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64" r:id="rId4"/>
    <p:sldId id="265" r:id="rId5"/>
    <p:sldId id="266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0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0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9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November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November 18,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888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eppenaufgang und Säulen eines majestätischen Stadtgebäudes">
            <a:extLst>
              <a:ext uri="{FF2B5EF4-FFF2-40B4-BE49-F238E27FC236}">
                <a16:creationId xmlns:a16="http://schemas.microsoft.com/office/drawing/2014/main" id="{28AE6A0B-AF20-4530-B0F1-F9ED59921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6" r="1156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2C3EF-CF3F-419E-8AA4-AB05C819B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de-AT" sz="3200" dirty="0">
                <a:solidFill>
                  <a:schemeClr val="bg1"/>
                </a:solidFill>
              </a:rPr>
              <a:t>Zivilrecht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C99796-00B6-49B5-B33A-93955FF2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4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EF7E6-83FF-4F0B-B708-DADFAE88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macht das Zivilrecht?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D7BF1-BE22-47D1-BB70-E5D4B378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-Regelt Rechtsverhältnisse der Menschen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-Die Parteien sind gleichgestellt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-Ersterlass eines Österreichischen Zivilrechts: 1811</a:t>
            </a:r>
          </a:p>
        </p:txBody>
      </p:sp>
    </p:spTree>
    <p:extLst>
      <p:ext uri="{BB962C8B-B14F-4D97-AF65-F5344CB8AC3E}">
        <p14:creationId xmlns:p14="http://schemas.microsoft.com/office/powerpoint/2010/main" val="201915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F6E7E-D8A2-4CA9-801D-7CC74350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392508" cy="1234440"/>
          </a:xfrm>
        </p:spPr>
        <p:txBody>
          <a:bodyPr/>
          <a:lstStyle/>
          <a:p>
            <a:r>
              <a:rPr lang="de-AT" dirty="0"/>
              <a:t>Wichtige Elemente des Zivilrechts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F6284-2408-4DF8-89D2-0D46D415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3708244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-Eigentums- und Besitzrecht</a:t>
            </a:r>
          </a:p>
          <a:p>
            <a:pPr marL="0" indent="0">
              <a:buNone/>
            </a:pPr>
            <a:r>
              <a:rPr lang="de-AT" dirty="0"/>
              <a:t>-Vertragsrecht</a:t>
            </a:r>
          </a:p>
          <a:p>
            <a:pPr marL="0" indent="0">
              <a:buNone/>
            </a:pPr>
            <a:r>
              <a:rPr lang="de-AT" dirty="0"/>
              <a:t>-Schadenersatzrecht</a:t>
            </a:r>
          </a:p>
          <a:p>
            <a:pPr marL="0" indent="0">
              <a:buNone/>
            </a:pPr>
            <a:r>
              <a:rPr lang="de-AT" dirty="0"/>
              <a:t>-Erbrecht</a:t>
            </a:r>
          </a:p>
          <a:p>
            <a:pPr marL="0" indent="0">
              <a:buNone/>
            </a:pPr>
            <a:r>
              <a:rPr lang="de-AT" dirty="0"/>
              <a:t>-Familienrecht</a:t>
            </a:r>
          </a:p>
          <a:p>
            <a:pPr marL="0" indent="0">
              <a:buNone/>
            </a:pPr>
            <a:r>
              <a:rPr lang="de-AT" dirty="0"/>
              <a:t>-Eherecht</a:t>
            </a:r>
          </a:p>
        </p:txBody>
      </p:sp>
    </p:spTree>
    <p:extLst>
      <p:ext uri="{BB962C8B-B14F-4D97-AF65-F5344CB8AC3E}">
        <p14:creationId xmlns:p14="http://schemas.microsoft.com/office/powerpoint/2010/main" val="214771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07AB-EE99-46B8-875C-4FB5CFF1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568354" cy="1234440"/>
          </a:xfrm>
        </p:spPr>
        <p:txBody>
          <a:bodyPr/>
          <a:lstStyle/>
          <a:p>
            <a:r>
              <a:rPr lang="de-AT" dirty="0"/>
              <a:t>Grundzüge für Zivilverfahren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CDAA2-6BD8-4EAD-B39A-4BE0DBBB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34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Öffentlichkeit der Verhandlung:</a:t>
            </a:r>
            <a:b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	</a:t>
            </a:r>
            <a:r>
              <a:rPr lang="de-AT" dirty="0">
                <a:solidFill>
                  <a:srgbClr val="000000"/>
                </a:solidFill>
                <a:latin typeface="Source Sans Pro" panose="020B0503030403020204" pitchFamily="34" charset="0"/>
              </a:rPr>
              <a:t>-freier Zutritt für Bürger</a:t>
            </a:r>
            <a:endParaRPr lang="de-AT" b="1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  <a:t>Beiderseitiges rechtliches Gehör:</a:t>
            </a:r>
            <a:b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</a:br>
            <a: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  <a:t>	</a:t>
            </a:r>
            <a:r>
              <a:rPr lang="de-AT" dirty="0">
                <a:solidFill>
                  <a:srgbClr val="000000"/>
                </a:solidFill>
                <a:latin typeface="Source Sans Pro" panose="020B0503030403020204" pitchFamily="34" charset="0"/>
              </a:rPr>
              <a:t>-Die Möglichkeit sich zu äußern</a:t>
            </a:r>
          </a:p>
          <a:p>
            <a:pPr marL="0" indent="0">
              <a:buNone/>
            </a:pPr>
            <a:r>
              <a:rPr lang="de-A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Kooperationsgrundsatz:</a:t>
            </a:r>
          </a:p>
          <a:p>
            <a:pPr marL="0" indent="0">
              <a:buNone/>
            </a:pPr>
            <a:r>
              <a:rPr lang="de-AT" b="1" dirty="0">
                <a:solidFill>
                  <a:srgbClr val="000000"/>
                </a:solidFill>
                <a:latin typeface="Source Sans Pro" panose="020B0503030403020204" pitchFamily="34" charset="0"/>
              </a:rPr>
              <a:t>	</a:t>
            </a:r>
            <a:r>
              <a:rPr lang="de-AT" dirty="0">
                <a:solidFill>
                  <a:srgbClr val="000000"/>
                </a:solidFill>
                <a:latin typeface="Source Sans Pro" panose="020B0503030403020204" pitchFamily="34" charset="0"/>
              </a:rPr>
              <a:t>-Keine Ermittlungen</a:t>
            </a:r>
          </a:p>
        </p:txBody>
      </p:sp>
    </p:spTree>
    <p:extLst>
      <p:ext uri="{BB962C8B-B14F-4D97-AF65-F5344CB8AC3E}">
        <p14:creationId xmlns:p14="http://schemas.microsoft.com/office/powerpoint/2010/main" val="2507592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CD0CA-D57F-446F-A0ED-A296A250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Zivilverfahrensrecht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BFF455-12F9-447D-9AD0-AE06CAB7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Regelt den Ablauf von gerichtlichen Verfahren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Die wichtigsten Regelungen enthalten </a:t>
            </a:r>
            <a:br>
              <a:rPr lang="de-DE" b="1" dirty="0"/>
            </a:br>
            <a:r>
              <a:rPr lang="de-DE" b="1" dirty="0"/>
              <a:t>	</a:t>
            </a:r>
            <a:r>
              <a:rPr lang="de-DE" dirty="0"/>
              <a:t>-Zivilprozessordnung (ZPO)</a:t>
            </a:r>
            <a:br>
              <a:rPr lang="de-DE" dirty="0"/>
            </a:br>
            <a:r>
              <a:rPr lang="de-DE" dirty="0"/>
              <a:t>	-Außerstreitgesetz (</a:t>
            </a:r>
            <a:r>
              <a:rPr lang="de-DE" dirty="0" err="1"/>
              <a:t>AußStrG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-Exekutionsordnung (EO)</a:t>
            </a:r>
            <a:br>
              <a:rPr lang="de-DE" dirty="0"/>
            </a:br>
            <a:r>
              <a:rPr lang="de-DE" dirty="0"/>
              <a:t>	-Insolvenzordnung (IO)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672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24586-F054-48FF-AF55-CAB94022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A4123-642C-4C58-85C9-192B48A6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dirty="0"/>
              <a:t>Rechtsgebiet &amp; Anspruch:</a:t>
            </a:r>
            <a:br>
              <a:rPr lang="de-AT" dirty="0"/>
            </a:br>
            <a:r>
              <a:rPr lang="de-AT" dirty="0"/>
              <a:t>	-Ein Teil des Privatrechts</a:t>
            </a:r>
            <a:br>
              <a:rPr lang="de-AT" dirty="0"/>
            </a:br>
            <a:r>
              <a:rPr lang="de-AT" dirty="0"/>
              <a:t>	-Jede Privatperson</a:t>
            </a:r>
            <a:br>
              <a:rPr lang="de-AT" dirty="0"/>
            </a:br>
            <a:r>
              <a:rPr lang="de-AT" dirty="0"/>
              <a:t>	-Der Anspruch richtet sich (häufig) auf</a:t>
            </a:r>
            <a:br>
              <a:rPr lang="de-AT" dirty="0"/>
            </a:br>
            <a:r>
              <a:rPr lang="de-AT" dirty="0"/>
              <a:t>	 Zahlung eines Geldbetrags</a:t>
            </a:r>
          </a:p>
          <a:p>
            <a:pPr marL="0" indent="0">
              <a:buNone/>
            </a:pPr>
            <a:r>
              <a:rPr lang="de-AT" b="1" dirty="0"/>
              <a:t>Sind Gerichtsverfahren vermeidbar?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-Ja, durch Einigung und Verzicht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010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442B6-1C24-482D-950A-4E6FA60A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E75D4-B9F2-4AC2-8354-7F88F6A6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noProof="1"/>
              <a:t>Auf jeden Fall anwesende</a:t>
            </a:r>
            <a:r>
              <a:rPr lang="en-GB" b="1" dirty="0"/>
              <a:t> </a:t>
            </a:r>
            <a:r>
              <a:rPr lang="de-AT" b="1" dirty="0"/>
              <a:t>bei einem Gerichtsverfahren: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-Kläger, Beklagter und Berufsrichter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b="1" dirty="0"/>
              <a:t>Wie wird das Verfahren eingeleitet: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-Klage vom Kläger</a:t>
            </a:r>
            <a:br>
              <a:rPr lang="de-AT" dirty="0"/>
            </a:br>
            <a:r>
              <a:rPr lang="de-AT" dirty="0"/>
              <a:t>	-Klage ist gegen Beklagten</a:t>
            </a:r>
          </a:p>
        </p:txBody>
      </p:sp>
    </p:spTree>
    <p:extLst>
      <p:ext uri="{BB962C8B-B14F-4D97-AF65-F5344CB8AC3E}">
        <p14:creationId xmlns:p14="http://schemas.microsoft.com/office/powerpoint/2010/main" val="71250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412D0-5EAF-4BD1-8CD6-6274A842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FF7B9-F008-4175-977D-80DF12A8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b="1" noProof="1"/>
              <a:t>Mögliche anwesende</a:t>
            </a:r>
            <a:r>
              <a:rPr lang="en-GB" b="1" dirty="0"/>
              <a:t> </a:t>
            </a:r>
            <a:r>
              <a:rPr lang="de-AT" b="1" dirty="0"/>
              <a:t>bei einem Gerichtsverfahren: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-Rechtsanwälte, Zeugen, Dolmetscher,</a:t>
            </a:r>
            <a:br>
              <a:rPr lang="de-AT" dirty="0"/>
            </a:br>
            <a:r>
              <a:rPr lang="de-AT" dirty="0"/>
              <a:t>	 Sachverständiger, Schriftführer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b="1" dirty="0"/>
              <a:t>Wer trägt die Beweislast: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-In der Regel der Kläger</a:t>
            </a:r>
          </a:p>
        </p:txBody>
      </p:sp>
    </p:spTree>
    <p:extLst>
      <p:ext uri="{BB962C8B-B14F-4D97-AF65-F5344CB8AC3E}">
        <p14:creationId xmlns:p14="http://schemas.microsoft.com/office/powerpoint/2010/main" val="410407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33FBE-46C4-4D76-A775-8A282938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600" dirty="0"/>
              <a:t>Eigenschaften des</a:t>
            </a:r>
            <a:r>
              <a:rPr lang="en-GB" sz="3600" dirty="0"/>
              <a:t> </a:t>
            </a:r>
            <a:r>
              <a:rPr lang="de-AT" sz="3600" dirty="0"/>
              <a:t>Zivilrechts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006006-5C60-49C4-BB8D-3E511E1B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de-AT" b="1" dirty="0"/>
              <a:t>Wie endet ein Verfahren:</a:t>
            </a:r>
            <a:br>
              <a:rPr lang="de-AT" b="1" dirty="0"/>
            </a:br>
            <a:r>
              <a:rPr lang="de-AT" b="1" dirty="0"/>
              <a:t>	</a:t>
            </a:r>
            <a:r>
              <a:rPr lang="de-AT" dirty="0"/>
              <a:t>-Urteil zugunsten des Klägers fällt</a:t>
            </a:r>
            <a:br>
              <a:rPr lang="de-AT" dirty="0"/>
            </a:br>
            <a:r>
              <a:rPr lang="de-AT" dirty="0"/>
              <a:t>	-Urteil zugunsten des Beklagten fällt</a:t>
            </a:r>
            <a:br>
              <a:rPr lang="de-AT" dirty="0"/>
            </a:br>
            <a:r>
              <a:rPr lang="de-AT" dirty="0"/>
              <a:t>	-Der Klage wird teilweise stattgegeben</a:t>
            </a:r>
            <a:br>
              <a:rPr lang="de-AT" dirty="0"/>
            </a:br>
            <a:r>
              <a:rPr lang="de-AT" dirty="0"/>
              <a:t>	-Vergleich (Einigung zwischen den Parteien)</a:t>
            </a:r>
          </a:p>
          <a:p>
            <a:pPr marL="0" lvl="0" indent="0">
              <a:lnSpc>
                <a:spcPct val="107000"/>
              </a:lnSpc>
              <a:buNone/>
            </a:pPr>
            <a:endParaRPr lang="de-AT" dirty="0"/>
          </a:p>
          <a:p>
            <a:pPr marL="0" lvl="0" indent="0">
              <a:lnSpc>
                <a:spcPct val="107000"/>
              </a:lnSpc>
              <a:buNone/>
            </a:pPr>
            <a:r>
              <a:rPr lang="de-AT" b="1" dirty="0"/>
              <a:t>Welche Rechtsmittel kann man ergreifen: </a:t>
            </a:r>
            <a:r>
              <a:rPr lang="de-AT" dirty="0"/>
              <a:t>Berufung in die nächste Instanz</a:t>
            </a:r>
          </a:p>
          <a:p>
            <a:pPr marL="0" indent="0">
              <a:buNone/>
            </a:pPr>
            <a:r>
              <a:rPr lang="de-AT" b="1" dirty="0"/>
              <a:t>Wer trägt die Kosten: </a:t>
            </a:r>
            <a:r>
              <a:rPr lang="de-AT" dirty="0"/>
              <a:t>Die Person, die verliert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42072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3D3423"/>
      </a:dk2>
      <a:lt2>
        <a:srgbClr val="E2E8E7"/>
      </a:lt2>
      <a:accent1>
        <a:srgbClr val="C6969E"/>
      </a:accent1>
      <a:accent2>
        <a:srgbClr val="BA8E7F"/>
      </a:accent2>
      <a:accent3>
        <a:srgbClr val="B2A281"/>
      </a:accent3>
      <a:accent4>
        <a:srgbClr val="A3A872"/>
      </a:accent4>
      <a:accent5>
        <a:srgbClr val="95AA81"/>
      </a:accent5>
      <a:accent6>
        <a:srgbClr val="7CAF78"/>
      </a:accent6>
      <a:hlink>
        <a:srgbClr val="568E85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Breitbild</PresentationFormat>
  <Paragraphs>40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Source Sans Pro</vt:lpstr>
      <vt:lpstr>Tw Cen MT</vt:lpstr>
      <vt:lpstr>GradientRiseVTI</vt:lpstr>
      <vt:lpstr>Zivilrecht</vt:lpstr>
      <vt:lpstr>Was macht das Zivilrecht?</vt:lpstr>
      <vt:lpstr>Wichtige Elemente des Zivilrechts</vt:lpstr>
      <vt:lpstr>Grundzüge für Zivilverfahren</vt:lpstr>
      <vt:lpstr>Das Zivilverfahrensrecht</vt:lpstr>
      <vt:lpstr>Eigenschaften des Zivilrechts</vt:lpstr>
      <vt:lpstr>Eigenschaften des Zivilrechts</vt:lpstr>
      <vt:lpstr>Eigenschaften des Zivilrechts</vt:lpstr>
      <vt:lpstr>Eigenschaften des Zivilrechts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Armin Schneider</dc:creator>
  <cp:lastModifiedBy>Armin Schneider</cp:lastModifiedBy>
  <cp:revision>39</cp:revision>
  <dcterms:created xsi:type="dcterms:W3CDTF">2021-11-17T22:11:21Z</dcterms:created>
  <dcterms:modified xsi:type="dcterms:W3CDTF">2021-11-18T00:50:26Z</dcterms:modified>
</cp:coreProperties>
</file>