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60" r:id="rId4"/>
    <p:sldId id="288" r:id="rId5"/>
    <p:sldId id="279" r:id="rId6"/>
    <p:sldId id="278" r:id="rId7"/>
    <p:sldId id="280" r:id="rId8"/>
    <p:sldId id="286" r:id="rId9"/>
    <p:sldId id="281" r:id="rId10"/>
    <p:sldId id="263" r:id="rId11"/>
    <p:sldId id="289" r:id="rId12"/>
    <p:sldId id="290" r:id="rId13"/>
    <p:sldId id="291" r:id="rId14"/>
    <p:sldId id="292" r:id="rId15"/>
    <p:sldId id="293" r:id="rId16"/>
    <p:sldId id="294" r:id="rId17"/>
    <p:sldId id="295" r:id="rId18"/>
    <p:sldId id="297" r:id="rId19"/>
    <p:sldId id="298" r:id="rId20"/>
    <p:sldId id="299" r:id="rId21"/>
    <p:sldId id="300" r:id="rId22"/>
    <p:sldId id="301" r:id="rId23"/>
    <p:sldId id="302" r:id="rId24"/>
    <p:sldId id="303" r:id="rId25"/>
    <p:sldId id="296" r:id="rId26"/>
    <p:sldId id="304" r:id="rId27"/>
    <p:sldId id="305"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696"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custT="1"/>
      <dgm:spPr/>
      <dgm:t>
        <a:bodyPr/>
        <a:lstStyle/>
        <a:p>
          <a:r>
            <a:rPr lang="en-US" sz="1800" dirty="0"/>
            <a:t>Lower casing </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Converted all the text into it’s lower case to maintain similarity.</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custT="1"/>
      <dgm:spPr/>
      <dgm:t>
        <a:bodyPr/>
        <a:lstStyle/>
        <a:p>
          <a:r>
            <a:rPr lang="en-US" sz="1800" dirty="0"/>
            <a:t>URL Removal</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Any link present in the description section have been removed(e.g. Link to subscribe, link to social media handles).</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8E84F15D-343B-4B22-9590-0ED1E7E3AF40}" type="pres">
      <dgm:prSet presAssocID="{DB6AA457-F75F-415D-BDD5-92045774FE4B}" presName="boxAndChildren" presStyleCnt="0"/>
      <dgm:spPr/>
    </dgm:pt>
    <dgm:pt modelId="{11051F0D-95BA-4DCB-8AC7-6B6AEA01E6A4}" type="pres">
      <dgm:prSet presAssocID="{DB6AA457-F75F-415D-BDD5-92045774FE4B}" presName="parentTextBox" presStyleLbl="node1" presStyleIdx="0" presStyleCnt="2"/>
      <dgm:spPr/>
    </dgm:pt>
    <dgm:pt modelId="{A8A30BA8-A909-43E7-9B9F-081B0D0BA7C0}" type="pres">
      <dgm:prSet presAssocID="{DB6AA457-F75F-415D-BDD5-92045774FE4B}" presName="entireBox" presStyleLbl="node1" presStyleIdx="0" presStyleCnt="2"/>
      <dgm:spPr/>
    </dgm:pt>
    <dgm:pt modelId="{27016E7A-9DEA-4496-BFA5-0EDD36FED957}" type="pres">
      <dgm:prSet presAssocID="{DB6AA457-F75F-415D-BDD5-92045774FE4B}" presName="descendantBox" presStyleCnt="0"/>
      <dgm:spPr/>
    </dgm:pt>
    <dgm:pt modelId="{9E5FE766-45A5-49C2-8879-B9811B6E77FD}" type="pres">
      <dgm:prSet presAssocID="{99C943DF-AAA4-4E2C-A283-FA2BF761F447}" presName="childTextBox" presStyleLbl="fgAccFollowNode1" presStyleIdx="0" presStyleCnt="4">
        <dgm:presLayoutVars>
          <dgm:bulletEnabled val="1"/>
        </dgm:presLayoutVars>
      </dgm:prSet>
      <dgm:spPr/>
    </dgm:pt>
    <dgm:pt modelId="{5E2FBBE6-6BCF-4BBE-9E35-025E17A7D7D4}" type="pres">
      <dgm:prSet presAssocID="{3FE03ED9-3066-4E28-8291-0B1764DC85D6}" presName="childTextBox" presStyleLbl="fgAccFollowNode1" presStyleIdx="1"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0" presStyleCnt="2"/>
      <dgm:spPr/>
    </dgm:pt>
    <dgm:pt modelId="{A48265CE-F3A3-46DB-9DD2-97590B4DBB84}" type="pres">
      <dgm:prSet presAssocID="{C712D637-7FF1-401C-9304-F85D1B95B226}" presName="arrow" presStyleLbl="node1" presStyleIdx="1" presStyleCnt="2" custLinFactNeighborX="-3000" custLinFactNeighborY="-11580"/>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4">
        <dgm:presLayoutVars>
          <dgm:bulletEnabled val="1"/>
        </dgm:presLayoutVars>
      </dgm:prSet>
      <dgm:spPr/>
    </dgm:pt>
    <dgm:pt modelId="{3EC7D028-ECEA-492B-A6F1-68E9B57B69C6}" type="pres">
      <dgm:prSet presAssocID="{DA33CDF4-5B94-4B92-9E0A-4DFD4CBFAF2D}" presName="childTextArrow" presStyleLbl="fgAccFollowNode1" presStyleIdx="3" presStyleCnt="4">
        <dgm:presLayoutVars>
          <dgm:bulletEnabled val="1"/>
        </dgm:presLayoutVars>
      </dgm:prSet>
      <dgm:spPr/>
    </dgm:pt>
  </dgm:ptLst>
  <dgm:cxnLst>
    <dgm:cxn modelId="{2AA23A05-E601-4DD5-9FF6-06CDB2B03288}" type="presOf" srcId="{DB6AA457-F75F-415D-BDD5-92045774FE4B}" destId="{11051F0D-95BA-4DCB-8AC7-6B6AEA01E6A4}"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5DBF79A8-A1EC-4EBD-A7F4-B55DB35C5D9E}" type="presOf" srcId="{DB6AA457-F75F-415D-BDD5-92045774FE4B}" destId="{A8A30BA8-A909-43E7-9B9F-081B0D0BA7C0}"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E0521AC8-EFD4-4208-A445-C63C2E1A46AD}" type="presOf" srcId="{99C943DF-AAA4-4E2C-A283-FA2BF761F447}" destId="{9E5FE766-45A5-49C2-8879-B9811B6E77FD}" srcOrd="0" destOrd="0" presId="urn:microsoft.com/office/officeart/2005/8/layout/process4"/>
    <dgm:cxn modelId="{1D303AFC-E201-4DC3-BE9D-AEE19913A128}" type="presOf" srcId="{3FE03ED9-3066-4E28-8291-0B1764DC85D6}" destId="{5E2FBBE6-6BCF-4BBE-9E35-025E17A7D7D4}" srcOrd="0" destOrd="0" presId="urn:microsoft.com/office/officeart/2005/8/layout/process4"/>
    <dgm:cxn modelId="{0AA0751D-CF7C-451F-9EE8-992EA86B72AC}" type="presParOf" srcId="{31D3AE5D-DA06-4E2D-9D68-F5531DFE7C2B}" destId="{8E84F15D-343B-4B22-9590-0ED1E7E3AF40}" srcOrd="0" destOrd="0" presId="urn:microsoft.com/office/officeart/2005/8/layout/process4"/>
    <dgm:cxn modelId="{9B2CFC1B-E950-41DF-A6A9-8F4A982D68CB}" type="presParOf" srcId="{8E84F15D-343B-4B22-9590-0ED1E7E3AF40}" destId="{11051F0D-95BA-4DCB-8AC7-6B6AEA01E6A4}" srcOrd="0" destOrd="0" presId="urn:microsoft.com/office/officeart/2005/8/layout/process4"/>
    <dgm:cxn modelId="{FFB67094-BB72-4B4D-A9EA-7711649A0CC3}" type="presParOf" srcId="{8E84F15D-343B-4B22-9590-0ED1E7E3AF40}" destId="{A8A30BA8-A909-43E7-9B9F-081B0D0BA7C0}" srcOrd="1" destOrd="0" presId="urn:microsoft.com/office/officeart/2005/8/layout/process4"/>
    <dgm:cxn modelId="{A60916FF-535F-4FAD-89A2-198E2FA0430E}" type="presParOf" srcId="{8E84F15D-343B-4B22-9590-0ED1E7E3AF40}" destId="{27016E7A-9DEA-4496-BFA5-0EDD36FED957}" srcOrd="2" destOrd="0" presId="urn:microsoft.com/office/officeart/2005/8/layout/process4"/>
    <dgm:cxn modelId="{C9570E6F-1E2B-459A-8CD8-8BDB8CD1B696}" type="presParOf" srcId="{27016E7A-9DEA-4496-BFA5-0EDD36FED957}" destId="{9E5FE766-45A5-49C2-8879-B9811B6E77FD}" srcOrd="0" destOrd="0" presId="urn:microsoft.com/office/officeart/2005/8/layout/process4"/>
    <dgm:cxn modelId="{87F9CFB5-6352-457A-BB6E-A79F87B1B401}" type="presParOf" srcId="{27016E7A-9DEA-4496-BFA5-0EDD36FED957}" destId="{5E2FBBE6-6BCF-4BBE-9E35-025E17A7D7D4}" srcOrd="1" destOrd="0" presId="urn:microsoft.com/office/officeart/2005/8/layout/process4"/>
    <dgm:cxn modelId="{DF157FA0-6CFF-475F-B2C1-C14A30CA284D}" type="presParOf" srcId="{31D3AE5D-DA06-4E2D-9D68-F5531DFE7C2B}" destId="{0226793B-92A0-4530-A8D1-D80AF6A16C31}" srcOrd="1" destOrd="0" presId="urn:microsoft.com/office/officeart/2005/8/layout/process4"/>
    <dgm:cxn modelId="{D9B8890F-622F-4EF7-B8C9-501999392107}" type="presParOf" srcId="{31D3AE5D-DA06-4E2D-9D68-F5531DFE7C2B}" destId="{1A669411-1539-46A4-9D6E-2C85E15B0FA6}" srcOrd="2"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3</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custT="1"/>
      <dgm:spPr/>
      <dgm:t>
        <a:bodyPr/>
        <a:lstStyle/>
        <a:p>
          <a:r>
            <a:rPr lang="en-US" sz="1800" dirty="0"/>
            <a:t>Removing Punctuation Marks and numbers</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custT="1"/>
      <dgm:spPr/>
      <dgm:t>
        <a:bodyPr/>
        <a:lstStyle/>
        <a:p>
          <a:r>
            <a:rPr lang="en-US" sz="1400" dirty="0"/>
            <a:t>Removed these irrelevant features as these don’t add any special recognizable feature.</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4</a:t>
          </a:r>
        </a:p>
      </dgm:t>
    </dgm:pt>
    <dgm:pt modelId="{C684833D-85CC-4010-A138-ABC65E139C69}" type="sibTrans" cxnId="{93F76B4F-907D-4630-B1A9-C3BE3C102DFF}">
      <dgm:prSet/>
      <dgm:spPr/>
      <dgm:t>
        <a:bodyPr/>
        <a:lstStyle/>
        <a:p>
          <a:endParaRPr lang="en-US"/>
        </a:p>
      </dgm:t>
    </dgm:pt>
    <dgm:pt modelId="{195DBB62-3C1E-4BED-ADB6-6E31CA6ABD63}" type="parTrans" cxnId="{93F76B4F-907D-4630-B1A9-C3BE3C102DFF}">
      <dgm:prSet/>
      <dgm:spPr/>
      <dgm:t>
        <a:bodyPr/>
        <a:lstStyle/>
        <a:p>
          <a:endParaRPr lang="en-US"/>
        </a:p>
      </dgm:t>
    </dgm:pt>
    <dgm:pt modelId="{99C943DF-AAA4-4E2C-A283-FA2BF761F447}">
      <dgm:prSet phldrT="[Text]" custT="1"/>
      <dgm:spPr/>
      <dgm:t>
        <a:bodyPr/>
        <a:lstStyle/>
        <a:p>
          <a:r>
            <a:rPr lang="en-US" sz="1800" dirty="0"/>
            <a:t>Reading extra spaces between words</a:t>
          </a:r>
        </a:p>
      </dgm:t>
    </dgm:pt>
    <dgm:pt modelId="{4802CB64-7B32-458C-A9FF-C35C0A51E69A}" type="sibTrans" cxnId="{F9232B4D-645E-4C93-A5D6-A89B30504327}">
      <dgm:prSet/>
      <dgm:spPr/>
      <dgm:t>
        <a:bodyPr/>
        <a:lstStyle/>
        <a:p>
          <a:endParaRPr lang="en-US"/>
        </a:p>
      </dgm:t>
    </dgm:pt>
    <dgm:pt modelId="{20F107AF-35DA-4D25-AB35-B8AD821D3FE7}" type="parTrans" cxnId="{F9232B4D-645E-4C93-A5D6-A89B30504327}">
      <dgm:prSet/>
      <dgm:spPr/>
      <dgm:t>
        <a:bodyPr/>
        <a:lstStyle/>
        <a:p>
          <a:endParaRPr lang="en-US"/>
        </a:p>
      </dgm:t>
    </dgm:pt>
    <dgm:pt modelId="{3FE03ED9-3066-4E28-8291-0B1764DC85D6}">
      <dgm:prSet phldrT="[Text]" custT="1"/>
      <dgm:spPr/>
      <dgm:t>
        <a:bodyPr/>
        <a:lstStyle/>
        <a:p>
          <a:r>
            <a:rPr lang="en-US" sz="1600" dirty="0"/>
            <a:t>Otherwise it may cause problem during text transforming process.</a:t>
          </a:r>
        </a:p>
      </dgm:t>
    </dgm:pt>
    <dgm:pt modelId="{2D17DCF5-1F10-4F99-AFA5-9D17F12D0A73}" type="sibTrans" cxnId="{EF7A2011-FCAC-41A8-A305-634BF780B59D}">
      <dgm:prSet/>
      <dgm:spPr/>
      <dgm:t>
        <a:bodyPr/>
        <a:lstStyle/>
        <a:p>
          <a:endParaRPr lang="en-US"/>
        </a:p>
      </dgm:t>
    </dgm:pt>
    <dgm:pt modelId="{70F79093-990B-4C69-A0BC-6E28D692D24F}" type="parTrans" cxnId="{EF7A2011-FCAC-41A8-A305-634BF780B59D}">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0650EF9B-36CE-49A9-AAD4-228084AD0DA3}" type="pres">
      <dgm:prSet presAssocID="{DB6AA457-F75F-415D-BDD5-92045774FE4B}" presName="boxAndChildren" presStyleCnt="0"/>
      <dgm:spPr/>
    </dgm:pt>
    <dgm:pt modelId="{D78753E0-C286-4A21-8BA3-AA70696BF693}" type="pres">
      <dgm:prSet presAssocID="{DB6AA457-F75F-415D-BDD5-92045774FE4B}" presName="parentTextBox" presStyleLbl="node1" presStyleIdx="0" presStyleCnt="2"/>
      <dgm:spPr/>
    </dgm:pt>
    <dgm:pt modelId="{6B06D18A-B913-485C-ADF8-A0E5D7C78328}" type="pres">
      <dgm:prSet presAssocID="{DB6AA457-F75F-415D-BDD5-92045774FE4B}" presName="entireBox" presStyleLbl="node1" presStyleIdx="0" presStyleCnt="2"/>
      <dgm:spPr/>
    </dgm:pt>
    <dgm:pt modelId="{F84639E1-2CD4-45E3-B362-7F267C6A0CAA}" type="pres">
      <dgm:prSet presAssocID="{DB6AA457-F75F-415D-BDD5-92045774FE4B}" presName="descendantBox" presStyleCnt="0"/>
      <dgm:spPr/>
    </dgm:pt>
    <dgm:pt modelId="{CFBC4C75-4195-4858-BB08-3AB992F5C2EE}" type="pres">
      <dgm:prSet presAssocID="{99C943DF-AAA4-4E2C-A283-FA2BF761F447}" presName="childTextBox" presStyleLbl="fgAccFollowNode1" presStyleIdx="0" presStyleCnt="4">
        <dgm:presLayoutVars>
          <dgm:bulletEnabled val="1"/>
        </dgm:presLayoutVars>
      </dgm:prSet>
      <dgm:spPr/>
    </dgm:pt>
    <dgm:pt modelId="{FA86A8BD-EF41-4F3C-A001-A4E985F1ECB7}" type="pres">
      <dgm:prSet presAssocID="{3FE03ED9-3066-4E28-8291-0B1764DC85D6}" presName="childTextBox" presStyleLbl="fgAccFollowNode1" presStyleIdx="1"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0" presStyleCnt="2"/>
      <dgm:spPr/>
    </dgm:pt>
    <dgm:pt modelId="{A48265CE-F3A3-46DB-9DD2-97590B4DBB84}" type="pres">
      <dgm:prSet presAssocID="{C712D637-7FF1-401C-9304-F85D1B95B226}" presName="arrow" presStyleLbl="node1" presStyleIdx="1" presStyleCnt="2" custLinFactNeighborX="54" custLinFactNeighborY="105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4">
        <dgm:presLayoutVars>
          <dgm:bulletEnabled val="1"/>
        </dgm:presLayoutVars>
      </dgm:prSet>
      <dgm:spPr/>
    </dgm:pt>
    <dgm:pt modelId="{3EC7D028-ECEA-492B-A6F1-68E9B57B69C6}" type="pres">
      <dgm:prSet presAssocID="{DA33CDF4-5B94-4B92-9E0A-4DFD4CBFAF2D}" presName="childTextArrow" presStyleLbl="fgAccFollowNode1" presStyleIdx="3" presStyleCnt="4">
        <dgm:presLayoutVars>
          <dgm:bulletEnabled val="1"/>
        </dgm:presLayoutVars>
      </dgm:prSet>
      <dgm:spPr/>
    </dgm:pt>
  </dgm:ptLst>
  <dgm:cxnLst>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A634731-D094-469B-AA02-8712262AE785}" type="presOf" srcId="{99C943DF-AAA4-4E2C-A283-FA2BF761F447}" destId="{CFBC4C75-4195-4858-BB08-3AB992F5C2EE}"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92E81C83-2F86-424E-B700-35F1D0537D00}" type="presOf" srcId="{DB6AA457-F75F-415D-BDD5-92045774FE4B}" destId="{D78753E0-C286-4A21-8BA3-AA70696BF693}" srcOrd="0" destOrd="0" presId="urn:microsoft.com/office/officeart/2005/8/layout/process4"/>
    <dgm:cxn modelId="{ABA1D283-84DB-4BB0-B70A-19E79D1D0F02}" type="presOf" srcId="{DB6AA457-F75F-415D-BDD5-92045774FE4B}" destId="{6B06D18A-B913-485C-ADF8-A0E5D7C78328}" srcOrd="1"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8F9C94B8-2722-4DFB-8419-922357272B6B}" type="presOf" srcId="{CD5204CD-6958-4A55-82AA-4AD73B3B6A19}" destId="{31D3AE5D-DA06-4E2D-9D68-F5531DFE7C2B}" srcOrd="0" destOrd="0" presId="urn:microsoft.com/office/officeart/2005/8/layout/process4"/>
    <dgm:cxn modelId="{3FE6C9E8-8FE2-4199-8B31-056D2B1CA820}" type="presOf" srcId="{3FE03ED9-3066-4E28-8291-0B1764DC85D6}" destId="{FA86A8BD-EF41-4F3C-A001-A4E985F1ECB7}" srcOrd="0" destOrd="0" presId="urn:microsoft.com/office/officeart/2005/8/layout/process4"/>
    <dgm:cxn modelId="{96104C95-E893-4F46-824E-A3FE3707CB2A}" type="presParOf" srcId="{31D3AE5D-DA06-4E2D-9D68-F5531DFE7C2B}" destId="{0650EF9B-36CE-49A9-AAD4-228084AD0DA3}" srcOrd="0" destOrd="0" presId="urn:microsoft.com/office/officeart/2005/8/layout/process4"/>
    <dgm:cxn modelId="{CEE1C20B-1A5E-4C4B-A3C1-C352641C7597}" type="presParOf" srcId="{0650EF9B-36CE-49A9-AAD4-228084AD0DA3}" destId="{D78753E0-C286-4A21-8BA3-AA70696BF693}" srcOrd="0" destOrd="0" presId="urn:microsoft.com/office/officeart/2005/8/layout/process4"/>
    <dgm:cxn modelId="{F1EC2904-EBCF-4C4C-83BE-B3EEC6340671}" type="presParOf" srcId="{0650EF9B-36CE-49A9-AAD4-228084AD0DA3}" destId="{6B06D18A-B913-485C-ADF8-A0E5D7C78328}" srcOrd="1" destOrd="0" presId="urn:microsoft.com/office/officeart/2005/8/layout/process4"/>
    <dgm:cxn modelId="{CCB67E1E-387A-4754-AA98-6924920C7349}" type="presParOf" srcId="{0650EF9B-36CE-49A9-AAD4-228084AD0DA3}" destId="{F84639E1-2CD4-45E3-B362-7F267C6A0CAA}" srcOrd="2" destOrd="0" presId="urn:microsoft.com/office/officeart/2005/8/layout/process4"/>
    <dgm:cxn modelId="{C290B28A-3E8B-47A5-9E3A-FB9A03245513}" type="presParOf" srcId="{F84639E1-2CD4-45E3-B362-7F267C6A0CAA}" destId="{CFBC4C75-4195-4858-BB08-3AB992F5C2EE}" srcOrd="0" destOrd="0" presId="urn:microsoft.com/office/officeart/2005/8/layout/process4"/>
    <dgm:cxn modelId="{BCC2E1D7-2BE4-475F-8954-1D9AF85C4703}" type="presParOf" srcId="{F84639E1-2CD4-45E3-B362-7F267C6A0CAA}" destId="{FA86A8BD-EF41-4F3C-A001-A4E985F1ECB7}" srcOrd="1" destOrd="0" presId="urn:microsoft.com/office/officeart/2005/8/layout/process4"/>
    <dgm:cxn modelId="{DF157FA0-6CFF-475F-B2C1-C14A30CA284D}" type="presParOf" srcId="{31D3AE5D-DA06-4E2D-9D68-F5531DFE7C2B}" destId="{0226793B-92A0-4530-A8D1-D80AF6A16C31}" srcOrd="1" destOrd="0" presId="urn:microsoft.com/office/officeart/2005/8/layout/process4"/>
    <dgm:cxn modelId="{D9B8890F-622F-4EF7-B8C9-501999392107}" type="presParOf" srcId="{31D3AE5D-DA06-4E2D-9D68-F5531DFE7C2B}" destId="{1A669411-1539-46A4-9D6E-2C85E15B0FA6}" srcOrd="2"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5</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custT="1"/>
      <dgm:spPr/>
      <dgm:t>
        <a:bodyPr/>
        <a:lstStyle/>
        <a:p>
          <a:r>
            <a:rPr lang="en-US" sz="1800" dirty="0"/>
            <a:t>Removing Stop words </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Removed frequently used words in English (e.g. He, She, is).</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6</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custT="1"/>
      <dgm:spPr/>
      <dgm:t>
        <a:bodyPr/>
        <a:lstStyle/>
        <a:p>
          <a:r>
            <a:rPr lang="en-US" sz="1800" dirty="0"/>
            <a:t>Removing Emojis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Removed emojis present anywhere in the text to prevent the production of unnecessary columns during text transformation.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8E84F15D-343B-4B22-9590-0ED1E7E3AF40}" type="pres">
      <dgm:prSet presAssocID="{DB6AA457-F75F-415D-BDD5-92045774FE4B}" presName="boxAndChildren" presStyleCnt="0"/>
      <dgm:spPr/>
    </dgm:pt>
    <dgm:pt modelId="{11051F0D-95BA-4DCB-8AC7-6B6AEA01E6A4}" type="pres">
      <dgm:prSet presAssocID="{DB6AA457-F75F-415D-BDD5-92045774FE4B}" presName="parentTextBox" presStyleLbl="node1" presStyleIdx="0" presStyleCnt="2"/>
      <dgm:spPr/>
    </dgm:pt>
    <dgm:pt modelId="{A8A30BA8-A909-43E7-9B9F-081B0D0BA7C0}" type="pres">
      <dgm:prSet presAssocID="{DB6AA457-F75F-415D-BDD5-92045774FE4B}" presName="entireBox" presStyleLbl="node1" presStyleIdx="0" presStyleCnt="2"/>
      <dgm:spPr/>
    </dgm:pt>
    <dgm:pt modelId="{27016E7A-9DEA-4496-BFA5-0EDD36FED957}" type="pres">
      <dgm:prSet presAssocID="{DB6AA457-F75F-415D-BDD5-92045774FE4B}" presName="descendantBox" presStyleCnt="0"/>
      <dgm:spPr/>
    </dgm:pt>
    <dgm:pt modelId="{9E5FE766-45A5-49C2-8879-B9811B6E77FD}" type="pres">
      <dgm:prSet presAssocID="{99C943DF-AAA4-4E2C-A283-FA2BF761F447}" presName="childTextBox" presStyleLbl="fgAccFollowNode1" presStyleIdx="0" presStyleCnt="4">
        <dgm:presLayoutVars>
          <dgm:bulletEnabled val="1"/>
        </dgm:presLayoutVars>
      </dgm:prSet>
      <dgm:spPr/>
    </dgm:pt>
    <dgm:pt modelId="{5E2FBBE6-6BCF-4BBE-9E35-025E17A7D7D4}" type="pres">
      <dgm:prSet presAssocID="{3FE03ED9-3066-4E28-8291-0B1764DC85D6}" presName="childTextBox" presStyleLbl="fgAccFollowNode1" presStyleIdx="1"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0" presStyleCnt="2"/>
      <dgm:spPr/>
    </dgm:pt>
    <dgm:pt modelId="{A48265CE-F3A3-46DB-9DD2-97590B4DBB84}" type="pres">
      <dgm:prSet presAssocID="{C712D637-7FF1-401C-9304-F85D1B95B226}" presName="arrow" presStyleLbl="node1" presStyleIdx="1" presStyleCnt="2" custLinFactNeighborX="-3000" custLinFactNeighborY="-11580"/>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4">
        <dgm:presLayoutVars>
          <dgm:bulletEnabled val="1"/>
        </dgm:presLayoutVars>
      </dgm:prSet>
      <dgm:spPr/>
    </dgm:pt>
    <dgm:pt modelId="{3EC7D028-ECEA-492B-A6F1-68E9B57B69C6}" type="pres">
      <dgm:prSet presAssocID="{DA33CDF4-5B94-4B92-9E0A-4DFD4CBFAF2D}" presName="childTextArrow" presStyleLbl="fgAccFollowNode1" presStyleIdx="3" presStyleCnt="4">
        <dgm:presLayoutVars>
          <dgm:bulletEnabled val="1"/>
        </dgm:presLayoutVars>
      </dgm:prSet>
      <dgm:spPr/>
    </dgm:pt>
  </dgm:ptLst>
  <dgm:cxnLst>
    <dgm:cxn modelId="{2AA23A05-E601-4DD5-9FF6-06CDB2B03288}" type="presOf" srcId="{DB6AA457-F75F-415D-BDD5-92045774FE4B}" destId="{11051F0D-95BA-4DCB-8AC7-6B6AEA01E6A4}"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5DBF79A8-A1EC-4EBD-A7F4-B55DB35C5D9E}" type="presOf" srcId="{DB6AA457-F75F-415D-BDD5-92045774FE4B}" destId="{A8A30BA8-A909-43E7-9B9F-081B0D0BA7C0}"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E0521AC8-EFD4-4208-A445-C63C2E1A46AD}" type="presOf" srcId="{99C943DF-AAA4-4E2C-A283-FA2BF761F447}" destId="{9E5FE766-45A5-49C2-8879-B9811B6E77FD}" srcOrd="0" destOrd="0" presId="urn:microsoft.com/office/officeart/2005/8/layout/process4"/>
    <dgm:cxn modelId="{1D303AFC-E201-4DC3-BE9D-AEE19913A128}" type="presOf" srcId="{3FE03ED9-3066-4E28-8291-0B1764DC85D6}" destId="{5E2FBBE6-6BCF-4BBE-9E35-025E17A7D7D4}" srcOrd="0" destOrd="0" presId="urn:microsoft.com/office/officeart/2005/8/layout/process4"/>
    <dgm:cxn modelId="{0AA0751D-CF7C-451F-9EE8-992EA86B72AC}" type="presParOf" srcId="{31D3AE5D-DA06-4E2D-9D68-F5531DFE7C2B}" destId="{8E84F15D-343B-4B22-9590-0ED1E7E3AF40}" srcOrd="0" destOrd="0" presId="urn:microsoft.com/office/officeart/2005/8/layout/process4"/>
    <dgm:cxn modelId="{9B2CFC1B-E950-41DF-A6A9-8F4A982D68CB}" type="presParOf" srcId="{8E84F15D-343B-4B22-9590-0ED1E7E3AF40}" destId="{11051F0D-95BA-4DCB-8AC7-6B6AEA01E6A4}" srcOrd="0" destOrd="0" presId="urn:microsoft.com/office/officeart/2005/8/layout/process4"/>
    <dgm:cxn modelId="{FFB67094-BB72-4B4D-A9EA-7711649A0CC3}" type="presParOf" srcId="{8E84F15D-343B-4B22-9590-0ED1E7E3AF40}" destId="{A8A30BA8-A909-43E7-9B9F-081B0D0BA7C0}" srcOrd="1" destOrd="0" presId="urn:microsoft.com/office/officeart/2005/8/layout/process4"/>
    <dgm:cxn modelId="{A60916FF-535F-4FAD-89A2-198E2FA0430E}" type="presParOf" srcId="{8E84F15D-343B-4B22-9590-0ED1E7E3AF40}" destId="{27016E7A-9DEA-4496-BFA5-0EDD36FED957}" srcOrd="2" destOrd="0" presId="urn:microsoft.com/office/officeart/2005/8/layout/process4"/>
    <dgm:cxn modelId="{C9570E6F-1E2B-459A-8CD8-8BDB8CD1B696}" type="presParOf" srcId="{27016E7A-9DEA-4496-BFA5-0EDD36FED957}" destId="{9E5FE766-45A5-49C2-8879-B9811B6E77FD}" srcOrd="0" destOrd="0" presId="urn:microsoft.com/office/officeart/2005/8/layout/process4"/>
    <dgm:cxn modelId="{87F9CFB5-6352-457A-BB6E-A79F87B1B401}" type="presParOf" srcId="{27016E7A-9DEA-4496-BFA5-0EDD36FED957}" destId="{5E2FBBE6-6BCF-4BBE-9E35-025E17A7D7D4}" srcOrd="1" destOrd="0" presId="urn:microsoft.com/office/officeart/2005/8/layout/process4"/>
    <dgm:cxn modelId="{DF157FA0-6CFF-475F-B2C1-C14A30CA284D}" type="presParOf" srcId="{31D3AE5D-DA06-4E2D-9D68-F5531DFE7C2B}" destId="{0226793B-92A0-4530-A8D1-D80AF6A16C31}" srcOrd="1" destOrd="0" presId="urn:microsoft.com/office/officeart/2005/8/layout/process4"/>
    <dgm:cxn modelId="{D9B8890F-622F-4EF7-B8C9-501999392107}" type="presParOf" srcId="{31D3AE5D-DA06-4E2D-9D68-F5531DFE7C2B}" destId="{1A669411-1539-46A4-9D6E-2C85E15B0FA6}" srcOrd="2"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7</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custT="1"/>
      <dgm:spPr/>
      <dgm:t>
        <a:bodyPr/>
        <a:lstStyle/>
        <a:p>
          <a:r>
            <a:rPr lang="en-US" sz="1800" dirty="0"/>
            <a:t>Lemmatization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custT="1"/>
      <dgm:spPr/>
      <dgm:t>
        <a:bodyPr/>
        <a:lstStyle/>
        <a:p>
          <a:r>
            <a:rPr lang="en-US" sz="1400" dirty="0"/>
            <a:t>Reduced </a:t>
          </a:r>
          <a:r>
            <a:rPr lang="en-IN" sz="1400" b="0" i="0" dirty="0"/>
            <a:t>inflectional words to it’s root form usually having the same parts of speech as the original word.</a:t>
          </a:r>
          <a:endParaRPr lang="en-US" sz="1400"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8</a:t>
          </a:r>
        </a:p>
      </dgm:t>
    </dgm:pt>
    <dgm:pt modelId="{C684833D-85CC-4010-A138-ABC65E139C69}" type="sibTrans" cxnId="{93F76B4F-907D-4630-B1A9-C3BE3C102DFF}">
      <dgm:prSet/>
      <dgm:spPr/>
      <dgm:t>
        <a:bodyPr/>
        <a:lstStyle/>
        <a:p>
          <a:endParaRPr lang="en-US"/>
        </a:p>
      </dgm:t>
    </dgm:pt>
    <dgm:pt modelId="{195DBB62-3C1E-4BED-ADB6-6E31CA6ABD63}" type="parTrans" cxnId="{93F76B4F-907D-4630-B1A9-C3BE3C102DFF}">
      <dgm:prSet/>
      <dgm:spPr/>
      <dgm:t>
        <a:bodyPr/>
        <a:lstStyle/>
        <a:p>
          <a:endParaRPr lang="en-US"/>
        </a:p>
      </dgm:t>
    </dgm:pt>
    <dgm:pt modelId="{99C943DF-AAA4-4E2C-A283-FA2BF761F447}">
      <dgm:prSet phldrT="[Text]" custT="1"/>
      <dgm:spPr/>
      <dgm:t>
        <a:bodyPr/>
        <a:lstStyle/>
        <a:p>
          <a:r>
            <a:rPr lang="en-US" sz="1800" dirty="0"/>
            <a:t>Stemming</a:t>
          </a:r>
        </a:p>
      </dgm:t>
    </dgm:pt>
    <dgm:pt modelId="{4802CB64-7B32-458C-A9FF-C35C0A51E69A}" type="sibTrans" cxnId="{F9232B4D-645E-4C93-A5D6-A89B30504327}">
      <dgm:prSet/>
      <dgm:spPr/>
      <dgm:t>
        <a:bodyPr/>
        <a:lstStyle/>
        <a:p>
          <a:endParaRPr lang="en-US"/>
        </a:p>
      </dgm:t>
    </dgm:pt>
    <dgm:pt modelId="{20F107AF-35DA-4D25-AB35-B8AD821D3FE7}" type="parTrans" cxnId="{F9232B4D-645E-4C93-A5D6-A89B30504327}">
      <dgm:prSet/>
      <dgm:spPr/>
      <dgm:t>
        <a:bodyPr/>
        <a:lstStyle/>
        <a:p>
          <a:endParaRPr lang="en-US"/>
        </a:p>
      </dgm:t>
    </dgm:pt>
    <dgm:pt modelId="{3FE03ED9-3066-4E28-8291-0B1764DC85D6}">
      <dgm:prSet phldrT="[Text]" custT="1"/>
      <dgm:spPr/>
      <dgm:t>
        <a:bodyPr/>
        <a:lstStyle/>
        <a:p>
          <a:r>
            <a:rPr lang="en-US" sz="1400" dirty="0"/>
            <a:t>Same</a:t>
          </a:r>
          <a:r>
            <a:rPr lang="en-US" sz="1400" baseline="0" dirty="0"/>
            <a:t> as Lemmatization; however it reduces words </a:t>
          </a:r>
          <a:r>
            <a:rPr lang="en-IN" sz="1400" b="0" i="0" dirty="0"/>
            <a:t>to a crude heuristic form which does not necessarily have a meaning of it’s own.</a:t>
          </a:r>
          <a:endParaRPr lang="en-US" sz="1400" dirty="0"/>
        </a:p>
      </dgm:t>
    </dgm:pt>
    <dgm:pt modelId="{2D17DCF5-1F10-4F99-AFA5-9D17F12D0A73}" type="sibTrans" cxnId="{EF7A2011-FCAC-41A8-A305-634BF780B59D}">
      <dgm:prSet/>
      <dgm:spPr/>
      <dgm:t>
        <a:bodyPr/>
        <a:lstStyle/>
        <a:p>
          <a:endParaRPr lang="en-US"/>
        </a:p>
      </dgm:t>
    </dgm:pt>
    <dgm:pt modelId="{70F79093-990B-4C69-A0BC-6E28D692D24F}" type="parTrans" cxnId="{EF7A2011-FCAC-41A8-A305-634BF780B59D}">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0650EF9B-36CE-49A9-AAD4-228084AD0DA3}" type="pres">
      <dgm:prSet presAssocID="{DB6AA457-F75F-415D-BDD5-92045774FE4B}" presName="boxAndChildren" presStyleCnt="0"/>
      <dgm:spPr/>
    </dgm:pt>
    <dgm:pt modelId="{D78753E0-C286-4A21-8BA3-AA70696BF693}" type="pres">
      <dgm:prSet presAssocID="{DB6AA457-F75F-415D-BDD5-92045774FE4B}" presName="parentTextBox" presStyleLbl="node1" presStyleIdx="0" presStyleCnt="2"/>
      <dgm:spPr/>
    </dgm:pt>
    <dgm:pt modelId="{6B06D18A-B913-485C-ADF8-A0E5D7C78328}" type="pres">
      <dgm:prSet presAssocID="{DB6AA457-F75F-415D-BDD5-92045774FE4B}" presName="entireBox" presStyleLbl="node1" presStyleIdx="0" presStyleCnt="2"/>
      <dgm:spPr/>
    </dgm:pt>
    <dgm:pt modelId="{F84639E1-2CD4-45E3-B362-7F267C6A0CAA}" type="pres">
      <dgm:prSet presAssocID="{DB6AA457-F75F-415D-BDD5-92045774FE4B}" presName="descendantBox" presStyleCnt="0"/>
      <dgm:spPr/>
    </dgm:pt>
    <dgm:pt modelId="{CFBC4C75-4195-4858-BB08-3AB992F5C2EE}" type="pres">
      <dgm:prSet presAssocID="{99C943DF-AAA4-4E2C-A283-FA2BF761F447}" presName="childTextBox" presStyleLbl="fgAccFollowNode1" presStyleIdx="0" presStyleCnt="4">
        <dgm:presLayoutVars>
          <dgm:bulletEnabled val="1"/>
        </dgm:presLayoutVars>
      </dgm:prSet>
      <dgm:spPr/>
    </dgm:pt>
    <dgm:pt modelId="{FA86A8BD-EF41-4F3C-A001-A4E985F1ECB7}" type="pres">
      <dgm:prSet presAssocID="{3FE03ED9-3066-4E28-8291-0B1764DC85D6}" presName="childTextBox" presStyleLbl="fgAccFollowNode1" presStyleIdx="1"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0" presStyleCnt="2"/>
      <dgm:spPr/>
    </dgm:pt>
    <dgm:pt modelId="{A48265CE-F3A3-46DB-9DD2-97590B4DBB84}" type="pres">
      <dgm:prSet presAssocID="{C712D637-7FF1-401C-9304-F85D1B95B226}" presName="arrow" presStyleLbl="node1" presStyleIdx="1" presStyleCnt="2" custLinFactNeighborX="54" custLinFactNeighborY="105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4">
        <dgm:presLayoutVars>
          <dgm:bulletEnabled val="1"/>
        </dgm:presLayoutVars>
      </dgm:prSet>
      <dgm:spPr/>
    </dgm:pt>
    <dgm:pt modelId="{3EC7D028-ECEA-492B-A6F1-68E9B57B69C6}" type="pres">
      <dgm:prSet presAssocID="{DA33CDF4-5B94-4B92-9E0A-4DFD4CBFAF2D}" presName="childTextArrow" presStyleLbl="fgAccFollowNode1" presStyleIdx="3" presStyleCnt="4">
        <dgm:presLayoutVars>
          <dgm:bulletEnabled val="1"/>
        </dgm:presLayoutVars>
      </dgm:prSet>
      <dgm:spPr/>
    </dgm:pt>
  </dgm:ptLst>
  <dgm:cxnLst>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A634731-D094-469B-AA02-8712262AE785}" type="presOf" srcId="{99C943DF-AAA4-4E2C-A283-FA2BF761F447}" destId="{CFBC4C75-4195-4858-BB08-3AB992F5C2EE}"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92E81C83-2F86-424E-B700-35F1D0537D00}" type="presOf" srcId="{DB6AA457-F75F-415D-BDD5-92045774FE4B}" destId="{D78753E0-C286-4A21-8BA3-AA70696BF693}" srcOrd="0" destOrd="0" presId="urn:microsoft.com/office/officeart/2005/8/layout/process4"/>
    <dgm:cxn modelId="{ABA1D283-84DB-4BB0-B70A-19E79D1D0F02}" type="presOf" srcId="{DB6AA457-F75F-415D-BDD5-92045774FE4B}" destId="{6B06D18A-B913-485C-ADF8-A0E5D7C78328}" srcOrd="1"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8F9C94B8-2722-4DFB-8419-922357272B6B}" type="presOf" srcId="{CD5204CD-6958-4A55-82AA-4AD73B3B6A19}" destId="{31D3AE5D-DA06-4E2D-9D68-F5531DFE7C2B}" srcOrd="0" destOrd="0" presId="urn:microsoft.com/office/officeart/2005/8/layout/process4"/>
    <dgm:cxn modelId="{3FE6C9E8-8FE2-4199-8B31-056D2B1CA820}" type="presOf" srcId="{3FE03ED9-3066-4E28-8291-0B1764DC85D6}" destId="{FA86A8BD-EF41-4F3C-A001-A4E985F1ECB7}" srcOrd="0" destOrd="0" presId="urn:microsoft.com/office/officeart/2005/8/layout/process4"/>
    <dgm:cxn modelId="{96104C95-E893-4F46-824E-A3FE3707CB2A}" type="presParOf" srcId="{31D3AE5D-DA06-4E2D-9D68-F5531DFE7C2B}" destId="{0650EF9B-36CE-49A9-AAD4-228084AD0DA3}" srcOrd="0" destOrd="0" presId="urn:microsoft.com/office/officeart/2005/8/layout/process4"/>
    <dgm:cxn modelId="{CEE1C20B-1A5E-4C4B-A3C1-C352641C7597}" type="presParOf" srcId="{0650EF9B-36CE-49A9-AAD4-228084AD0DA3}" destId="{D78753E0-C286-4A21-8BA3-AA70696BF693}" srcOrd="0" destOrd="0" presId="urn:microsoft.com/office/officeart/2005/8/layout/process4"/>
    <dgm:cxn modelId="{F1EC2904-EBCF-4C4C-83BE-B3EEC6340671}" type="presParOf" srcId="{0650EF9B-36CE-49A9-AAD4-228084AD0DA3}" destId="{6B06D18A-B913-485C-ADF8-A0E5D7C78328}" srcOrd="1" destOrd="0" presId="urn:microsoft.com/office/officeart/2005/8/layout/process4"/>
    <dgm:cxn modelId="{CCB67E1E-387A-4754-AA98-6924920C7349}" type="presParOf" srcId="{0650EF9B-36CE-49A9-AAD4-228084AD0DA3}" destId="{F84639E1-2CD4-45E3-B362-7F267C6A0CAA}" srcOrd="2" destOrd="0" presId="urn:microsoft.com/office/officeart/2005/8/layout/process4"/>
    <dgm:cxn modelId="{C290B28A-3E8B-47A5-9E3A-FB9A03245513}" type="presParOf" srcId="{F84639E1-2CD4-45E3-B362-7F267C6A0CAA}" destId="{CFBC4C75-4195-4858-BB08-3AB992F5C2EE}" srcOrd="0" destOrd="0" presId="urn:microsoft.com/office/officeart/2005/8/layout/process4"/>
    <dgm:cxn modelId="{BCC2E1D7-2BE4-475F-8954-1D9AF85C4703}" type="presParOf" srcId="{F84639E1-2CD4-45E3-B362-7F267C6A0CAA}" destId="{FA86A8BD-EF41-4F3C-A001-A4E985F1ECB7}" srcOrd="1" destOrd="0" presId="urn:microsoft.com/office/officeart/2005/8/layout/process4"/>
    <dgm:cxn modelId="{DF157FA0-6CFF-475F-B2C1-C14A30CA284D}" type="presParOf" srcId="{31D3AE5D-DA06-4E2D-9D68-F5531DFE7C2B}" destId="{0226793B-92A0-4530-A8D1-D80AF6A16C31}" srcOrd="1" destOrd="0" presId="urn:microsoft.com/office/officeart/2005/8/layout/process4"/>
    <dgm:cxn modelId="{D9B8890F-622F-4EF7-B8C9-501999392107}" type="presParOf" srcId="{31D3AE5D-DA06-4E2D-9D68-F5531DFE7C2B}" destId="{1A669411-1539-46A4-9D6E-2C85E15B0FA6}" srcOrd="2"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30BA8-A909-43E7-9B9F-081B0D0BA7C0}">
      <dsp:nvSpPr>
        <dsp:cNvPr id="0" name=""/>
        <dsp:cNvSpPr/>
      </dsp:nvSpPr>
      <dsp:spPr>
        <a:xfrm>
          <a:off x="0" y="2955323"/>
          <a:ext cx="4968552" cy="19390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2</a:t>
          </a:r>
        </a:p>
      </dsp:txBody>
      <dsp:txXfrm>
        <a:off x="0" y="2955323"/>
        <a:ext cx="4968552" cy="1047066"/>
      </dsp:txXfrm>
    </dsp:sp>
    <dsp:sp modelId="{9E5FE766-45A5-49C2-8879-B9811B6E77FD}">
      <dsp:nvSpPr>
        <dsp:cNvPr id="0" name=""/>
        <dsp:cNvSpPr/>
      </dsp:nvSpPr>
      <dsp:spPr>
        <a:xfrm>
          <a:off x="0" y="3963610"/>
          <a:ext cx="2484276" cy="89194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URL Removal</a:t>
          </a:r>
        </a:p>
      </dsp:txBody>
      <dsp:txXfrm>
        <a:off x="0" y="3963610"/>
        <a:ext cx="2484276" cy="891945"/>
      </dsp:txXfrm>
    </dsp:sp>
    <dsp:sp modelId="{5E2FBBE6-6BCF-4BBE-9E35-025E17A7D7D4}">
      <dsp:nvSpPr>
        <dsp:cNvPr id="0" name=""/>
        <dsp:cNvSpPr/>
      </dsp:nvSpPr>
      <dsp:spPr>
        <a:xfrm>
          <a:off x="2484276" y="3963610"/>
          <a:ext cx="2484276" cy="891945"/>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Any link present in the description section have been removed(e.g. Link to subscribe, link to social media handles).</a:t>
          </a:r>
        </a:p>
      </dsp:txBody>
      <dsp:txXfrm>
        <a:off x="2484276" y="3963610"/>
        <a:ext cx="2484276" cy="891945"/>
      </dsp:txXfrm>
    </dsp:sp>
    <dsp:sp modelId="{A48265CE-F3A3-46DB-9DD2-97590B4DBB84}">
      <dsp:nvSpPr>
        <dsp:cNvPr id="0" name=""/>
        <dsp:cNvSpPr/>
      </dsp:nvSpPr>
      <dsp:spPr>
        <a:xfrm rot="10800000">
          <a:off x="0" y="0"/>
          <a:ext cx="4968552" cy="2982200"/>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1</a:t>
          </a:r>
        </a:p>
      </dsp:txBody>
      <dsp:txXfrm rot="-10800000">
        <a:off x="0" y="0"/>
        <a:ext cx="4968552" cy="1046752"/>
      </dsp:txXfrm>
    </dsp:sp>
    <dsp:sp modelId="{59FFE57C-E5F2-4FBD-AA4D-8DB27381892F}">
      <dsp:nvSpPr>
        <dsp:cNvPr id="0" name=""/>
        <dsp:cNvSpPr/>
      </dsp:nvSpPr>
      <dsp:spPr>
        <a:xfrm>
          <a:off x="0" y="1048960"/>
          <a:ext cx="2484276" cy="891678"/>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Lower casing </a:t>
          </a:r>
        </a:p>
      </dsp:txBody>
      <dsp:txXfrm>
        <a:off x="0" y="1048960"/>
        <a:ext cx="2484276" cy="891678"/>
      </dsp:txXfrm>
    </dsp:sp>
    <dsp:sp modelId="{3EC7D028-ECEA-492B-A6F1-68E9B57B69C6}">
      <dsp:nvSpPr>
        <dsp:cNvPr id="0" name=""/>
        <dsp:cNvSpPr/>
      </dsp:nvSpPr>
      <dsp:spPr>
        <a:xfrm>
          <a:off x="2484276" y="1048960"/>
          <a:ext cx="2484276" cy="891678"/>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Converted all the text into it’s lower case to maintain similarity.</a:t>
          </a:r>
        </a:p>
      </dsp:txBody>
      <dsp:txXfrm>
        <a:off x="2484276" y="1048960"/>
        <a:ext cx="2484276" cy="891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6D18A-B913-485C-ADF8-A0E5D7C78328}">
      <dsp:nvSpPr>
        <dsp:cNvPr id="0" name=""/>
        <dsp:cNvSpPr/>
      </dsp:nvSpPr>
      <dsp:spPr>
        <a:xfrm>
          <a:off x="0" y="2955323"/>
          <a:ext cx="4968552" cy="19390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4</a:t>
          </a:r>
        </a:p>
      </dsp:txBody>
      <dsp:txXfrm>
        <a:off x="0" y="2955323"/>
        <a:ext cx="4968552" cy="1047066"/>
      </dsp:txXfrm>
    </dsp:sp>
    <dsp:sp modelId="{CFBC4C75-4195-4858-BB08-3AB992F5C2EE}">
      <dsp:nvSpPr>
        <dsp:cNvPr id="0" name=""/>
        <dsp:cNvSpPr/>
      </dsp:nvSpPr>
      <dsp:spPr>
        <a:xfrm>
          <a:off x="0" y="3963610"/>
          <a:ext cx="2484276" cy="89194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Reading extra spaces between words</a:t>
          </a:r>
        </a:p>
      </dsp:txBody>
      <dsp:txXfrm>
        <a:off x="0" y="3963610"/>
        <a:ext cx="2484276" cy="891945"/>
      </dsp:txXfrm>
    </dsp:sp>
    <dsp:sp modelId="{FA86A8BD-EF41-4F3C-A001-A4E985F1ECB7}">
      <dsp:nvSpPr>
        <dsp:cNvPr id="0" name=""/>
        <dsp:cNvSpPr/>
      </dsp:nvSpPr>
      <dsp:spPr>
        <a:xfrm>
          <a:off x="2484276" y="3963610"/>
          <a:ext cx="2484276" cy="891945"/>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Otherwise it may cause problem during text transforming process.</a:t>
          </a:r>
        </a:p>
      </dsp:txBody>
      <dsp:txXfrm>
        <a:off x="2484276" y="3963610"/>
        <a:ext cx="2484276" cy="891945"/>
      </dsp:txXfrm>
    </dsp:sp>
    <dsp:sp modelId="{A48265CE-F3A3-46DB-9DD2-97590B4DBB84}">
      <dsp:nvSpPr>
        <dsp:cNvPr id="0" name=""/>
        <dsp:cNvSpPr/>
      </dsp:nvSpPr>
      <dsp:spPr>
        <a:xfrm rot="10800000">
          <a:off x="0" y="33759"/>
          <a:ext cx="4968552" cy="2982200"/>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3</a:t>
          </a:r>
        </a:p>
      </dsp:txBody>
      <dsp:txXfrm rot="-10800000">
        <a:off x="0" y="33759"/>
        <a:ext cx="4968552" cy="1046752"/>
      </dsp:txXfrm>
    </dsp:sp>
    <dsp:sp modelId="{59FFE57C-E5F2-4FBD-AA4D-8DB27381892F}">
      <dsp:nvSpPr>
        <dsp:cNvPr id="0" name=""/>
        <dsp:cNvSpPr/>
      </dsp:nvSpPr>
      <dsp:spPr>
        <a:xfrm>
          <a:off x="0" y="1048960"/>
          <a:ext cx="2484276" cy="891678"/>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Removing Punctuation Marks and numbers</a:t>
          </a:r>
        </a:p>
      </dsp:txBody>
      <dsp:txXfrm>
        <a:off x="0" y="1048960"/>
        <a:ext cx="2484276" cy="891678"/>
      </dsp:txXfrm>
    </dsp:sp>
    <dsp:sp modelId="{3EC7D028-ECEA-492B-A6F1-68E9B57B69C6}">
      <dsp:nvSpPr>
        <dsp:cNvPr id="0" name=""/>
        <dsp:cNvSpPr/>
      </dsp:nvSpPr>
      <dsp:spPr>
        <a:xfrm>
          <a:off x="2484276" y="1048960"/>
          <a:ext cx="2484276" cy="891678"/>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Removed these irrelevant features as these don’t add any special recognizable feature.</a:t>
          </a:r>
        </a:p>
      </dsp:txBody>
      <dsp:txXfrm>
        <a:off x="2484276" y="1048960"/>
        <a:ext cx="2484276" cy="891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30BA8-A909-43E7-9B9F-081B0D0BA7C0}">
      <dsp:nvSpPr>
        <dsp:cNvPr id="0" name=""/>
        <dsp:cNvSpPr/>
      </dsp:nvSpPr>
      <dsp:spPr>
        <a:xfrm>
          <a:off x="0" y="2955323"/>
          <a:ext cx="4968552" cy="19390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6</a:t>
          </a:r>
        </a:p>
      </dsp:txBody>
      <dsp:txXfrm>
        <a:off x="0" y="2955323"/>
        <a:ext cx="4968552" cy="1047066"/>
      </dsp:txXfrm>
    </dsp:sp>
    <dsp:sp modelId="{9E5FE766-45A5-49C2-8879-B9811B6E77FD}">
      <dsp:nvSpPr>
        <dsp:cNvPr id="0" name=""/>
        <dsp:cNvSpPr/>
      </dsp:nvSpPr>
      <dsp:spPr>
        <a:xfrm>
          <a:off x="0" y="3963610"/>
          <a:ext cx="2484276" cy="89194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Removing Emojis</a:t>
          </a:r>
        </a:p>
      </dsp:txBody>
      <dsp:txXfrm>
        <a:off x="0" y="3963610"/>
        <a:ext cx="2484276" cy="891945"/>
      </dsp:txXfrm>
    </dsp:sp>
    <dsp:sp modelId="{5E2FBBE6-6BCF-4BBE-9E35-025E17A7D7D4}">
      <dsp:nvSpPr>
        <dsp:cNvPr id="0" name=""/>
        <dsp:cNvSpPr/>
      </dsp:nvSpPr>
      <dsp:spPr>
        <a:xfrm>
          <a:off x="2484276" y="3963610"/>
          <a:ext cx="2484276" cy="891945"/>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Removed emojis present anywhere in the text to prevent the production of unnecessary columns during text transformation.</a:t>
          </a:r>
        </a:p>
      </dsp:txBody>
      <dsp:txXfrm>
        <a:off x="2484276" y="3963610"/>
        <a:ext cx="2484276" cy="891945"/>
      </dsp:txXfrm>
    </dsp:sp>
    <dsp:sp modelId="{A48265CE-F3A3-46DB-9DD2-97590B4DBB84}">
      <dsp:nvSpPr>
        <dsp:cNvPr id="0" name=""/>
        <dsp:cNvSpPr/>
      </dsp:nvSpPr>
      <dsp:spPr>
        <a:xfrm rot="10800000">
          <a:off x="0" y="0"/>
          <a:ext cx="4968552" cy="2982200"/>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5</a:t>
          </a:r>
        </a:p>
      </dsp:txBody>
      <dsp:txXfrm rot="-10800000">
        <a:off x="0" y="0"/>
        <a:ext cx="4968552" cy="1046752"/>
      </dsp:txXfrm>
    </dsp:sp>
    <dsp:sp modelId="{59FFE57C-E5F2-4FBD-AA4D-8DB27381892F}">
      <dsp:nvSpPr>
        <dsp:cNvPr id="0" name=""/>
        <dsp:cNvSpPr/>
      </dsp:nvSpPr>
      <dsp:spPr>
        <a:xfrm>
          <a:off x="0" y="1048960"/>
          <a:ext cx="2484276" cy="891678"/>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Removing Stop words </a:t>
          </a:r>
        </a:p>
      </dsp:txBody>
      <dsp:txXfrm>
        <a:off x="0" y="1048960"/>
        <a:ext cx="2484276" cy="891678"/>
      </dsp:txXfrm>
    </dsp:sp>
    <dsp:sp modelId="{3EC7D028-ECEA-492B-A6F1-68E9B57B69C6}">
      <dsp:nvSpPr>
        <dsp:cNvPr id="0" name=""/>
        <dsp:cNvSpPr/>
      </dsp:nvSpPr>
      <dsp:spPr>
        <a:xfrm>
          <a:off x="2484276" y="1048960"/>
          <a:ext cx="2484276" cy="891678"/>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Removed frequently used words in English (e.g. He, She, is).</a:t>
          </a:r>
        </a:p>
      </dsp:txBody>
      <dsp:txXfrm>
        <a:off x="2484276" y="1048960"/>
        <a:ext cx="2484276" cy="891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6D18A-B913-485C-ADF8-A0E5D7C78328}">
      <dsp:nvSpPr>
        <dsp:cNvPr id="0" name=""/>
        <dsp:cNvSpPr/>
      </dsp:nvSpPr>
      <dsp:spPr>
        <a:xfrm>
          <a:off x="0" y="2955323"/>
          <a:ext cx="4968552" cy="19390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8</a:t>
          </a:r>
        </a:p>
      </dsp:txBody>
      <dsp:txXfrm>
        <a:off x="0" y="2955323"/>
        <a:ext cx="4968552" cy="1047066"/>
      </dsp:txXfrm>
    </dsp:sp>
    <dsp:sp modelId="{CFBC4C75-4195-4858-BB08-3AB992F5C2EE}">
      <dsp:nvSpPr>
        <dsp:cNvPr id="0" name=""/>
        <dsp:cNvSpPr/>
      </dsp:nvSpPr>
      <dsp:spPr>
        <a:xfrm>
          <a:off x="0" y="3963610"/>
          <a:ext cx="2484276" cy="89194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Stemming</a:t>
          </a:r>
        </a:p>
      </dsp:txBody>
      <dsp:txXfrm>
        <a:off x="0" y="3963610"/>
        <a:ext cx="2484276" cy="891945"/>
      </dsp:txXfrm>
    </dsp:sp>
    <dsp:sp modelId="{FA86A8BD-EF41-4F3C-A001-A4E985F1ECB7}">
      <dsp:nvSpPr>
        <dsp:cNvPr id="0" name=""/>
        <dsp:cNvSpPr/>
      </dsp:nvSpPr>
      <dsp:spPr>
        <a:xfrm>
          <a:off x="2484276" y="3963610"/>
          <a:ext cx="2484276" cy="891945"/>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Same</a:t>
          </a:r>
          <a:r>
            <a:rPr lang="en-US" sz="1400" kern="1200" baseline="0" dirty="0"/>
            <a:t> as Lemmatization; however it reduces words </a:t>
          </a:r>
          <a:r>
            <a:rPr lang="en-IN" sz="1400" b="0" i="0" kern="1200" dirty="0"/>
            <a:t>to a crude heuristic form which does not necessarily have a meaning of it’s own.</a:t>
          </a:r>
          <a:endParaRPr lang="en-US" sz="1400" kern="1200" dirty="0"/>
        </a:p>
      </dsp:txBody>
      <dsp:txXfrm>
        <a:off x="2484276" y="3963610"/>
        <a:ext cx="2484276" cy="891945"/>
      </dsp:txXfrm>
    </dsp:sp>
    <dsp:sp modelId="{A48265CE-F3A3-46DB-9DD2-97590B4DBB84}">
      <dsp:nvSpPr>
        <dsp:cNvPr id="0" name=""/>
        <dsp:cNvSpPr/>
      </dsp:nvSpPr>
      <dsp:spPr>
        <a:xfrm rot="10800000">
          <a:off x="0" y="33759"/>
          <a:ext cx="4968552" cy="2982200"/>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Step 7</a:t>
          </a:r>
        </a:p>
      </dsp:txBody>
      <dsp:txXfrm rot="-10800000">
        <a:off x="0" y="33759"/>
        <a:ext cx="4968552" cy="1046752"/>
      </dsp:txXfrm>
    </dsp:sp>
    <dsp:sp modelId="{59FFE57C-E5F2-4FBD-AA4D-8DB27381892F}">
      <dsp:nvSpPr>
        <dsp:cNvPr id="0" name=""/>
        <dsp:cNvSpPr/>
      </dsp:nvSpPr>
      <dsp:spPr>
        <a:xfrm>
          <a:off x="0" y="1048960"/>
          <a:ext cx="2484276" cy="891678"/>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Lemmatization</a:t>
          </a:r>
        </a:p>
      </dsp:txBody>
      <dsp:txXfrm>
        <a:off x="0" y="1048960"/>
        <a:ext cx="2484276" cy="891678"/>
      </dsp:txXfrm>
    </dsp:sp>
    <dsp:sp modelId="{3EC7D028-ECEA-492B-A6F1-68E9B57B69C6}">
      <dsp:nvSpPr>
        <dsp:cNvPr id="0" name=""/>
        <dsp:cNvSpPr/>
      </dsp:nvSpPr>
      <dsp:spPr>
        <a:xfrm>
          <a:off x="2484276" y="1048960"/>
          <a:ext cx="2484276" cy="891678"/>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Reduced </a:t>
          </a:r>
          <a:r>
            <a:rPr lang="en-IN" sz="1400" b="0" i="0" kern="1200" dirty="0"/>
            <a:t>inflectional words to it’s root form usually having the same parts of speech as the original word.</a:t>
          </a:r>
          <a:endParaRPr lang="en-US" sz="1400" kern="1200" dirty="0"/>
        </a:p>
      </dsp:txBody>
      <dsp:txXfrm>
        <a:off x="2484276" y="1048960"/>
        <a:ext cx="2484276" cy="8916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4/23/2022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4/23/2022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4/23/2022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4/23/2022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4/23/2022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52" y="0"/>
            <a:ext cx="4392488" cy="3177380"/>
          </a:xfrm>
        </p:spPr>
        <p:txBody>
          <a:bodyPr>
            <a:normAutofit fontScale="90000"/>
          </a:bodyPr>
          <a:lstStyle/>
          <a:p>
            <a:r>
              <a:rPr lang="en-US" dirty="0"/>
              <a:t>Clustering of Tweets During Russia-Ukraine Conflict</a:t>
            </a:r>
          </a:p>
        </p:txBody>
      </p:sp>
      <p:sp>
        <p:nvSpPr>
          <p:cNvPr id="3" name="Subtitle 2"/>
          <p:cNvSpPr>
            <a:spLocks noGrp="1"/>
          </p:cNvSpPr>
          <p:nvPr>
            <p:ph type="subTitle" idx="1"/>
          </p:nvPr>
        </p:nvSpPr>
        <p:spPr>
          <a:xfrm>
            <a:off x="335360" y="4221088"/>
            <a:ext cx="4098175" cy="2376264"/>
          </a:xfrm>
        </p:spPr>
        <p:txBody>
          <a:bodyPr>
            <a:normAutofit/>
          </a:bodyPr>
          <a:lstStyle/>
          <a:p>
            <a:pPr>
              <a:lnSpc>
                <a:spcPct val="100000"/>
              </a:lnSpc>
              <a:spcBef>
                <a:spcPts val="0"/>
              </a:spcBef>
            </a:pPr>
            <a:r>
              <a:rPr lang="en-US" sz="1700" u="sng" dirty="0"/>
              <a:t>MTH514A: Multivariate Analysis Course project</a:t>
            </a:r>
          </a:p>
          <a:p>
            <a:pPr>
              <a:spcBef>
                <a:spcPts val="0"/>
              </a:spcBef>
            </a:pPr>
            <a:endParaRPr lang="en-US" sz="1700" u="sng" dirty="0"/>
          </a:p>
          <a:p>
            <a:pPr>
              <a:lnSpc>
                <a:spcPct val="100000"/>
              </a:lnSpc>
              <a:spcBef>
                <a:spcPts val="0"/>
              </a:spcBef>
            </a:pPr>
            <a:r>
              <a:rPr lang="en-US" sz="1700" dirty="0"/>
              <a:t>Abir Naha(201257) </a:t>
            </a:r>
          </a:p>
          <a:p>
            <a:pPr>
              <a:lnSpc>
                <a:spcPct val="100000"/>
              </a:lnSpc>
              <a:spcBef>
                <a:spcPts val="0"/>
              </a:spcBef>
            </a:pPr>
            <a:r>
              <a:rPr lang="en-US" sz="1700" dirty="0"/>
              <a:t>Arkonil dhar(201279)</a:t>
            </a:r>
          </a:p>
          <a:p>
            <a:pPr>
              <a:lnSpc>
                <a:spcPct val="100000"/>
              </a:lnSpc>
              <a:spcBef>
                <a:spcPts val="0"/>
              </a:spcBef>
            </a:pPr>
            <a:r>
              <a:rPr lang="en-US" sz="1700" dirty="0"/>
              <a:t>Souvik Bhattacharyya(201433)</a:t>
            </a:r>
          </a:p>
          <a:p>
            <a:pPr>
              <a:lnSpc>
                <a:spcPct val="100000"/>
              </a:lnSpc>
              <a:spcBef>
                <a:spcPts val="0"/>
              </a:spcBef>
            </a:pPr>
            <a:r>
              <a:rPr lang="en-US" sz="1700" dirty="0"/>
              <a:t>Shreya pramanik(201415)</a:t>
            </a:r>
          </a:p>
          <a:p>
            <a:pPr>
              <a:lnSpc>
                <a:spcPct val="100000"/>
              </a:lnSpc>
              <a:spcBef>
                <a:spcPts val="0"/>
              </a:spcBef>
            </a:pPr>
            <a:r>
              <a:rPr lang="en-US" sz="1700" dirty="0"/>
              <a:t>Arkaprova Saha(201278)</a:t>
            </a:r>
          </a:p>
          <a:p>
            <a:endParaRPr lang="en-US" sz="1200" dirty="0"/>
          </a:p>
          <a:p>
            <a:endParaRPr lang="en-US" dirty="0"/>
          </a:p>
          <a:p>
            <a:endParaRPr lang="en-US" dirty="0"/>
          </a:p>
        </p:txBody>
      </p:sp>
      <p:pic>
        <p:nvPicPr>
          <p:cNvPr id="5" name="Picture 4">
            <a:extLst>
              <a:ext uri="{FF2B5EF4-FFF2-40B4-BE49-F238E27FC236}">
                <a16:creationId xmlns:a16="http://schemas.microsoft.com/office/drawing/2014/main" id="{2A33D7E1-5F6A-4624-AB40-DD96ABE52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888" y="-99392"/>
            <a:ext cx="7200800" cy="7056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514166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Dimensionality Reduction</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066800" y="1825624"/>
            <a:ext cx="6757392" cy="457517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t>Due to large number of features for all the methods, we need to apply some Dimensionality Reduction Technique. </a:t>
            </a:r>
          </a:p>
          <a:p>
            <a:r>
              <a:rPr lang="en-US" dirty="0"/>
              <a:t>We apply PCA retaining 90% variability of the original data.</a:t>
            </a:r>
          </a:p>
          <a:p>
            <a:r>
              <a:rPr lang="en-US" dirty="0"/>
              <a:t>Now we are left with reasonable number of columns to work with.</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Principal Component Analysis</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844824"/>
            <a:ext cx="11737304" cy="455597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a:t>Way of identifying patterns in data –</a:t>
            </a:r>
          </a:p>
          <a:p>
            <a:pPr lvl="2">
              <a:buFont typeface="Arial" panose="020B0604020202020204" pitchFamily="34" charset="0"/>
              <a:buChar char="•"/>
            </a:pPr>
            <a:r>
              <a:rPr lang="en-IN" dirty="0"/>
              <a:t>How input basis vectors are correlated for the given data </a:t>
            </a:r>
            <a:r>
              <a:rPr lang="en-US" dirty="0"/>
              <a:t>Now we are left with reasonable number of columns to work with.</a:t>
            </a:r>
          </a:p>
          <a:p>
            <a:pPr>
              <a:buFont typeface="Arial" panose="020B0604020202020204" pitchFamily="34" charset="0"/>
              <a:buChar char="•"/>
            </a:pPr>
            <a:r>
              <a:rPr lang="en-IN" dirty="0"/>
              <a:t>A transformation from a set of (possibly) correlated axes to another set of uncorrelated axes </a:t>
            </a:r>
            <a:endParaRPr lang="en-US" dirty="0"/>
          </a:p>
          <a:p>
            <a:pPr>
              <a:buFont typeface="Arial" panose="020B0604020202020204" pitchFamily="34" charset="0"/>
              <a:buChar char="•"/>
            </a:pPr>
            <a:r>
              <a:rPr lang="en-IN" dirty="0"/>
              <a:t>Orthogonal linear transformation (i.e., rotation)</a:t>
            </a:r>
            <a:endParaRPr lang="en-US" dirty="0"/>
          </a:p>
          <a:p>
            <a:pPr>
              <a:buFont typeface="Arial" panose="020B0604020202020204" pitchFamily="34" charset="0"/>
              <a:buChar char="•"/>
            </a:pPr>
            <a:r>
              <a:rPr lang="en-IN" dirty="0"/>
              <a:t>New axes are principal components</a:t>
            </a:r>
          </a:p>
          <a:p>
            <a:pPr>
              <a:buFont typeface="Arial" panose="020B0604020202020204" pitchFamily="34" charset="0"/>
              <a:buChar char="•"/>
            </a:pPr>
            <a:r>
              <a:rPr lang="en-IN" dirty="0"/>
              <a:t>We consider the number of principal components keeping in mind the threshold of retained variance.</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86752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K-Means Clustering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844824"/>
                <a:ext cx="11737304" cy="455597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a:t>Partitional clustering approach </a:t>
                </a:r>
                <a:endParaRPr lang="en-US" dirty="0"/>
              </a:p>
              <a:p>
                <a:pPr>
                  <a:buFont typeface="Arial" panose="020B0604020202020204" pitchFamily="34" charset="0"/>
                  <a:buChar char="•"/>
                </a:pPr>
                <a:r>
                  <a:rPr lang="en-IN" dirty="0"/>
                  <a:t>Each cluster is associated with a centroid (centre point). </a:t>
                </a:r>
              </a:p>
              <a:p>
                <a:pPr>
                  <a:buFont typeface="Arial" panose="020B0604020202020204" pitchFamily="34" charset="0"/>
                  <a:buChar char="•"/>
                </a:pPr>
                <a:r>
                  <a:rPr lang="en-IN" dirty="0"/>
                  <a:t>Each point is assigned to the cluster with the closest centroid.</a:t>
                </a:r>
              </a:p>
              <a:p>
                <a:pPr>
                  <a:buFont typeface="Arial" panose="020B0604020202020204" pitchFamily="34" charset="0"/>
                  <a:buChar char="•"/>
                </a:pPr>
                <a:r>
                  <a:rPr lang="en-IN" dirty="0"/>
                  <a:t>Number of clusters, </a:t>
                </a:r>
                <a14:m>
                  <m:oMath xmlns:m="http://schemas.openxmlformats.org/officeDocument/2006/math">
                    <m:r>
                      <a:rPr lang="en-US" b="0" i="1" smtClean="0">
                        <a:latin typeface="Cambria Math" panose="02040503050406030204" pitchFamily="18" charset="0"/>
                      </a:rPr>
                      <m:t>𝐾</m:t>
                    </m:r>
                  </m:oMath>
                </a14:m>
                <a:r>
                  <a:rPr lang="en-IN" dirty="0"/>
                  <a:t>, must be specified.</a:t>
                </a:r>
              </a:p>
              <a:p>
                <a:pPr>
                  <a:buFont typeface="Arial" panose="020B0604020202020204" pitchFamily="34" charset="0"/>
                  <a:buChar char="•"/>
                </a:pPr>
                <a:r>
                  <a:rPr lang="en-IN" dirty="0"/>
                  <a:t>The objective is to minimize the sum of distances of the points to their respective centroid</a:t>
                </a:r>
              </a:p>
              <a:p>
                <a:pPr>
                  <a:buFont typeface="Arial" panose="020B0604020202020204" pitchFamily="34" charset="0"/>
                  <a:buChar char="•"/>
                </a:pPr>
                <a:r>
                  <a:rPr lang="en-IN" dirty="0"/>
                  <a:t>Given a set </a:t>
                </a:r>
                <a14:m>
                  <m:oMath xmlns:m="http://schemas.openxmlformats.org/officeDocument/2006/math">
                    <m:r>
                      <a:rPr lang="en-US" b="0" i="1" smtClean="0">
                        <a:latin typeface="Cambria Math" panose="02040503050406030204" pitchFamily="18" charset="0"/>
                      </a:rPr>
                      <m:t>𝑋</m:t>
                    </m:r>
                  </m:oMath>
                </a14:m>
                <a:r>
                  <a:rPr lang="en-IN" dirty="0"/>
                  <a:t> of </a:t>
                </a:r>
                <a14:m>
                  <m:oMath xmlns:m="http://schemas.openxmlformats.org/officeDocument/2006/math">
                    <m:r>
                      <a:rPr lang="en-US" b="0" i="1" smtClean="0">
                        <a:latin typeface="Cambria Math" panose="02040503050406030204" pitchFamily="18" charset="0"/>
                      </a:rPr>
                      <m:t>𝑛</m:t>
                    </m:r>
                  </m:oMath>
                </a14:m>
                <a:r>
                  <a:rPr lang="en-IN" dirty="0"/>
                  <a:t> points in a dimensional space and an integer </a:t>
                </a:r>
                <a14:m>
                  <m:oMath xmlns:m="http://schemas.openxmlformats.org/officeDocument/2006/math">
                    <m:r>
                      <a:rPr lang="en-US" b="0" i="1" smtClean="0">
                        <a:latin typeface="Cambria Math" panose="02040503050406030204" pitchFamily="18" charset="0"/>
                      </a:rPr>
                      <m:t>𝐾</m:t>
                    </m:r>
                  </m:oMath>
                </a14:m>
                <a:r>
                  <a:rPr lang="en-IN" dirty="0"/>
                  <a:t> group the points into </a:t>
                </a:r>
                <a14:m>
                  <m:oMath xmlns:m="http://schemas.openxmlformats.org/officeDocument/2006/math">
                    <m:r>
                      <a:rPr lang="en-US" b="0" i="1" smtClean="0">
                        <a:latin typeface="Cambria Math" panose="02040503050406030204" pitchFamily="18" charset="0"/>
                      </a:rPr>
                      <m:t>𝐾</m:t>
                    </m:r>
                  </m:oMath>
                </a14:m>
                <a:r>
                  <a:rPr lang="en-IN" dirty="0"/>
                  <a:t> clusters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oMath>
                </a14:m>
                <a:r>
                  <a:rPr lang="en-IN" dirty="0"/>
                  <a:t> such that </a:t>
                </a:r>
                <a14:m>
                  <m:oMath xmlns:m="http://schemas.openxmlformats.org/officeDocument/2006/math">
                    <m:r>
                      <a:rPr lang="en-US" b="0" i="1" smtClean="0">
                        <a:latin typeface="Cambria Math" panose="02040503050406030204" pitchFamily="18" charset="0"/>
                      </a:rPr>
                      <m:t>𝐶𝑜𝑠𝑡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up/>
                          <m:e>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e>
                            </m:d>
                          </m:e>
                        </m:nary>
                      </m:e>
                    </m:nary>
                  </m:oMath>
                </a14:m>
                <a:r>
                  <a:rPr lang="en-IN" dirty="0"/>
                  <a:t> is minimized,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IN" dirty="0"/>
                  <a:t> is the centroid of the points in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IN" dirty="0"/>
                  <a:t>.</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956D2149-EE81-4B66-9337-FD6D22AF5C09}"/>
                  </a:ext>
                </a:extLst>
              </p:cNvPr>
              <p:cNvSpPr txBox="1">
                <a:spLocks noRot="1" noChangeAspect="1" noMove="1" noResize="1" noEditPoints="1" noAdjustHandles="1" noChangeArrowheads="1" noChangeShapeType="1" noTextEdit="1"/>
              </p:cNvSpPr>
              <p:nvPr/>
            </p:nvSpPr>
            <p:spPr>
              <a:xfrm>
                <a:off x="191344" y="1844824"/>
                <a:ext cx="11737304" cy="4555975"/>
              </a:xfrm>
              <a:prstGeom prst="rect">
                <a:avLst/>
              </a:prstGeom>
              <a:blipFill>
                <a:blip r:embed="rId2"/>
                <a:stretch>
                  <a:fillRect l="-675" t="-1740" r="-1402"/>
                </a:stretch>
              </a:blipFill>
            </p:spPr>
            <p:txBody>
              <a:bodyPr/>
              <a:lstStyle/>
              <a:p>
                <a:r>
                  <a:rPr lang="en-IN">
                    <a:noFill/>
                  </a:rPr>
                  <a:t> </a:t>
                </a:r>
              </a:p>
            </p:txBody>
          </p:sp>
        </mc:Fallback>
      </mc:AlternateContent>
    </p:spTree>
    <p:extLst>
      <p:ext uri="{BB962C8B-B14F-4D97-AF65-F5344CB8AC3E}">
        <p14:creationId xmlns:p14="http://schemas.microsoft.com/office/powerpoint/2010/main" val="312164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K-Means Clustering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844824"/>
                <a:ext cx="11737304" cy="455597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a:t>Most common definition is with Euclidean distance, minimizing the Sum of Squares Error (SSE) function Each cluster is associated with a centroid (centre point). </a:t>
                </a:r>
              </a:p>
              <a:p>
                <a:pPr>
                  <a:buFont typeface="Arial" panose="020B0604020202020204" pitchFamily="34" charset="0"/>
                  <a:buChar char="•"/>
                </a:pPr>
                <a:r>
                  <a:rPr lang="en-IN" dirty="0"/>
                  <a:t>Problem: Given a set </a:t>
                </a:r>
                <a14:m>
                  <m:oMath xmlns:m="http://schemas.openxmlformats.org/officeDocument/2006/math">
                    <m:r>
                      <a:rPr lang="en-US" b="0" i="1" smtClean="0">
                        <a:latin typeface="Cambria Math" panose="02040503050406030204" pitchFamily="18" charset="0"/>
                      </a:rPr>
                      <m:t>𝑋</m:t>
                    </m:r>
                  </m:oMath>
                </a14:m>
                <a:r>
                  <a:rPr lang="en-IN" dirty="0"/>
                  <a:t> of </a:t>
                </a:r>
                <a14:m>
                  <m:oMath xmlns:m="http://schemas.openxmlformats.org/officeDocument/2006/math">
                    <m:r>
                      <a:rPr lang="en-US" b="0" i="1" smtClean="0">
                        <a:latin typeface="Cambria Math" panose="02040503050406030204" pitchFamily="18" charset="0"/>
                      </a:rPr>
                      <m:t>𝑛</m:t>
                    </m:r>
                  </m:oMath>
                </a14:m>
                <a:r>
                  <a:rPr lang="en-IN" dirty="0"/>
                  <a:t> points in a dimensional space and an integer </a:t>
                </a:r>
                <a14:m>
                  <m:oMath xmlns:m="http://schemas.openxmlformats.org/officeDocument/2006/math">
                    <m:r>
                      <a:rPr lang="en-US" b="0" i="1" smtClean="0">
                        <a:latin typeface="Cambria Math" panose="02040503050406030204" pitchFamily="18" charset="0"/>
                      </a:rPr>
                      <m:t>𝐾</m:t>
                    </m:r>
                  </m:oMath>
                </a14:m>
                <a:r>
                  <a:rPr lang="en-IN" dirty="0"/>
                  <a:t> group the points into </a:t>
                </a:r>
                <a14:m>
                  <m:oMath xmlns:m="http://schemas.openxmlformats.org/officeDocument/2006/math">
                    <m:r>
                      <a:rPr lang="en-US" b="0" i="1" smtClean="0">
                        <a:latin typeface="Cambria Math" panose="02040503050406030204" pitchFamily="18" charset="0"/>
                      </a:rPr>
                      <m:t>𝐾</m:t>
                    </m:r>
                  </m:oMath>
                </a14:m>
                <a:r>
                  <a:rPr lang="en-IN" dirty="0"/>
                  <a:t> clusters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oMath>
                </a14:m>
                <a:r>
                  <a:rPr lang="en-IN" dirty="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nary>
                    </m:oMath>
                  </m:oMathPara>
                </a14:m>
                <a:endParaRPr lang="en-IN" dirty="0"/>
              </a:p>
              <a:p>
                <a:pPr marL="0" indent="0">
                  <a:buNone/>
                </a:pPr>
                <a:r>
                  <a:rPr lang="en-IN" dirty="0"/>
                  <a:t>is minimized,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IN" dirty="0"/>
                  <a:t> is the mean of the points in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IN" dirty="0"/>
                  <a:t>.</a:t>
                </a:r>
              </a:p>
              <a:p>
                <a:pPr>
                  <a:buFont typeface="Arial" panose="020B0604020202020204" pitchFamily="34" charset="0"/>
                  <a:buChar char="•"/>
                </a:pPr>
                <a:r>
                  <a:rPr lang="en-IN" dirty="0"/>
                  <a:t>Given a set </a:t>
                </a:r>
                <a14:m>
                  <m:oMath xmlns:m="http://schemas.openxmlformats.org/officeDocument/2006/math">
                    <m:r>
                      <a:rPr lang="en-US" b="0" i="1" smtClean="0">
                        <a:latin typeface="Cambria Math" panose="02040503050406030204" pitchFamily="18" charset="0"/>
                      </a:rPr>
                      <m:t>𝑋</m:t>
                    </m:r>
                  </m:oMath>
                </a14:m>
                <a:r>
                  <a:rPr lang="en-IN" dirty="0"/>
                  <a:t> of </a:t>
                </a:r>
                <a14:m>
                  <m:oMath xmlns:m="http://schemas.openxmlformats.org/officeDocument/2006/math">
                    <m:r>
                      <a:rPr lang="en-US" b="0" i="1" smtClean="0">
                        <a:latin typeface="Cambria Math" panose="02040503050406030204" pitchFamily="18" charset="0"/>
                      </a:rPr>
                      <m:t>𝑛</m:t>
                    </m:r>
                  </m:oMath>
                </a14:m>
                <a:r>
                  <a:rPr lang="en-IN" dirty="0"/>
                  <a:t> points in a dimensional space and an integer </a:t>
                </a:r>
                <a14:m>
                  <m:oMath xmlns:m="http://schemas.openxmlformats.org/officeDocument/2006/math">
                    <m:r>
                      <a:rPr lang="en-US" b="0" i="1" smtClean="0">
                        <a:latin typeface="Cambria Math" panose="02040503050406030204" pitchFamily="18" charset="0"/>
                      </a:rPr>
                      <m:t>𝐾</m:t>
                    </m:r>
                  </m:oMath>
                </a14:m>
                <a:r>
                  <a:rPr lang="en-IN" dirty="0"/>
                  <a:t> group the points into </a:t>
                </a:r>
                <a14:m>
                  <m:oMath xmlns:m="http://schemas.openxmlformats.org/officeDocument/2006/math">
                    <m:r>
                      <a:rPr lang="en-US" b="0" i="1" smtClean="0">
                        <a:latin typeface="Cambria Math" panose="02040503050406030204" pitchFamily="18" charset="0"/>
                      </a:rPr>
                      <m:t>𝐾</m:t>
                    </m:r>
                  </m:oMath>
                </a14:m>
                <a:r>
                  <a:rPr lang="en-IN" dirty="0"/>
                  <a:t> clusters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oMath>
                </a14:m>
                <a:r>
                  <a:rPr lang="en-IN" dirty="0"/>
                  <a:t> such that </a:t>
                </a:r>
                <a14:m>
                  <m:oMath xmlns:m="http://schemas.openxmlformats.org/officeDocument/2006/math">
                    <m:r>
                      <a:rPr lang="en-US" b="0" i="1" smtClean="0">
                        <a:latin typeface="Cambria Math" panose="02040503050406030204" pitchFamily="18" charset="0"/>
                      </a:rPr>
                      <m:t>𝐶𝑜𝑠𝑡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up/>
                          <m:e>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e>
                            </m:d>
                          </m:e>
                        </m:nary>
                      </m:e>
                    </m:nary>
                  </m:oMath>
                </a14:m>
                <a:r>
                  <a:rPr lang="en-IN" dirty="0"/>
                  <a:t> is minimized,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IN" dirty="0"/>
                  <a:t> is the centroid of the points in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IN" dirty="0"/>
                  <a:t>.</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956D2149-EE81-4B66-9337-FD6D22AF5C09}"/>
                  </a:ext>
                </a:extLst>
              </p:cNvPr>
              <p:cNvSpPr txBox="1">
                <a:spLocks noRot="1" noChangeAspect="1" noMove="1" noResize="1" noEditPoints="1" noAdjustHandles="1" noChangeArrowheads="1" noChangeShapeType="1" noTextEdit="1"/>
              </p:cNvSpPr>
              <p:nvPr/>
            </p:nvSpPr>
            <p:spPr>
              <a:xfrm>
                <a:off x="191344" y="1844824"/>
                <a:ext cx="11737304" cy="4555975"/>
              </a:xfrm>
              <a:prstGeom prst="rect">
                <a:avLst/>
              </a:prstGeom>
              <a:blipFill>
                <a:blip r:embed="rId2"/>
                <a:stretch>
                  <a:fillRect l="-779" t="-1740" r="-1402" b="-803"/>
                </a:stretch>
              </a:blipFill>
            </p:spPr>
            <p:txBody>
              <a:bodyPr/>
              <a:lstStyle/>
              <a:p>
                <a:r>
                  <a:rPr lang="en-IN">
                    <a:noFill/>
                  </a:rPr>
                  <a:t> </a:t>
                </a:r>
              </a:p>
            </p:txBody>
          </p:sp>
        </mc:Fallback>
      </mc:AlternateContent>
    </p:spTree>
    <p:extLst>
      <p:ext uri="{BB962C8B-B14F-4D97-AF65-F5344CB8AC3E}">
        <p14:creationId xmlns:p14="http://schemas.microsoft.com/office/powerpoint/2010/main" val="384869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in K-Means Clustering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a:t>There are different methods for choosing the optimal numbers of clusters – </a:t>
                </a:r>
              </a:p>
              <a:p>
                <a:pPr marL="0" indent="0">
                  <a:buNone/>
                </a:pPr>
                <a:r>
                  <a:rPr lang="en-IN" dirty="0"/>
                  <a:t>	1. Silhouette Method </a:t>
                </a:r>
              </a:p>
              <a:p>
                <a:pPr marL="0" indent="0">
                  <a:buNone/>
                </a:pPr>
                <a:r>
                  <a:rPr lang="en-IN" dirty="0"/>
                  <a:t>            2. Elbow Plot</a:t>
                </a:r>
              </a:p>
              <a:p>
                <a:r>
                  <a:rPr lang="en-IN" dirty="0"/>
                  <a:t>The silhouette value of </a:t>
                </a:r>
                <a:r>
                  <a:rPr lang="en-IN" dirty="0" err="1"/>
                  <a:t>i-th</a:t>
                </a:r>
                <a:r>
                  <a:rPr lang="en-IN" dirty="0"/>
                  <a:t> data point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d>
                          </m:e>
                        </m:func>
                      </m:den>
                    </m:f>
                  </m:oMath>
                </a14:m>
                <a:r>
                  <a:rPr lang="en-US" b="0" dirty="0"/>
                  <a:t> , </a:t>
                </a:r>
                <a:r>
                  <a:rPr lang="en-IN" dirty="0"/>
                  <a:t>where </a:t>
                </a:r>
                <a:r>
                  <a:rPr lang="en-IN" b="1" dirty="0"/>
                  <a:t> </a:t>
                </a: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oMath>
                </a14:m>
                <a:r>
                  <a:rPr lang="en-IN" dirty="0"/>
                  <a:t> is the </a:t>
                </a:r>
                <a:r>
                  <a:rPr lang="en-IN" i="1" dirty="0"/>
                  <a:t>average distance</a:t>
                </a:r>
                <a:r>
                  <a:rPr lang="en-IN" dirty="0"/>
                  <a:t> between </a:t>
                </a:r>
                <a:r>
                  <a:rPr lang="en-IN" dirty="0" err="1"/>
                  <a:t>i-th</a:t>
                </a:r>
                <a:r>
                  <a:rPr lang="en-IN" dirty="0"/>
                  <a:t> datapoint and all the other data points in the cluster to which </a:t>
                </a:r>
                <a:r>
                  <a:rPr lang="en-IN" dirty="0" err="1"/>
                  <a:t>i-th</a:t>
                </a:r>
                <a:r>
                  <a:rPr lang="en-IN" dirty="0"/>
                  <a:t> datapoint belongs to and</a:t>
                </a:r>
                <a:r>
                  <a:rPr lang="en-IN" i="1" dirty="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IN" dirty="0"/>
                  <a:t> is the </a:t>
                </a:r>
                <a:r>
                  <a:rPr lang="en-IN" i="1" dirty="0"/>
                  <a:t>minimum average distance</a:t>
                </a:r>
                <a:r>
                  <a:rPr lang="en-IN" dirty="0"/>
                  <a:t> from </a:t>
                </a:r>
                <a:r>
                  <a:rPr lang="en-IN" dirty="0" err="1"/>
                  <a:t>i-th</a:t>
                </a:r>
                <a:r>
                  <a:rPr lang="en-IN" dirty="0"/>
                  <a:t> datapoints to all clusters to which </a:t>
                </a:r>
                <a:r>
                  <a:rPr lang="en-IN" dirty="0" err="1"/>
                  <a:t>i-th</a:t>
                </a:r>
                <a:r>
                  <a:rPr lang="en-IN" dirty="0"/>
                  <a:t> datapoint does not belong.</a:t>
                </a:r>
              </a:p>
              <a:p>
                <a:r>
                  <a:rPr lang="en-IN" dirty="0"/>
                  <a:t>In Elbow Plot, we plot the Within-Cluster-Sum-of-Squares against the number of cluster and choose that k after which the reduction in WCSS is insignificant.</a:t>
                </a:r>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956D2149-EE81-4B66-9337-FD6D22AF5C09}"/>
                  </a:ext>
                </a:extLst>
              </p:cNvPr>
              <p:cNvSpPr txBox="1">
                <a:spLocks noRot="1" noChangeAspect="1" noMove="1" noResize="1" noEditPoints="1" noAdjustHandles="1" noChangeArrowheads="1" noChangeShapeType="1" noTextEdit="1"/>
              </p:cNvSpPr>
              <p:nvPr/>
            </p:nvSpPr>
            <p:spPr>
              <a:xfrm>
                <a:off x="191344" y="1772816"/>
                <a:ext cx="11737304" cy="4627983"/>
              </a:xfrm>
              <a:prstGeom prst="rect">
                <a:avLst/>
              </a:prstGeom>
              <a:blipFill>
                <a:blip r:embed="rId2"/>
                <a:stretch>
                  <a:fillRect l="-675" t="-1713" r="-1038"/>
                </a:stretch>
              </a:blipFill>
            </p:spPr>
            <p:txBody>
              <a:bodyPr/>
              <a:lstStyle/>
              <a:p>
                <a:r>
                  <a:rPr lang="en-IN">
                    <a:noFill/>
                  </a:rPr>
                  <a:t> </a:t>
                </a:r>
              </a:p>
            </p:txBody>
          </p:sp>
        </mc:Fallback>
      </mc:AlternateContent>
    </p:spTree>
    <p:extLst>
      <p:ext uri="{BB962C8B-B14F-4D97-AF65-F5344CB8AC3E}">
        <p14:creationId xmlns:p14="http://schemas.microsoft.com/office/powerpoint/2010/main" val="90340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silhouette method</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65A2ACFD-4107-49B5-B13B-736023E0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58" y="1814824"/>
            <a:ext cx="7254495" cy="4368160"/>
          </a:xfrm>
          <a:prstGeom prst="rect">
            <a:avLst/>
          </a:prstGeom>
        </p:spPr>
      </p:pic>
      <p:sp>
        <p:nvSpPr>
          <p:cNvPr id="6" name="Rectangle 5">
            <a:extLst>
              <a:ext uri="{FF2B5EF4-FFF2-40B4-BE49-F238E27FC236}">
                <a16:creationId xmlns:a16="http://schemas.microsoft.com/office/drawing/2014/main" id="{E8227A7C-5A6C-4DD5-A9FB-8A76FFFF0A12}"/>
              </a:ext>
            </a:extLst>
          </p:cNvPr>
          <p:cNvSpPr/>
          <p:nvPr/>
        </p:nvSpPr>
        <p:spPr>
          <a:xfrm>
            <a:off x="3782586" y="6357000"/>
            <a:ext cx="3960440" cy="259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Bag-of-Words method</a:t>
            </a:r>
            <a:endParaRPr lang="en-IN" dirty="0"/>
          </a:p>
        </p:txBody>
      </p:sp>
    </p:spTree>
    <p:extLst>
      <p:ext uri="{BB962C8B-B14F-4D97-AF65-F5344CB8AC3E}">
        <p14:creationId xmlns:p14="http://schemas.microsoft.com/office/powerpoint/2010/main" val="312381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silhouette method</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4855829B-9DB0-4F65-8CA4-A8EBABC87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784435"/>
            <a:ext cx="7073016" cy="4304762"/>
          </a:xfrm>
          <a:prstGeom prst="rect">
            <a:avLst/>
          </a:prstGeom>
        </p:spPr>
      </p:pic>
      <p:sp>
        <p:nvSpPr>
          <p:cNvPr id="7" name="Rectangle 6">
            <a:extLst>
              <a:ext uri="{FF2B5EF4-FFF2-40B4-BE49-F238E27FC236}">
                <a16:creationId xmlns:a16="http://schemas.microsoft.com/office/drawing/2014/main" id="{306E440A-6CE2-449F-BBFD-7B627F1CCD82}"/>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N-gram method</a:t>
            </a:r>
            <a:endParaRPr lang="en-IN" dirty="0"/>
          </a:p>
        </p:txBody>
      </p:sp>
    </p:spTree>
    <p:extLst>
      <p:ext uri="{BB962C8B-B14F-4D97-AF65-F5344CB8AC3E}">
        <p14:creationId xmlns:p14="http://schemas.microsoft.com/office/powerpoint/2010/main" val="390195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silhouette method</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65A2ACFD-4107-49B5-B13B-736023E0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59" y="1988840"/>
            <a:ext cx="7254495" cy="4368160"/>
          </a:xfrm>
          <a:prstGeom prst="rect">
            <a:avLst/>
          </a:prstGeom>
        </p:spPr>
      </p:pic>
      <p:sp>
        <p:nvSpPr>
          <p:cNvPr id="6" name="Rectangle 5">
            <a:extLst>
              <a:ext uri="{FF2B5EF4-FFF2-40B4-BE49-F238E27FC236}">
                <a16:creationId xmlns:a16="http://schemas.microsoft.com/office/drawing/2014/main" id="{86B42E23-CE66-45F4-8765-4C0191F29880}"/>
              </a:ext>
            </a:extLst>
          </p:cNvPr>
          <p:cNvSpPr/>
          <p:nvPr/>
        </p:nvSpPr>
        <p:spPr>
          <a:xfrm>
            <a:off x="3647728" y="6436803"/>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TF-IDF method</a:t>
            </a:r>
            <a:endParaRPr lang="en-IN" dirty="0"/>
          </a:p>
        </p:txBody>
      </p:sp>
    </p:spTree>
    <p:extLst>
      <p:ext uri="{BB962C8B-B14F-4D97-AF65-F5344CB8AC3E}">
        <p14:creationId xmlns:p14="http://schemas.microsoft.com/office/powerpoint/2010/main" val="26736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silhouette method</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6" name="Rectangle 5">
            <a:extLst>
              <a:ext uri="{FF2B5EF4-FFF2-40B4-BE49-F238E27FC236}">
                <a16:creationId xmlns:a16="http://schemas.microsoft.com/office/drawing/2014/main" id="{695B6734-42E2-40AE-A450-059F0046D98D}"/>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TF-IDF n-gram method</a:t>
            </a:r>
            <a:endParaRPr lang="en-IN" dirty="0"/>
          </a:p>
        </p:txBody>
      </p:sp>
      <p:pic>
        <p:nvPicPr>
          <p:cNvPr id="7" name="Picture 6">
            <a:extLst>
              <a:ext uri="{FF2B5EF4-FFF2-40B4-BE49-F238E27FC236}">
                <a16:creationId xmlns:a16="http://schemas.microsoft.com/office/drawing/2014/main" id="{46D7A44A-353E-4EB8-A739-7B1A4426F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706053"/>
            <a:ext cx="7149206" cy="4304762"/>
          </a:xfrm>
          <a:prstGeom prst="rect">
            <a:avLst/>
          </a:prstGeom>
        </p:spPr>
      </p:pic>
    </p:spTree>
    <p:extLst>
      <p:ext uri="{BB962C8B-B14F-4D97-AF65-F5344CB8AC3E}">
        <p14:creationId xmlns:p14="http://schemas.microsoft.com/office/powerpoint/2010/main" val="22410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silhouette method</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09A9F4E5-C1CA-4364-BAE2-C8E993021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1715163"/>
            <a:ext cx="7238095" cy="4304762"/>
          </a:xfrm>
          <a:prstGeom prst="rect">
            <a:avLst/>
          </a:prstGeom>
        </p:spPr>
      </p:pic>
      <p:sp>
        <p:nvSpPr>
          <p:cNvPr id="7" name="Rectangle 6">
            <a:extLst>
              <a:ext uri="{FF2B5EF4-FFF2-40B4-BE49-F238E27FC236}">
                <a16:creationId xmlns:a16="http://schemas.microsoft.com/office/drawing/2014/main" id="{0D70C295-04F1-43BB-8EB2-5601C953FD13}"/>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TF-IDF mixed n-gram method</a:t>
            </a:r>
            <a:endParaRPr lang="en-IN" dirty="0"/>
          </a:p>
        </p:txBody>
      </p:sp>
    </p:spTree>
    <p:extLst>
      <p:ext uri="{BB962C8B-B14F-4D97-AF65-F5344CB8AC3E}">
        <p14:creationId xmlns:p14="http://schemas.microsoft.com/office/powerpoint/2010/main" val="74879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Sketch of the Project</a:t>
            </a:r>
          </a:p>
        </p:txBody>
      </p:sp>
      <p:sp>
        <p:nvSpPr>
          <p:cNvPr id="3" name="Content Placeholder 2"/>
          <p:cNvSpPr>
            <a:spLocks noGrp="1"/>
          </p:cNvSpPr>
          <p:nvPr>
            <p:ph idx="1"/>
          </p:nvPr>
        </p:nvSpPr>
        <p:spPr/>
        <p:txBody>
          <a:bodyPr>
            <a:normAutofit/>
          </a:bodyPr>
          <a:lstStyle/>
          <a:p>
            <a:r>
              <a:rPr lang="en-US" dirty="0"/>
              <a:t>Our objective is to form clusters of the tweets which are based on Russia-Ukraine war.</a:t>
            </a:r>
          </a:p>
          <a:p>
            <a:r>
              <a:rPr lang="en-US" dirty="0"/>
              <a:t>We used web scraping techniques to collect the data from Twitter API using </a:t>
            </a:r>
            <a:r>
              <a:rPr lang="en-US" dirty="0" err="1"/>
              <a:t>snscrape</a:t>
            </a:r>
            <a:r>
              <a:rPr lang="en-US" dirty="0"/>
              <a:t> and </a:t>
            </a:r>
            <a:r>
              <a:rPr lang="en-US" dirty="0" err="1"/>
              <a:t>tweepy</a:t>
            </a:r>
            <a:r>
              <a:rPr lang="en-US" dirty="0"/>
              <a:t> package in python.</a:t>
            </a:r>
          </a:p>
          <a:p>
            <a:r>
              <a:rPr lang="en-US" dirty="0"/>
              <a:t>Then we preprocessed the raw texts to extract numeric features from the textual data using different NLP methods.</a:t>
            </a:r>
          </a:p>
          <a:p>
            <a:r>
              <a:rPr lang="en-US" dirty="0"/>
              <a:t>We then applied K-Means Clustering Algorithm on the numeric data and after finding the optimum clusters we try to interpret the results.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elbow plot</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D70C295-04F1-43BB-8EB2-5601C953FD13}"/>
              </a:ext>
            </a:extLst>
          </p:cNvPr>
          <p:cNvSpPr/>
          <p:nvPr/>
        </p:nvSpPr>
        <p:spPr>
          <a:xfrm>
            <a:off x="4223792" y="605729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Bag-of-Words method</a:t>
            </a:r>
            <a:endParaRPr lang="en-IN" dirty="0"/>
          </a:p>
        </p:txBody>
      </p:sp>
      <p:pic>
        <p:nvPicPr>
          <p:cNvPr id="5" name="Picture 4">
            <a:extLst>
              <a:ext uri="{FF2B5EF4-FFF2-40B4-BE49-F238E27FC236}">
                <a16:creationId xmlns:a16="http://schemas.microsoft.com/office/drawing/2014/main" id="{605537E2-5C43-4F20-B107-4086965A3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996" y="1584517"/>
            <a:ext cx="7200000" cy="4304762"/>
          </a:xfrm>
          <a:prstGeom prst="rect">
            <a:avLst/>
          </a:prstGeom>
        </p:spPr>
      </p:pic>
    </p:spTree>
    <p:extLst>
      <p:ext uri="{BB962C8B-B14F-4D97-AF65-F5344CB8AC3E}">
        <p14:creationId xmlns:p14="http://schemas.microsoft.com/office/powerpoint/2010/main" val="154553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elbow plot</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D70C295-04F1-43BB-8EB2-5601C953FD13}"/>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n-gram method</a:t>
            </a:r>
            <a:endParaRPr lang="en-IN" dirty="0"/>
          </a:p>
        </p:txBody>
      </p:sp>
      <p:pic>
        <p:nvPicPr>
          <p:cNvPr id="5" name="Picture 4">
            <a:extLst>
              <a:ext uri="{FF2B5EF4-FFF2-40B4-BE49-F238E27FC236}">
                <a16:creationId xmlns:a16="http://schemas.microsoft.com/office/drawing/2014/main" id="{874D88D3-92E3-43C8-AD52-DA629FFF1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996" y="1735997"/>
            <a:ext cx="7200000" cy="4304762"/>
          </a:xfrm>
          <a:prstGeom prst="rect">
            <a:avLst/>
          </a:prstGeom>
        </p:spPr>
      </p:pic>
    </p:spTree>
    <p:extLst>
      <p:ext uri="{BB962C8B-B14F-4D97-AF65-F5344CB8AC3E}">
        <p14:creationId xmlns:p14="http://schemas.microsoft.com/office/powerpoint/2010/main" val="129968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elbow plot</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D70C295-04F1-43BB-8EB2-5601C953FD13}"/>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TF-IDF method</a:t>
            </a:r>
            <a:endParaRPr lang="en-IN" dirty="0"/>
          </a:p>
        </p:txBody>
      </p:sp>
      <p:pic>
        <p:nvPicPr>
          <p:cNvPr id="5" name="Picture 4">
            <a:extLst>
              <a:ext uri="{FF2B5EF4-FFF2-40B4-BE49-F238E27FC236}">
                <a16:creationId xmlns:a16="http://schemas.microsoft.com/office/drawing/2014/main" id="{F593B457-AFF8-4E9D-9610-9FFBF2FCF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440" y="1701308"/>
            <a:ext cx="7111111" cy="4304762"/>
          </a:xfrm>
          <a:prstGeom prst="rect">
            <a:avLst/>
          </a:prstGeom>
        </p:spPr>
      </p:pic>
    </p:spTree>
    <p:extLst>
      <p:ext uri="{BB962C8B-B14F-4D97-AF65-F5344CB8AC3E}">
        <p14:creationId xmlns:p14="http://schemas.microsoft.com/office/powerpoint/2010/main" val="248526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elbow plot</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D70C295-04F1-43BB-8EB2-5601C953FD13}"/>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TF-IDF n-gram method</a:t>
            </a:r>
            <a:endParaRPr lang="en-IN" dirty="0"/>
          </a:p>
        </p:txBody>
      </p:sp>
      <p:pic>
        <p:nvPicPr>
          <p:cNvPr id="5" name="Picture 4">
            <a:extLst>
              <a:ext uri="{FF2B5EF4-FFF2-40B4-BE49-F238E27FC236}">
                <a16:creationId xmlns:a16="http://schemas.microsoft.com/office/drawing/2014/main" id="{04DB5D7E-0283-4A7C-A459-1A14886A4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1735997"/>
            <a:ext cx="7111111" cy="4304762"/>
          </a:xfrm>
          <a:prstGeom prst="rect">
            <a:avLst/>
          </a:prstGeom>
        </p:spPr>
      </p:pic>
    </p:spTree>
    <p:extLst>
      <p:ext uri="{BB962C8B-B14F-4D97-AF65-F5344CB8AC3E}">
        <p14:creationId xmlns:p14="http://schemas.microsoft.com/office/powerpoint/2010/main" val="220173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Choosing Optimal K by elbow plot</a:t>
            </a:r>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91344" y="1772816"/>
            <a:ext cx="11737304" cy="462798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IN"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D70C295-04F1-43BB-8EB2-5601C953FD13}"/>
              </a:ext>
            </a:extLst>
          </p:cNvPr>
          <p:cNvSpPr/>
          <p:nvPr/>
        </p:nvSpPr>
        <p:spPr>
          <a:xfrm>
            <a:off x="3647728" y="6237312"/>
            <a:ext cx="39604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TF-IDF mixed n-gram method</a:t>
            </a:r>
            <a:endParaRPr lang="en-IN" dirty="0"/>
          </a:p>
        </p:txBody>
      </p:sp>
      <p:pic>
        <p:nvPicPr>
          <p:cNvPr id="5" name="Picture 4">
            <a:extLst>
              <a:ext uri="{FF2B5EF4-FFF2-40B4-BE49-F238E27FC236}">
                <a16:creationId xmlns:a16="http://schemas.microsoft.com/office/drawing/2014/main" id="{A1796822-DA6F-4903-9348-54A99A130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715163"/>
            <a:ext cx="7111111" cy="4304762"/>
          </a:xfrm>
          <a:prstGeom prst="rect">
            <a:avLst/>
          </a:prstGeom>
        </p:spPr>
      </p:pic>
    </p:spTree>
    <p:extLst>
      <p:ext uri="{BB962C8B-B14F-4D97-AF65-F5344CB8AC3E}">
        <p14:creationId xmlns:p14="http://schemas.microsoft.com/office/powerpoint/2010/main" val="216267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Tweets from Cluster 2</a:t>
            </a:r>
          </a:p>
        </p:txBody>
      </p:sp>
      <p:sp>
        <p:nvSpPr>
          <p:cNvPr id="6" name="Rectangle 5">
            <a:extLst>
              <a:ext uri="{FF2B5EF4-FFF2-40B4-BE49-F238E27FC236}">
                <a16:creationId xmlns:a16="http://schemas.microsoft.com/office/drawing/2014/main" id="{B613665A-8737-472F-88F2-6ABC7C9BFB3A}"/>
              </a:ext>
            </a:extLst>
          </p:cNvPr>
          <p:cNvSpPr/>
          <p:nvPr/>
        </p:nvSpPr>
        <p:spPr>
          <a:xfrm>
            <a:off x="695400" y="2060848"/>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Joining Apple and others, Microsoft stops sales in Russia amid invasion: 'We stand with Ukraine'</a:t>
            </a:r>
          </a:p>
        </p:txBody>
      </p:sp>
      <p:sp>
        <p:nvSpPr>
          <p:cNvPr id="11" name="Rectangle 10">
            <a:extLst>
              <a:ext uri="{FF2B5EF4-FFF2-40B4-BE49-F238E27FC236}">
                <a16:creationId xmlns:a16="http://schemas.microsoft.com/office/drawing/2014/main" id="{DD5306EA-6160-4444-BE02-1B0EC5B72348}"/>
              </a:ext>
            </a:extLst>
          </p:cNvPr>
          <p:cNvSpPr/>
          <p:nvPr/>
        </p:nvSpPr>
        <p:spPr>
          <a:xfrm>
            <a:off x="671673" y="3429000"/>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Russia Ukraine war: Will Russia use nuclear weapons?</a:t>
            </a:r>
          </a:p>
        </p:txBody>
      </p:sp>
      <p:sp>
        <p:nvSpPr>
          <p:cNvPr id="12" name="Rectangle 11">
            <a:extLst>
              <a:ext uri="{FF2B5EF4-FFF2-40B4-BE49-F238E27FC236}">
                <a16:creationId xmlns:a16="http://schemas.microsoft.com/office/drawing/2014/main" id="{39DB1288-2049-4B67-887E-A069FEDABB6D}"/>
              </a:ext>
            </a:extLst>
          </p:cNvPr>
          <p:cNvSpPr/>
          <p:nvPr/>
        </p:nvSpPr>
        <p:spPr>
          <a:xfrm>
            <a:off x="695400" y="5085184"/>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Expectations are low but hopes are high and Ukraine and Russia sit down and discuss steps to ending this war!</a:t>
            </a:r>
          </a:p>
        </p:txBody>
      </p:sp>
    </p:spTree>
    <p:extLst>
      <p:ext uri="{BB962C8B-B14F-4D97-AF65-F5344CB8AC3E}">
        <p14:creationId xmlns:p14="http://schemas.microsoft.com/office/powerpoint/2010/main" val="607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Tweets from Cluster 1</a:t>
            </a:r>
          </a:p>
        </p:txBody>
      </p:sp>
      <p:sp>
        <p:nvSpPr>
          <p:cNvPr id="6" name="Rectangle 5">
            <a:extLst>
              <a:ext uri="{FF2B5EF4-FFF2-40B4-BE49-F238E27FC236}">
                <a16:creationId xmlns:a16="http://schemas.microsoft.com/office/drawing/2014/main" id="{B613665A-8737-472F-88F2-6ABC7C9BFB3A}"/>
              </a:ext>
            </a:extLst>
          </p:cNvPr>
          <p:cNvSpPr/>
          <p:nvPr/>
        </p:nvSpPr>
        <p:spPr>
          <a:xfrm>
            <a:off x="695400" y="2060848"/>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The population of the United States is growing and we the people of the United States need more fertile land.  Now that the opportunity is knocking at our door.  </a:t>
            </a:r>
            <a:r>
              <a:rPr lang="en-IN" dirty="0" err="1"/>
              <a:t>Letâ</a:t>
            </a:r>
            <a:r>
              <a:rPr lang="en-IN" dirty="0"/>
              <a:t>€™s take Russia and all its land!  The Ukraine can</a:t>
            </a:r>
          </a:p>
        </p:txBody>
      </p:sp>
      <p:sp>
        <p:nvSpPr>
          <p:cNvPr id="11" name="Rectangle 10">
            <a:extLst>
              <a:ext uri="{FF2B5EF4-FFF2-40B4-BE49-F238E27FC236}">
                <a16:creationId xmlns:a16="http://schemas.microsoft.com/office/drawing/2014/main" id="{DD5306EA-6160-4444-BE02-1B0EC5B72348}"/>
              </a:ext>
            </a:extLst>
          </p:cNvPr>
          <p:cNvSpPr/>
          <p:nvPr/>
        </p:nvSpPr>
        <p:spPr>
          <a:xfrm>
            <a:off x="671673" y="3429000"/>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 hope the war between Russia and Ukraine will end soon But why has the world forgotten Yemen????!!!  Today is 2535th day of the war in Yemen.­ @UN #UkraineRussia  #Yemen</a:t>
            </a:r>
          </a:p>
        </p:txBody>
      </p:sp>
      <p:sp>
        <p:nvSpPr>
          <p:cNvPr id="12" name="Rectangle 11">
            <a:extLst>
              <a:ext uri="{FF2B5EF4-FFF2-40B4-BE49-F238E27FC236}">
                <a16:creationId xmlns:a16="http://schemas.microsoft.com/office/drawing/2014/main" id="{39DB1288-2049-4B67-887E-A069FEDABB6D}"/>
              </a:ext>
            </a:extLst>
          </p:cNvPr>
          <p:cNvSpPr/>
          <p:nvPr/>
        </p:nvSpPr>
        <p:spPr>
          <a:xfrm>
            <a:off x="695400" y="4797152"/>
            <a:ext cx="10058400" cy="1130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@PMOIndia @narendramodi Our govt. Stand on this war is very clear and logical.  Those who don't understand, just think who is Ukraine? and Russia.  What was their stands towards </a:t>
            </a:r>
            <a:r>
              <a:rPr lang="en-IN" dirty="0" err="1"/>
              <a:t>india</a:t>
            </a:r>
            <a:r>
              <a:rPr lang="en-IN" dirty="0"/>
              <a:t>. Answer is simple.  Russia and </a:t>
            </a:r>
            <a:r>
              <a:rPr lang="en-IN" dirty="0" err="1"/>
              <a:t>prez</a:t>
            </a:r>
            <a:r>
              <a:rPr lang="en-IN" dirty="0"/>
              <a:t>. </a:t>
            </a:r>
            <a:r>
              <a:rPr lang="en-IN" dirty="0" err="1"/>
              <a:t>putin</a:t>
            </a:r>
            <a:r>
              <a:rPr lang="en-IN" dirty="0"/>
              <a:t> Rocks  "</a:t>
            </a:r>
            <a:r>
              <a:rPr lang="en-IN" dirty="0" err="1"/>
              <a:t>Akhand</a:t>
            </a:r>
            <a:r>
              <a:rPr lang="en-IN" dirty="0"/>
              <a:t> </a:t>
            </a:r>
            <a:r>
              <a:rPr lang="en-IN" dirty="0" err="1"/>
              <a:t>bharat</a:t>
            </a:r>
            <a:r>
              <a:rPr lang="en-IN" dirty="0"/>
              <a:t>" ka </a:t>
            </a:r>
            <a:r>
              <a:rPr lang="en-IN" dirty="0" err="1"/>
              <a:t>sapna</a:t>
            </a:r>
            <a:r>
              <a:rPr lang="en-IN" dirty="0"/>
              <a:t> ab dur </a:t>
            </a:r>
            <a:r>
              <a:rPr lang="en-IN" dirty="0" err="1"/>
              <a:t>nahi</a:t>
            </a:r>
            <a:r>
              <a:rPr lang="en-IN" dirty="0"/>
              <a:t>.˜€ #BREAKING  #RussiaUkraineWar</a:t>
            </a:r>
          </a:p>
        </p:txBody>
      </p:sp>
    </p:spTree>
    <p:extLst>
      <p:ext uri="{BB962C8B-B14F-4D97-AF65-F5344CB8AC3E}">
        <p14:creationId xmlns:p14="http://schemas.microsoft.com/office/powerpoint/2010/main" val="13874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Tweets from Cluster 3</a:t>
            </a:r>
          </a:p>
        </p:txBody>
      </p:sp>
      <p:sp>
        <p:nvSpPr>
          <p:cNvPr id="6" name="Rectangle 5">
            <a:extLst>
              <a:ext uri="{FF2B5EF4-FFF2-40B4-BE49-F238E27FC236}">
                <a16:creationId xmlns:a16="http://schemas.microsoft.com/office/drawing/2014/main" id="{B613665A-8737-472F-88F2-6ABC7C9BFB3A}"/>
              </a:ext>
            </a:extLst>
          </p:cNvPr>
          <p:cNvSpPr/>
          <p:nvPr/>
        </p:nvSpPr>
        <p:spPr>
          <a:xfrm>
            <a:off x="695400" y="2060848"/>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Infact</a:t>
            </a:r>
            <a:r>
              <a:rPr lang="en-IN" dirty="0"/>
              <a:t> this war is being fought between Russia and USA,  They both choose Ukraine as a battleground .  #NATO</a:t>
            </a:r>
          </a:p>
        </p:txBody>
      </p:sp>
      <p:sp>
        <p:nvSpPr>
          <p:cNvPr id="11" name="Rectangle 10">
            <a:extLst>
              <a:ext uri="{FF2B5EF4-FFF2-40B4-BE49-F238E27FC236}">
                <a16:creationId xmlns:a16="http://schemas.microsoft.com/office/drawing/2014/main" id="{DD5306EA-6160-4444-BE02-1B0EC5B72348}"/>
              </a:ext>
            </a:extLst>
          </p:cNvPr>
          <p:cNvSpPr/>
          <p:nvPr/>
        </p:nvSpPr>
        <p:spPr>
          <a:xfrm>
            <a:off x="671673" y="3429000"/>
            <a:ext cx="1005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It's because they are not like USA who would have killed already hundreds of thousands at this stage  Russia is considering a big part of Ukraine as ethnic brothers. The goal is to destroy the infrastructure of NATO</a:t>
            </a:r>
          </a:p>
        </p:txBody>
      </p:sp>
      <p:sp>
        <p:nvSpPr>
          <p:cNvPr id="12" name="Rectangle 11">
            <a:extLst>
              <a:ext uri="{FF2B5EF4-FFF2-40B4-BE49-F238E27FC236}">
                <a16:creationId xmlns:a16="http://schemas.microsoft.com/office/drawing/2014/main" id="{39DB1288-2049-4B67-887E-A069FEDABB6D}"/>
              </a:ext>
            </a:extLst>
          </p:cNvPr>
          <p:cNvSpPr/>
          <p:nvPr/>
        </p:nvSpPr>
        <p:spPr>
          <a:xfrm>
            <a:off x="695400" y="4797152"/>
            <a:ext cx="10058400" cy="1130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@dhruv_rathee So ladies and gentlemen welcome to the world of pseudo activism, Not a single tweet or video on how Indians and Africans are being mistreated and did back-to-back videos on how Russia invaded Ukraine. Not a single video on US bombing Somalia oh I forgot they are not whites</a:t>
            </a:r>
          </a:p>
        </p:txBody>
      </p:sp>
    </p:spTree>
    <p:extLst>
      <p:ext uri="{BB962C8B-B14F-4D97-AF65-F5344CB8AC3E}">
        <p14:creationId xmlns:p14="http://schemas.microsoft.com/office/powerpoint/2010/main" val="41597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a:t>Thank You</a:t>
            </a:r>
          </a:p>
        </p:txBody>
      </p:sp>
      <p:sp>
        <p:nvSpPr>
          <p:cNvPr id="6" name="Content Placeholder 3">
            <a:extLst>
              <a:ext uri="{FF2B5EF4-FFF2-40B4-BE49-F238E27FC236}">
                <a16:creationId xmlns:a16="http://schemas.microsoft.com/office/drawing/2014/main" id="{798BCB9C-D8E2-414C-AA85-BC688B7630DF}"/>
              </a:ext>
            </a:extLst>
          </p:cNvPr>
          <p:cNvSpPr txBox="1">
            <a:spLocks/>
          </p:cNvSpPr>
          <p:nvPr/>
        </p:nvSpPr>
        <p:spPr>
          <a:xfrm>
            <a:off x="1587699" y="1052736"/>
            <a:ext cx="5101208" cy="6426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9pPr>
          </a:lstStyle>
          <a:p>
            <a:endParaRPr lang="en-US" dirty="0"/>
          </a:p>
        </p:txBody>
      </p:sp>
      <p:sp>
        <p:nvSpPr>
          <p:cNvPr id="7" name="Content Placeholder 3">
            <a:extLst>
              <a:ext uri="{FF2B5EF4-FFF2-40B4-BE49-F238E27FC236}">
                <a16:creationId xmlns:a16="http://schemas.microsoft.com/office/drawing/2014/main" id="{8ED36F48-7FCF-49C0-8F36-82DF9ABD9863}"/>
              </a:ext>
            </a:extLst>
          </p:cNvPr>
          <p:cNvSpPr txBox="1">
            <a:spLocks/>
          </p:cNvSpPr>
          <p:nvPr/>
        </p:nvSpPr>
        <p:spPr>
          <a:xfrm>
            <a:off x="1066800" y="2590799"/>
            <a:ext cx="5101208" cy="416798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9pPr>
          </a:lstStyle>
          <a:p>
            <a:endParaRPr lang="en-US" dirty="0"/>
          </a:p>
        </p:txBody>
      </p:sp>
      <p:sp>
        <p:nvSpPr>
          <p:cNvPr id="8" name="Content Placeholder 3">
            <a:extLst>
              <a:ext uri="{FF2B5EF4-FFF2-40B4-BE49-F238E27FC236}">
                <a16:creationId xmlns:a16="http://schemas.microsoft.com/office/drawing/2014/main" id="{D869B8CD-5689-4490-9511-AA189EF3385D}"/>
              </a:ext>
            </a:extLst>
          </p:cNvPr>
          <p:cNvSpPr txBox="1">
            <a:spLocks/>
          </p:cNvSpPr>
          <p:nvPr/>
        </p:nvSpPr>
        <p:spPr>
          <a:xfrm>
            <a:off x="5519936" y="620688"/>
            <a:ext cx="5101208" cy="416798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000" kern="1200">
                <a:solidFill>
                  <a:schemeClr val="tx1">
                    <a:lumMod val="75000"/>
                    <a:lumOff val="25000"/>
                  </a:schemeClr>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AE7CFC89-7A6F-4E8F-9454-6BBC6DE84DEA}"/>
              </a:ext>
            </a:extLst>
          </p:cNvPr>
          <p:cNvSpPr txBox="1"/>
          <p:nvPr/>
        </p:nvSpPr>
        <p:spPr>
          <a:xfrm>
            <a:off x="263352" y="694421"/>
            <a:ext cx="6096000" cy="3416320"/>
          </a:xfrm>
          <a:prstGeom prst="rect">
            <a:avLst/>
          </a:prstGeom>
          <a:noFill/>
        </p:spPr>
        <p:txBody>
          <a:bodyPr wrap="square">
            <a:spAutoFit/>
          </a:bodyPr>
          <a:lstStyle/>
          <a:p>
            <a:endParaRPr lang="en-US" sz="1400" dirty="0">
              <a:solidFill>
                <a:schemeClr val="tx1">
                  <a:lumMod val="65000"/>
                  <a:lumOff val="35000"/>
                </a:schemeClr>
              </a:solidFill>
            </a:endParaRPr>
          </a:p>
          <a:p>
            <a:pPr marL="285750" indent="-285750">
              <a:buFont typeface="Wingdings" panose="05000000000000000000" pitchFamily="2" charset="2"/>
              <a:buChar char="§"/>
            </a:pPr>
            <a:r>
              <a:rPr lang="en-US" sz="2000" u="sng" dirty="0">
                <a:solidFill>
                  <a:schemeClr val="tx1">
                    <a:lumMod val="65000"/>
                    <a:lumOff val="35000"/>
                  </a:schemeClr>
                </a:solidFill>
              </a:rPr>
              <a:t>Limitations:</a:t>
            </a:r>
          </a:p>
          <a:p>
            <a:pPr marL="342900" indent="-342900">
              <a:buFont typeface="Wingdings" panose="05000000000000000000" pitchFamily="2" charset="2"/>
              <a:buChar char="ü"/>
            </a:pPr>
            <a:endParaRPr lang="en-US" sz="1400" u="sng" dirty="0">
              <a:solidFill>
                <a:schemeClr val="tx1">
                  <a:lumMod val="65000"/>
                  <a:lumOff val="35000"/>
                </a:schemeClr>
              </a:solidFill>
            </a:endParaRPr>
          </a:p>
          <a:p>
            <a:pPr marL="342900" indent="-342900">
              <a:buFont typeface="Wingdings" panose="05000000000000000000" pitchFamily="2" charset="2"/>
              <a:buChar char="ü"/>
            </a:pPr>
            <a:r>
              <a:rPr lang="en-US" sz="1400" dirty="0">
                <a:solidFill>
                  <a:schemeClr val="tx1">
                    <a:lumMod val="65000"/>
                    <a:lumOff val="35000"/>
                  </a:schemeClr>
                </a:solidFill>
              </a:rPr>
              <a:t>Worked only with 15 days of tweets.</a:t>
            </a:r>
          </a:p>
          <a:p>
            <a:pPr marL="342900" indent="-342900">
              <a:buFont typeface="Wingdings" panose="05000000000000000000" pitchFamily="2" charset="2"/>
              <a:buChar char="ü"/>
            </a:pPr>
            <a:r>
              <a:rPr lang="en-US" sz="1400" dirty="0">
                <a:solidFill>
                  <a:schemeClr val="tx1">
                    <a:lumMod val="65000"/>
                    <a:lumOff val="35000"/>
                  </a:schemeClr>
                </a:solidFill>
              </a:rPr>
              <a:t>Used only English Tweets.</a:t>
            </a:r>
          </a:p>
          <a:p>
            <a:pPr marL="342900" indent="-342900">
              <a:buFont typeface="Wingdings" panose="05000000000000000000" pitchFamily="2" charset="2"/>
              <a:buChar char="ü"/>
            </a:pPr>
            <a:endParaRPr lang="en-US" sz="1400" dirty="0">
              <a:solidFill>
                <a:schemeClr val="tx1">
                  <a:lumMod val="65000"/>
                  <a:lumOff val="35000"/>
                </a:schemeClr>
              </a:solidFill>
            </a:endParaRPr>
          </a:p>
          <a:p>
            <a:pPr marL="342900" indent="-342900">
              <a:buFont typeface="Wingdings" panose="05000000000000000000" pitchFamily="2" charset="2"/>
              <a:buChar char="ü"/>
            </a:pPr>
            <a:endParaRPr lang="en-US" sz="1400" dirty="0">
              <a:solidFill>
                <a:schemeClr val="tx1">
                  <a:lumMod val="65000"/>
                  <a:lumOff val="35000"/>
                </a:schemeClr>
              </a:solidFill>
            </a:endParaRPr>
          </a:p>
          <a:p>
            <a:pPr marL="342900" indent="-342900">
              <a:buFont typeface="Wingdings" panose="05000000000000000000" pitchFamily="2" charset="2"/>
              <a:buChar char="§"/>
            </a:pPr>
            <a:r>
              <a:rPr lang="en-US" sz="2000" u="sng" dirty="0">
                <a:solidFill>
                  <a:schemeClr val="tx1">
                    <a:lumMod val="65000"/>
                    <a:lumOff val="35000"/>
                  </a:schemeClr>
                </a:solidFill>
              </a:rPr>
              <a:t>Resources:</a:t>
            </a:r>
          </a:p>
          <a:p>
            <a:pPr marL="342900" indent="-342900">
              <a:buFont typeface="Wingdings" panose="05000000000000000000" pitchFamily="2" charset="2"/>
              <a:buChar char="ü"/>
            </a:pPr>
            <a:endParaRPr lang="en-US" sz="1400" dirty="0">
              <a:solidFill>
                <a:schemeClr val="tx1">
                  <a:lumMod val="65000"/>
                  <a:lumOff val="35000"/>
                </a:schemeClr>
              </a:solidFill>
            </a:endParaRPr>
          </a:p>
          <a:p>
            <a:pPr marL="285750" indent="-285750">
              <a:buFont typeface="Wingdings" panose="05000000000000000000" pitchFamily="2" charset="2"/>
              <a:buChar char="ü"/>
            </a:pPr>
            <a:r>
              <a:rPr lang="en-US" sz="1400" dirty="0">
                <a:solidFill>
                  <a:schemeClr val="tx1">
                    <a:lumMod val="65000"/>
                    <a:lumOff val="35000"/>
                  </a:schemeClr>
                </a:solidFill>
              </a:rPr>
              <a:t>NLP videos by </a:t>
            </a:r>
            <a:r>
              <a:rPr lang="en-US" sz="1400" dirty="0" err="1">
                <a:solidFill>
                  <a:schemeClr val="tx1">
                    <a:lumMod val="65000"/>
                    <a:lumOff val="35000"/>
                  </a:schemeClr>
                </a:solidFill>
              </a:rPr>
              <a:t>Krish</a:t>
            </a:r>
            <a:r>
              <a:rPr lang="en-US" sz="1400" dirty="0">
                <a:solidFill>
                  <a:schemeClr val="tx1">
                    <a:lumMod val="65000"/>
                    <a:lumOff val="35000"/>
                  </a:schemeClr>
                </a:solidFill>
              </a:rPr>
              <a:t> Naik from YouTube</a:t>
            </a:r>
          </a:p>
          <a:p>
            <a:pPr marL="285750" indent="-285750">
              <a:buFont typeface="Wingdings" panose="05000000000000000000" pitchFamily="2" charset="2"/>
              <a:buChar char="ü"/>
            </a:pPr>
            <a:r>
              <a:rPr lang="en-US" sz="1400" dirty="0">
                <a:solidFill>
                  <a:schemeClr val="tx1">
                    <a:lumMod val="65000"/>
                    <a:lumOff val="35000"/>
                  </a:schemeClr>
                </a:solidFill>
              </a:rPr>
              <a:t>Wikipedia and Medium website</a:t>
            </a:r>
          </a:p>
          <a:p>
            <a:pPr marL="285750" indent="-285750">
              <a:buFont typeface="Wingdings" panose="05000000000000000000" pitchFamily="2" charset="2"/>
              <a:buChar char="ü"/>
            </a:pPr>
            <a:r>
              <a:rPr lang="en-US" sz="1400" dirty="0">
                <a:solidFill>
                  <a:schemeClr val="tx1">
                    <a:lumMod val="65000"/>
                    <a:lumOff val="35000"/>
                  </a:schemeClr>
                </a:solidFill>
              </a:rPr>
              <a:t>Multivariate Analysis Class Notes of Dr. Minerva Mukhopadhyay</a:t>
            </a:r>
            <a:endParaRPr lang="en-US" sz="1800" dirty="0">
              <a:solidFill>
                <a:schemeClr val="tx1">
                  <a:lumMod val="65000"/>
                  <a:lumOff val="35000"/>
                </a:schemeClr>
              </a:solidFill>
            </a:endParaRPr>
          </a:p>
          <a:p>
            <a:endParaRPr lang="en-US" sz="1800" dirty="0">
              <a:solidFill>
                <a:schemeClr val="tx1">
                  <a:lumMod val="65000"/>
                  <a:lumOff val="35000"/>
                </a:schemeClr>
              </a:solidFill>
            </a:endParaRPr>
          </a:p>
          <a:p>
            <a:endParaRPr lang="en-US" sz="1800" dirty="0">
              <a:solidFill>
                <a:schemeClr val="tx1">
                  <a:lumMod val="65000"/>
                  <a:lumOff val="35000"/>
                </a:schemeClr>
              </a:solidFill>
            </a:endParaRP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Web Scrapping</a:t>
            </a:r>
          </a:p>
        </p:txBody>
      </p:sp>
      <p:sp>
        <p:nvSpPr>
          <p:cNvPr id="3" name="Content Placeholder 2"/>
          <p:cNvSpPr>
            <a:spLocks noGrp="1"/>
          </p:cNvSpPr>
          <p:nvPr>
            <p:ph sz="half" idx="1"/>
          </p:nvPr>
        </p:nvSpPr>
        <p:spPr>
          <a:xfrm>
            <a:off x="20724" y="2060848"/>
            <a:ext cx="4800600" cy="4575175"/>
          </a:xfrm>
        </p:spPr>
        <p:txBody>
          <a:bodyPr>
            <a:normAutofit/>
          </a:bodyPr>
          <a:lstStyle/>
          <a:p>
            <a:r>
              <a:rPr lang="en-US" dirty="0"/>
              <a:t>We have used </a:t>
            </a:r>
            <a:r>
              <a:rPr lang="en-US" dirty="0" err="1"/>
              <a:t>snscrape</a:t>
            </a:r>
            <a:r>
              <a:rPr lang="en-US" dirty="0"/>
              <a:t> package in python to download the tweets  with keywords “</a:t>
            </a:r>
            <a:r>
              <a:rPr lang="en-US" dirty="0" err="1"/>
              <a:t>russia</a:t>
            </a:r>
            <a:r>
              <a:rPr lang="en-US" dirty="0"/>
              <a:t>”, “</a:t>
            </a:r>
            <a:r>
              <a:rPr lang="en-US" dirty="0" err="1"/>
              <a:t>ukraine</a:t>
            </a:r>
            <a:r>
              <a:rPr lang="en-US" dirty="0"/>
              <a:t>”, “ww3” etc.</a:t>
            </a:r>
          </a:p>
          <a:p>
            <a:r>
              <a:rPr lang="en-US" dirty="0"/>
              <a:t>We collected all the tweets containing those keywords from 24</a:t>
            </a:r>
            <a:r>
              <a:rPr lang="en-US" baseline="30000" dirty="0"/>
              <a:t>th</a:t>
            </a:r>
            <a:r>
              <a:rPr lang="en-US" dirty="0"/>
              <a:t> February 2022 to 9</a:t>
            </a:r>
            <a:r>
              <a:rPr lang="en-US" baseline="30000" dirty="0"/>
              <a:t>th</a:t>
            </a:r>
            <a:r>
              <a:rPr lang="en-US" dirty="0"/>
              <a:t> March 2022.</a:t>
            </a:r>
          </a:p>
          <a:p>
            <a:r>
              <a:rPr lang="en-US" dirty="0"/>
              <a:t>We collected a total of 2,896,731 tweets.</a:t>
            </a:r>
          </a:p>
        </p:txBody>
      </p:sp>
      <p:sp>
        <p:nvSpPr>
          <p:cNvPr id="9" name="TextBox 8">
            <a:extLst>
              <a:ext uri="{FF2B5EF4-FFF2-40B4-BE49-F238E27FC236}">
                <a16:creationId xmlns:a16="http://schemas.microsoft.com/office/drawing/2014/main" id="{6108399A-93E0-4DF7-8295-DE358A47E6DA}"/>
              </a:ext>
            </a:extLst>
          </p:cNvPr>
          <p:cNvSpPr txBox="1"/>
          <p:nvPr/>
        </p:nvSpPr>
        <p:spPr>
          <a:xfrm>
            <a:off x="5211626" y="5949280"/>
            <a:ext cx="6742544" cy="369332"/>
          </a:xfrm>
          <a:prstGeom prst="rect">
            <a:avLst/>
          </a:prstGeom>
          <a:noFill/>
        </p:spPr>
        <p:txBody>
          <a:bodyPr wrap="square">
            <a:spAutoFit/>
          </a:bodyPr>
          <a:lstStyle/>
          <a:p>
            <a:pPr algn="ctr"/>
            <a:r>
              <a:rPr lang="en-US" sz="1800" u="sng" dirty="0">
                <a:ln w="0"/>
                <a:effectLst>
                  <a:outerShdw blurRad="38100" dist="19050" dir="2700000" algn="tl" rotWithShape="0">
                    <a:schemeClr val="dk1">
                      <a:alpha val="40000"/>
                    </a:schemeClr>
                  </a:outerShdw>
                </a:effectLst>
              </a:rPr>
              <a:t>Figure: Snippet of 10 random samples from the dataset</a:t>
            </a:r>
            <a:endParaRPr lang="en-US" sz="1800" b="0" u="sng"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FEE50977-EC5B-4C19-A0D1-2F31119835B4}"/>
              </a:ext>
            </a:extLst>
          </p:cNvPr>
          <p:cNvPicPr>
            <a:picLocks noChangeAspect="1"/>
          </p:cNvPicPr>
          <p:nvPr/>
        </p:nvPicPr>
        <p:blipFill>
          <a:blip r:embed="rId2"/>
          <a:stretch>
            <a:fillRect/>
          </a:stretch>
        </p:blipFill>
        <p:spPr>
          <a:xfrm>
            <a:off x="6240016" y="1770512"/>
            <a:ext cx="4464496" cy="4178768"/>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sz="3600" dirty="0"/>
              <a:t>Cleaning Text Data</a:t>
            </a:r>
            <a:endParaRPr lang="en-US" dirty="0"/>
          </a:p>
        </p:txBody>
      </p:sp>
      <p:sp>
        <p:nvSpPr>
          <p:cNvPr id="3" name="Content Placeholder 2">
            <a:extLst>
              <a:ext uri="{FF2B5EF4-FFF2-40B4-BE49-F238E27FC236}">
                <a16:creationId xmlns:a16="http://schemas.microsoft.com/office/drawing/2014/main" id="{956D2149-EE81-4B66-9337-FD6D22AF5C09}"/>
              </a:ext>
            </a:extLst>
          </p:cNvPr>
          <p:cNvSpPr txBox="1">
            <a:spLocks/>
          </p:cNvSpPr>
          <p:nvPr/>
        </p:nvSpPr>
        <p:spPr>
          <a:xfrm>
            <a:off x="1066800" y="1825624"/>
            <a:ext cx="10058400" cy="457517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endParaRPr lang="en-US" sz="2400" dirty="0"/>
          </a:p>
          <a:p>
            <a:pPr marL="0" indent="0">
              <a:buNone/>
            </a:pPr>
            <a:endParaRPr lang="en-US" sz="2400" dirty="0"/>
          </a:p>
          <a:p>
            <a:r>
              <a:rPr lang="en-US" sz="2400" dirty="0"/>
              <a:t>We removed the tweets which were not in English because the stemming and lemmatization tools are only available for English.</a:t>
            </a:r>
            <a:endParaRPr lang="en-IN" dirty="0"/>
          </a:p>
          <a:p>
            <a:r>
              <a:rPr lang="en-US" dirty="0"/>
              <a:t>After this we were left with a total of 943,558 tweets. </a:t>
            </a:r>
          </a:p>
          <a:p>
            <a:endParaRPr lang="en-US" dirty="0"/>
          </a:p>
        </p:txBody>
      </p:sp>
    </p:spTree>
    <p:extLst>
      <p:ext uri="{BB962C8B-B14F-4D97-AF65-F5344CB8AC3E}">
        <p14:creationId xmlns:p14="http://schemas.microsoft.com/office/powerpoint/2010/main" val="308653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000" dirty="0"/>
              <a:t>2. Cleaning Text Data</a:t>
            </a:r>
            <a:br>
              <a:rPr lang="en-US" dirty="0"/>
            </a:b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3389046180"/>
              </p:ext>
            </p:extLst>
          </p:nvPr>
        </p:nvGraphicFramePr>
        <p:xfrm>
          <a:off x="407368" y="1628800"/>
          <a:ext cx="496855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Content Placeholder 6" descr="Segmented process showing 3 tasks arranged one below the other with downward pointing arrows to indicate progression from first task to second task and second task to third task. Placeholder text for task description   present under each group.">
            <a:extLst>
              <a:ext uri="{FF2B5EF4-FFF2-40B4-BE49-F238E27FC236}">
                <a16:creationId xmlns:a16="http://schemas.microsoft.com/office/drawing/2014/main" id="{91CB563C-B64E-4371-A1F1-A90F9067CD11}"/>
              </a:ext>
            </a:extLst>
          </p:cNvPr>
          <p:cNvGraphicFramePr>
            <a:graphicFrameLocks/>
          </p:cNvGraphicFramePr>
          <p:nvPr>
            <p:extLst>
              <p:ext uri="{D42A27DB-BD31-4B8C-83A1-F6EECF244321}">
                <p14:modId xmlns:p14="http://schemas.microsoft.com/office/powerpoint/2010/main" val="437972308"/>
              </p:ext>
            </p:extLst>
          </p:nvPr>
        </p:nvGraphicFramePr>
        <p:xfrm>
          <a:off x="6744072" y="1628800"/>
          <a:ext cx="4968552" cy="4896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5221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000" dirty="0"/>
              <a:t>2. Cleaning Text Data</a:t>
            </a:r>
            <a:br>
              <a:rPr lang="en-US" dirty="0"/>
            </a:b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227171685"/>
              </p:ext>
            </p:extLst>
          </p:nvPr>
        </p:nvGraphicFramePr>
        <p:xfrm>
          <a:off x="407368" y="1628800"/>
          <a:ext cx="496855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Content Placeholder 6" descr="Segmented process showing 3 tasks arranged one below the other with downward pointing arrows to indicate progression from first task to second task and second task to third task. Placeholder text for task description   present under each group.">
            <a:extLst>
              <a:ext uri="{FF2B5EF4-FFF2-40B4-BE49-F238E27FC236}">
                <a16:creationId xmlns:a16="http://schemas.microsoft.com/office/drawing/2014/main" id="{91CB563C-B64E-4371-A1F1-A90F9067CD11}"/>
              </a:ext>
            </a:extLst>
          </p:cNvPr>
          <p:cNvGraphicFramePr>
            <a:graphicFrameLocks/>
          </p:cNvGraphicFramePr>
          <p:nvPr>
            <p:extLst>
              <p:ext uri="{D42A27DB-BD31-4B8C-83A1-F6EECF244321}">
                <p14:modId xmlns:p14="http://schemas.microsoft.com/office/powerpoint/2010/main" val="3239436437"/>
              </p:ext>
            </p:extLst>
          </p:nvPr>
        </p:nvGraphicFramePr>
        <p:xfrm>
          <a:off x="6744072" y="1628800"/>
          <a:ext cx="4968552" cy="4896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294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Preprocessing text data: Feature Extraction</a:t>
            </a:r>
          </a:p>
        </p:txBody>
      </p:sp>
      <p:sp>
        <p:nvSpPr>
          <p:cNvPr id="3" name="Text Placeholder 2"/>
          <p:cNvSpPr>
            <a:spLocks noGrp="1"/>
          </p:cNvSpPr>
          <p:nvPr>
            <p:ph type="body" idx="1"/>
          </p:nvPr>
        </p:nvSpPr>
        <p:spPr/>
        <p:txBody>
          <a:bodyPr/>
          <a:lstStyle/>
          <a:p>
            <a:r>
              <a:rPr lang="en-US" b="1" u="sng" dirty="0"/>
              <a:t>Bag of Words</a:t>
            </a:r>
          </a:p>
        </p:txBody>
      </p:sp>
      <p:sp>
        <p:nvSpPr>
          <p:cNvPr id="4" name="Content Placeholder 3"/>
          <p:cNvSpPr>
            <a:spLocks noGrp="1"/>
          </p:cNvSpPr>
          <p:nvPr>
            <p:ph sz="half" idx="2"/>
          </p:nvPr>
        </p:nvSpPr>
        <p:spPr>
          <a:xfrm>
            <a:off x="1066800" y="2590799"/>
            <a:ext cx="5101208" cy="4167981"/>
          </a:xfrm>
        </p:spPr>
        <p:txBody>
          <a:bodyPr>
            <a:normAutofit lnSpcReduction="10000"/>
          </a:bodyPr>
          <a:lstStyle/>
          <a:p>
            <a:r>
              <a:rPr lang="en-US" dirty="0"/>
              <a:t>First tokenize each sentence into words and take the union of all the words to make the feature vectors.</a:t>
            </a:r>
          </a:p>
          <a:p>
            <a:r>
              <a:rPr lang="en-US" dirty="0"/>
              <a:t>Each feature vector represents the count of that word in a particular sentence. </a:t>
            </a:r>
          </a:p>
          <a:p>
            <a:r>
              <a:rPr lang="en-US" dirty="0"/>
              <a:t>E.g. “The car is beautiful”  - this sentence will produce 4 features with the columns ‘The’, ‘car’, ‘is’, ‘beautiful’ and each will have a value 1 (count of the word in the sentence)</a:t>
            </a:r>
          </a:p>
          <a:p>
            <a:endParaRPr lang="en-US" sz="2800" dirty="0"/>
          </a:p>
        </p:txBody>
      </p:sp>
      <p:sp>
        <p:nvSpPr>
          <p:cNvPr id="5" name="Text Placeholder 4"/>
          <p:cNvSpPr>
            <a:spLocks noGrp="1"/>
          </p:cNvSpPr>
          <p:nvPr>
            <p:ph type="body" sz="quarter" idx="3"/>
          </p:nvPr>
        </p:nvSpPr>
        <p:spPr/>
        <p:txBody>
          <a:bodyPr/>
          <a:lstStyle/>
          <a:p>
            <a:r>
              <a:rPr lang="en-US" b="1" u="sng" dirty="0"/>
              <a:t>N-gram</a:t>
            </a:r>
          </a:p>
        </p:txBody>
      </p:sp>
      <p:sp>
        <p:nvSpPr>
          <p:cNvPr id="6" name="Content Placeholder 5"/>
          <p:cNvSpPr>
            <a:spLocks noGrp="1"/>
          </p:cNvSpPr>
          <p:nvPr>
            <p:ph sz="quarter" idx="4"/>
          </p:nvPr>
        </p:nvSpPr>
        <p:spPr/>
        <p:txBody>
          <a:bodyPr>
            <a:normAutofit lnSpcReduction="10000"/>
          </a:bodyPr>
          <a:lstStyle/>
          <a:p>
            <a:r>
              <a:rPr lang="en-US" dirty="0"/>
              <a:t>Consider all contiguous sequence of n words as feature and assign the count of the contiguous sequence in a sentence as it’s value.</a:t>
            </a:r>
          </a:p>
          <a:p>
            <a:r>
              <a:rPr lang="en-US" dirty="0"/>
              <a:t>Here we have choose n=2 which is also known as ‘bi-gram’</a:t>
            </a:r>
          </a:p>
          <a:p>
            <a:r>
              <a:rPr lang="en-US" sz="2400" dirty="0"/>
              <a:t>E.g. “The ca</a:t>
            </a:r>
            <a:r>
              <a:rPr lang="en-US" dirty="0"/>
              <a:t>r is beautiful” – this sentence will produce the following features: ‘The car’, ‘car is’ and ‘is beautiful’ </a:t>
            </a:r>
            <a:endParaRPr lang="en-US" sz="2400" dirty="0"/>
          </a:p>
        </p:txBody>
      </p:sp>
    </p:spTree>
    <p:extLst>
      <p:ext uri="{BB962C8B-B14F-4D97-AF65-F5344CB8AC3E}">
        <p14:creationId xmlns:p14="http://schemas.microsoft.com/office/powerpoint/2010/main" val="300057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Preprocessing text data: Feature Extraction</a:t>
            </a:r>
          </a:p>
        </p:txBody>
      </p:sp>
      <p:sp>
        <p:nvSpPr>
          <p:cNvPr id="5" name="Text Placeholder 4"/>
          <p:cNvSpPr>
            <a:spLocks noGrp="1"/>
          </p:cNvSpPr>
          <p:nvPr>
            <p:ph type="body" sz="quarter" idx="3"/>
          </p:nvPr>
        </p:nvSpPr>
        <p:spPr/>
        <p:txBody>
          <a:bodyPr/>
          <a:lstStyle/>
          <a:p>
            <a:r>
              <a:rPr lang="en-US" b="1" u="sng" dirty="0"/>
              <a:t>TF-IDF with bi-gram</a:t>
            </a:r>
          </a:p>
        </p:txBody>
      </p:sp>
      <p:sp>
        <p:nvSpPr>
          <p:cNvPr id="6" name="Content Placeholder 5"/>
          <p:cNvSpPr>
            <a:spLocks noGrp="1"/>
          </p:cNvSpPr>
          <p:nvPr>
            <p:ph sz="quarter" idx="4"/>
          </p:nvPr>
        </p:nvSpPr>
        <p:spPr/>
        <p:txBody>
          <a:bodyPr>
            <a:normAutofit/>
          </a:bodyPr>
          <a:lstStyle/>
          <a:p>
            <a:endParaRPr lang="en-US" dirty="0"/>
          </a:p>
          <a:p>
            <a:endParaRPr lang="en-US" dirty="0"/>
          </a:p>
          <a:p>
            <a:r>
              <a:rPr lang="en-US" dirty="0"/>
              <a:t>Consider all contiguous sequence of 2 words as feature and assign the </a:t>
            </a:r>
            <a:r>
              <a:rPr lang="en-US" dirty="0" err="1"/>
              <a:t>tf-idf</a:t>
            </a:r>
            <a:r>
              <a:rPr lang="en-US" dirty="0"/>
              <a:t> score as its value.</a:t>
            </a:r>
          </a:p>
          <a:p>
            <a:pPr marL="0" indent="0">
              <a:buNone/>
            </a:pPr>
            <a:endParaRPr lang="en-US" sz="2400" dirty="0"/>
          </a:p>
        </p:txBody>
      </p:sp>
      <mc:AlternateContent xmlns:mc="http://schemas.openxmlformats.org/markup-compatibility/2006" xmlns:a14="http://schemas.microsoft.com/office/drawing/2010/main">
        <mc:Choice Requires="a14">
          <p:sp>
            <p:nvSpPr>
              <p:cNvPr id="11" name="Content Placeholder 3">
                <a:extLst>
                  <a:ext uri="{FF2B5EF4-FFF2-40B4-BE49-F238E27FC236}">
                    <a16:creationId xmlns:a16="http://schemas.microsoft.com/office/drawing/2014/main" id="{D38E4C9B-7239-4E75-A89D-7958252CA7B3}"/>
                  </a:ext>
                </a:extLst>
              </p:cNvPr>
              <p:cNvSpPr>
                <a:spLocks noGrp="1"/>
              </p:cNvSpPr>
              <p:nvPr>
                <p:ph sz="half" idx="2"/>
              </p:nvPr>
            </p:nvSpPr>
            <p:spPr>
              <a:xfrm>
                <a:off x="1066800" y="2590799"/>
                <a:ext cx="5101208" cy="4167981"/>
              </a:xfrm>
            </p:spPr>
            <p:txBody>
              <a:bodyPr>
                <a:normAutofit/>
              </a:bodyPr>
              <a:lstStyle/>
              <a:p>
                <a:r>
                  <a:rPr lang="en-US" dirty="0"/>
                  <a:t>TF-IDF(t,d,D) = tf(t,d) *idf(t,D)</a:t>
                </a:r>
              </a:p>
              <a:p>
                <a14:m>
                  <m:oMath xmlns:m="http://schemas.openxmlformats.org/officeDocument/2006/math">
                    <m:r>
                      <m:rPr>
                        <m:sty m:val="p"/>
                      </m:rPr>
                      <a:rPr lang="en-IN" sz="1800" smtClean="0">
                        <a:latin typeface="Cambria Math" panose="02040503050406030204" pitchFamily="18" charset="0"/>
                      </a:rPr>
                      <m:t>t</m:t>
                    </m:r>
                    <m:r>
                      <m:rPr>
                        <m:sty m:val="p"/>
                      </m:rPr>
                      <a:rPr lang="en-IN" sz="1800" b="0" i="0" smtClean="0">
                        <a:latin typeface="Cambria Math" panose="02040503050406030204" pitchFamily="18" charset="0"/>
                      </a:rPr>
                      <m:t>f</m:t>
                    </m:r>
                    <m:d>
                      <m:dPr>
                        <m:ctrlPr>
                          <a:rPr lang="en-IN" sz="1800" b="0" i="1" smtClean="0">
                            <a:latin typeface="Cambria Math" panose="02040503050406030204" pitchFamily="18" charset="0"/>
                          </a:rPr>
                        </m:ctrlPr>
                      </m:dPr>
                      <m:e>
                        <m:r>
                          <m:rPr>
                            <m:sty m:val="p"/>
                          </m:rPr>
                          <a:rPr lang="en-IN" sz="1800" b="0" i="0" smtClean="0">
                            <a:latin typeface="Cambria Math" panose="02040503050406030204" pitchFamily="18" charset="0"/>
                          </a:rPr>
                          <m:t>t</m:t>
                        </m:r>
                        <m:r>
                          <a:rPr lang="en-IN" sz="1800" b="0" i="1" smtClean="0">
                            <a:latin typeface="Cambria Math" panose="02040503050406030204" pitchFamily="18" charset="0"/>
                          </a:rPr>
                          <m:t>,</m:t>
                        </m:r>
                        <m:r>
                          <a:rPr lang="en-IN" sz="1800" b="0" i="1" smtClean="0">
                            <a:latin typeface="Cambria Math" panose="02040503050406030204" pitchFamily="18" charset="0"/>
                          </a:rPr>
                          <m:t>𝑑</m:t>
                        </m:r>
                      </m:e>
                    </m:d>
                    <m:r>
                      <a:rPr lang="en-IN" sz="1800" b="0" i="1" smtClean="0">
                        <a:latin typeface="Cambria Math" panose="02040503050406030204" pitchFamily="18" charset="0"/>
                      </a:rPr>
                      <m:t>=</m:t>
                    </m:r>
                    <m:f>
                      <m:fPr>
                        <m:ctrlPr>
                          <a:rPr lang="en-US" sz="1800" i="1" smtClean="0">
                            <a:latin typeface="Cambria Math" panose="02040503050406030204" pitchFamily="18" charset="0"/>
                          </a:rPr>
                        </m:ctrlPr>
                      </m:fPr>
                      <m:num>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𝑓</m:t>
                            </m:r>
                          </m:e>
                          <m:sub>
                            <m:r>
                              <a:rPr lang="en-IN" sz="1800" b="0" i="1" smtClean="0">
                                <a:latin typeface="Cambria Math" panose="02040503050406030204" pitchFamily="18" charset="0"/>
                              </a:rPr>
                              <m:t>𝑑</m:t>
                            </m:r>
                          </m:sub>
                        </m:sSub>
                        <m:r>
                          <a:rPr lang="en-IN" sz="1800" b="0" i="1" smtClean="0">
                            <a:latin typeface="Cambria Math" panose="02040503050406030204" pitchFamily="18" charset="0"/>
                          </a:rPr>
                          <m:t>(</m:t>
                        </m:r>
                        <m:r>
                          <a:rPr lang="en-IN" sz="1800" b="0" i="1" smtClean="0">
                            <a:latin typeface="Cambria Math" panose="02040503050406030204" pitchFamily="18" charset="0"/>
                          </a:rPr>
                          <m:t>𝑡</m:t>
                        </m:r>
                        <m:r>
                          <a:rPr lang="en-IN" sz="1800" b="0" i="1" smtClean="0">
                            <a:latin typeface="Cambria Math" panose="02040503050406030204" pitchFamily="18" charset="0"/>
                          </a:rPr>
                          <m:t>)</m:t>
                        </m:r>
                      </m:num>
                      <m:den>
                        <m:nary>
                          <m:naryPr>
                            <m:chr m:val="∑"/>
                            <m:limLoc m:val="subSup"/>
                            <m:supHide m:val="on"/>
                            <m:ctrlPr>
                              <a:rPr lang="en-IN" sz="1800" b="0" i="1" smtClean="0">
                                <a:latin typeface="Cambria Math" panose="02040503050406030204" pitchFamily="18" charset="0"/>
                              </a:rPr>
                            </m:ctrlPr>
                          </m:naryPr>
                          <m:sub>
                            <m:r>
                              <m:rPr>
                                <m:brk m:alnAt="9"/>
                              </m:rPr>
                              <a:rPr lang="en-IN" sz="1800" b="0" i="1" smtClean="0">
                                <a:latin typeface="Cambria Math" panose="02040503050406030204" pitchFamily="18" charset="0"/>
                              </a:rPr>
                              <m:t>𝑤</m:t>
                            </m:r>
                            <m:r>
                              <a:rPr lang="en-IN" sz="1800" b="0" i="1" smtClean="0">
                                <a:latin typeface="Cambria Math" panose="02040503050406030204" pitchFamily="18" charset="0"/>
                              </a:rPr>
                              <m:t>∈</m:t>
                            </m:r>
                            <m:r>
                              <a:rPr lang="en-IN" sz="1800" b="0" i="1" smtClean="0">
                                <a:latin typeface="Cambria Math" panose="02040503050406030204" pitchFamily="18" charset="0"/>
                              </a:rPr>
                              <m:t>𝑑</m:t>
                            </m:r>
                          </m:sub>
                          <m:sup/>
                          <m:e>
                            <m:sSub>
                              <m:sSubPr>
                                <m:ctrlPr>
                                  <a:rPr lang="en-IN" sz="1800" i="1">
                                    <a:latin typeface="Cambria Math" panose="02040503050406030204" pitchFamily="18" charset="0"/>
                                  </a:rPr>
                                </m:ctrlPr>
                              </m:sSubPr>
                              <m:e>
                                <m:r>
                                  <a:rPr lang="en-IN" sz="1800" i="1">
                                    <a:latin typeface="Cambria Math" panose="02040503050406030204" pitchFamily="18" charset="0"/>
                                  </a:rPr>
                                  <m:t>𝑓</m:t>
                                </m:r>
                              </m:e>
                              <m:sub>
                                <m:r>
                                  <a:rPr lang="en-IN" sz="1800" i="1">
                                    <a:latin typeface="Cambria Math" panose="02040503050406030204" pitchFamily="18" charset="0"/>
                                  </a:rPr>
                                  <m:t>𝑤</m:t>
                                </m:r>
                              </m:sub>
                            </m:sSub>
                            <m:d>
                              <m:dPr>
                                <m:ctrlPr>
                                  <a:rPr lang="en-IN" sz="1800" i="1">
                                    <a:latin typeface="Cambria Math" panose="02040503050406030204" pitchFamily="18" charset="0"/>
                                  </a:rPr>
                                </m:ctrlPr>
                              </m:dPr>
                              <m:e>
                                <m:r>
                                  <a:rPr lang="en-IN" sz="1800" i="1">
                                    <a:latin typeface="Cambria Math" panose="02040503050406030204" pitchFamily="18" charset="0"/>
                                  </a:rPr>
                                  <m:t>𝑡</m:t>
                                </m:r>
                              </m:e>
                            </m:d>
                          </m:e>
                        </m:nary>
                      </m:den>
                    </m:f>
                  </m:oMath>
                </a14:m>
                <a:endParaRPr lang="en-IN" sz="1800" b="0" dirty="0"/>
              </a:p>
              <a:p>
                <a:pPr marL="0" indent="0">
                  <a:buNone/>
                </a:pPr>
                <a:r>
                  <a:rPr lang="en-IN" sz="1800" b="0" dirty="0"/>
                  <a:t>                = </a:t>
                </a:r>
                <a14:m>
                  <m:oMath xmlns:m="http://schemas.openxmlformats.org/officeDocument/2006/math">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 </m:t>
                        </m:r>
                        <m:r>
                          <a:rPr lang="en-IN" sz="1800" b="0" i="1" smtClean="0">
                            <a:latin typeface="Cambria Math" panose="02040503050406030204" pitchFamily="18" charset="0"/>
                          </a:rPr>
                          <m:t>𝑓𝑟𝑒𝑞𝑢𝑒𝑛𝑐𝑦</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𝑤𝑜𝑟𝑑</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𝑑𝑜𝑐𝑢𝑚𝑒𝑛𝑡</m:t>
                        </m:r>
                      </m:num>
                      <m:den>
                        <m:r>
                          <a:rPr lang="en-IN" sz="1800" b="0" i="1" smtClean="0">
                            <a:latin typeface="Cambria Math" panose="02040503050406030204" pitchFamily="18" charset="0"/>
                          </a:rPr>
                          <m:t>𝑡𝑜𝑡𝑎𝑙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𝑛𝑢𝑚𝑏𝑒𝑟</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𝑑𝑜𝑐𝑢𝑚𝑒𝑛𝑡</m:t>
                        </m:r>
                      </m:den>
                    </m:f>
                  </m:oMath>
                </a14:m>
                <a:endParaRPr lang="en-IN" sz="1800" b="0" dirty="0"/>
              </a:p>
              <a:p>
                <a:pPr marL="0" indent="0">
                  <a:buNone/>
                </a:pPr>
                <a:endParaRPr lang="en-IN" sz="1800" b="0" dirty="0"/>
              </a:p>
              <a:p>
                <a14:m>
                  <m:oMath xmlns:m="http://schemas.openxmlformats.org/officeDocument/2006/math">
                    <m:r>
                      <m:rPr>
                        <m:sty m:val="p"/>
                      </m:rPr>
                      <a:rPr lang="en-IN" sz="1800">
                        <a:latin typeface="Cambria Math" panose="02040503050406030204" pitchFamily="18" charset="0"/>
                      </a:rPr>
                      <m:t>i</m:t>
                    </m:r>
                    <m:r>
                      <m:rPr>
                        <m:sty m:val="p"/>
                      </m:rPr>
                      <a:rPr lang="en-IN" sz="1800" b="0" i="0" smtClean="0">
                        <a:latin typeface="Cambria Math" panose="02040503050406030204" pitchFamily="18" charset="0"/>
                      </a:rPr>
                      <m:t>df</m:t>
                    </m:r>
                    <m:d>
                      <m:dPr>
                        <m:ctrlPr>
                          <a:rPr lang="en-IN" sz="1800" b="0" i="1" smtClean="0">
                            <a:latin typeface="Cambria Math" panose="02040503050406030204" pitchFamily="18" charset="0"/>
                          </a:rPr>
                        </m:ctrlPr>
                      </m:dPr>
                      <m:e>
                        <m:r>
                          <m:rPr>
                            <m:sty m:val="p"/>
                          </m:rPr>
                          <a:rPr lang="en-IN" sz="1800" b="0" i="0" smtClean="0">
                            <a:latin typeface="Cambria Math" panose="02040503050406030204" pitchFamily="18" charset="0"/>
                          </a:rPr>
                          <m:t>t</m:t>
                        </m:r>
                        <m:r>
                          <a:rPr lang="en-IN" sz="1800" b="0" i="1" smtClean="0">
                            <a:latin typeface="Cambria Math" panose="02040503050406030204" pitchFamily="18" charset="0"/>
                          </a:rPr>
                          <m:t>,</m:t>
                        </m:r>
                        <m:r>
                          <a:rPr lang="en-IN" sz="1800" b="0" i="1" smtClean="0">
                            <a:latin typeface="Cambria Math" panose="02040503050406030204" pitchFamily="18" charset="0"/>
                          </a:rPr>
                          <m:t>𝐷</m:t>
                        </m:r>
                      </m:e>
                    </m:d>
                    <m:r>
                      <a:rPr lang="en-IN" sz="1800" b="0" i="1" smtClean="0">
                        <a:latin typeface="Cambria Math" panose="02040503050406030204" pitchFamily="18" charset="0"/>
                      </a:rPr>
                      <m:t>=</m:t>
                    </m:r>
                    <m:r>
                      <m:rPr>
                        <m:sty m:val="p"/>
                      </m:rPr>
                      <a:rPr lang="en-IN" sz="1800" b="0" i="0" smtClean="0">
                        <a:latin typeface="Cambria Math" panose="02040503050406030204" pitchFamily="18" charset="0"/>
                      </a:rPr>
                      <m:t>ln</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m:t>
                        </m:r>
                        <m:r>
                          <a:rPr lang="en-IN" sz="1800" b="0" i="1" smtClean="0">
                            <a:latin typeface="Cambria Math" panose="02040503050406030204" pitchFamily="18" charset="0"/>
                          </a:rPr>
                          <m:t>𝐷</m:t>
                        </m:r>
                        <m:r>
                          <a:rPr lang="en-IN" sz="1800" b="0" i="1" smtClean="0">
                            <a:latin typeface="Cambria Math" panose="02040503050406030204" pitchFamily="18" charset="0"/>
                          </a:rPr>
                          <m:t>|</m:t>
                        </m:r>
                      </m:num>
                      <m:den>
                        <m:r>
                          <a:rPr lang="en-IN" sz="1800" b="0" i="1" smtClean="0">
                            <a:latin typeface="Cambria Math" panose="02040503050406030204" pitchFamily="18" charset="0"/>
                          </a:rPr>
                          <m:t>|{</m:t>
                        </m:r>
                        <m:r>
                          <a:rPr lang="en-IN" sz="1800" b="0" i="1" smtClean="0">
                            <a:latin typeface="Cambria Math" panose="02040503050406030204" pitchFamily="18" charset="0"/>
                          </a:rPr>
                          <m:t>𝑑</m:t>
                        </m:r>
                        <m:r>
                          <a:rPr lang="en-IN" sz="1800" b="0" i="1" smtClean="0">
                            <a:latin typeface="Cambria Math" panose="02040503050406030204" pitchFamily="18" charset="0"/>
                          </a:rPr>
                          <m:t>∈</m:t>
                        </m:r>
                        <m:r>
                          <a:rPr lang="en-IN" sz="1800" b="0" i="1" smtClean="0">
                            <a:latin typeface="Cambria Math" panose="02040503050406030204" pitchFamily="18" charset="0"/>
                          </a:rPr>
                          <m:t>𝐷</m:t>
                        </m:r>
                        <m:r>
                          <a:rPr lang="en-IN" sz="1800" b="0" i="1" smtClean="0">
                            <a:latin typeface="Cambria Math" panose="02040503050406030204" pitchFamily="18" charset="0"/>
                          </a:rPr>
                          <m:t>, </m:t>
                        </m:r>
                        <m:r>
                          <a:rPr lang="en-IN" sz="1800" b="0" i="1" smtClean="0">
                            <a:latin typeface="Cambria Math" panose="02040503050406030204" pitchFamily="18" charset="0"/>
                          </a:rPr>
                          <m:t>𝑡</m:t>
                        </m:r>
                        <m:r>
                          <a:rPr lang="en-IN" sz="1800" b="0" i="1" smtClean="0">
                            <a:latin typeface="Cambria Math" panose="02040503050406030204" pitchFamily="18" charset="0"/>
                          </a:rPr>
                          <m:t>∈</m:t>
                        </m:r>
                        <m:r>
                          <a:rPr lang="en-IN" sz="1800" b="0" i="1" smtClean="0">
                            <a:latin typeface="Cambria Math" panose="02040503050406030204" pitchFamily="18" charset="0"/>
                          </a:rPr>
                          <m:t>𝑑</m:t>
                        </m:r>
                        <m:r>
                          <a:rPr lang="en-IN" sz="1800" b="0" i="1" smtClean="0">
                            <a:latin typeface="Cambria Math" panose="02040503050406030204" pitchFamily="18" charset="0"/>
                          </a:rPr>
                          <m:t>|</m:t>
                        </m:r>
                      </m:den>
                    </m:f>
                    <m:r>
                      <a:rPr lang="en-IN" sz="1800" b="0" i="1" smtClean="0">
                        <a:latin typeface="Cambria Math" panose="02040503050406030204" pitchFamily="18" charset="0"/>
                      </a:rPr>
                      <m:t>)</m:t>
                    </m:r>
                  </m:oMath>
                </a14:m>
                <a:endParaRPr lang="en-IN" sz="1800" b="0" dirty="0"/>
              </a:p>
              <a:p>
                <a:pPr marL="0" indent="0">
                  <a:buNone/>
                </a:pPr>
                <a:r>
                  <a:rPr lang="en-IN" sz="1800" dirty="0"/>
                  <a:t>     =ln(</a:t>
                </a:r>
                <a14:m>
                  <m:oMath xmlns:m="http://schemas.openxmlformats.org/officeDocument/2006/math">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𝑛𝑢𝑚𝑏𝑒𝑟</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𝑑𝑜𝑐𝑢𝑚𝑒𝑛𝑡𝑠</m:t>
                        </m:r>
                      </m:num>
                      <m:den>
                        <m:r>
                          <a:rPr lang="en-IN" sz="1800" b="0" i="1" smtClean="0">
                            <a:latin typeface="Cambria Math" panose="02040503050406030204" pitchFamily="18" charset="0"/>
                          </a:rPr>
                          <m:t>𝑡𝑜𝑡𝑎𝑙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𝑛𝑢𝑚𝑏𝑒𝑟</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𝑑𝑜𝑐𝑢𝑚𝑒𝑛𝑡𝑠</m:t>
                        </m:r>
                        <m:r>
                          <a:rPr lang="en-IN" sz="1800" b="0" i="1" smtClean="0">
                            <a:latin typeface="Cambria Math" panose="02040503050406030204" pitchFamily="18" charset="0"/>
                          </a:rPr>
                          <m:t> </m:t>
                        </m:r>
                        <m:r>
                          <a:rPr lang="en-IN" sz="1800" b="0" i="1" smtClean="0">
                            <a:latin typeface="Cambria Math" panose="02040503050406030204" pitchFamily="18" charset="0"/>
                          </a:rPr>
                          <m:t>𝑐𝑜𝑛𝑡𝑎𝑖𝑛𝑖𝑛𝑔</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𝑤𝑜𝑟𝑑</m:t>
                        </m:r>
                        <m:r>
                          <a:rPr lang="en-IN" sz="1800" b="0" i="1" smtClean="0">
                            <a:latin typeface="Cambria Math" panose="02040503050406030204" pitchFamily="18" charset="0"/>
                          </a:rPr>
                          <m:t> </m:t>
                        </m:r>
                        <m:r>
                          <a:rPr lang="en-IN" sz="1800" b="0" i="1" smtClean="0">
                            <a:latin typeface="Cambria Math" panose="02040503050406030204" pitchFamily="18" charset="0"/>
                          </a:rPr>
                          <m:t>𝑡</m:t>
                        </m:r>
                      </m:den>
                    </m:f>
                  </m:oMath>
                </a14:m>
                <a:r>
                  <a:rPr lang="en-IN" sz="1800" b="0" dirty="0"/>
                  <a:t>)</a:t>
                </a:r>
              </a:p>
              <a:p>
                <a:endParaRPr lang="en-US" sz="1400" dirty="0"/>
              </a:p>
            </p:txBody>
          </p:sp>
        </mc:Choice>
        <mc:Fallback xmlns="">
          <p:sp>
            <p:nvSpPr>
              <p:cNvPr id="11" name="Content Placeholder 3">
                <a:extLst>
                  <a:ext uri="{FF2B5EF4-FFF2-40B4-BE49-F238E27FC236}">
                    <a16:creationId xmlns:a16="http://schemas.microsoft.com/office/drawing/2014/main" id="{D38E4C9B-7239-4E75-A89D-7958252CA7B3}"/>
                  </a:ext>
                </a:extLst>
              </p:cNvPr>
              <p:cNvSpPr>
                <a:spLocks noGrp="1" noRot="1" noChangeAspect="1" noMove="1" noResize="1" noEditPoints="1" noAdjustHandles="1" noChangeArrowheads="1" noChangeShapeType="1" noTextEdit="1"/>
              </p:cNvSpPr>
              <p:nvPr>
                <p:ph sz="half" idx="2"/>
              </p:nvPr>
            </p:nvSpPr>
            <p:spPr>
              <a:xfrm>
                <a:off x="1066800" y="2590799"/>
                <a:ext cx="5101208" cy="4167981"/>
              </a:xfrm>
              <a:blipFill>
                <a:blip r:embed="rId2"/>
                <a:stretch>
                  <a:fillRect l="-1553" t="-1901"/>
                </a:stretch>
              </a:blipFill>
            </p:spPr>
            <p:txBody>
              <a:bodyPr/>
              <a:lstStyle/>
              <a:p>
                <a:r>
                  <a:rPr lang="en-IN">
                    <a:noFill/>
                  </a:rPr>
                  <a:t> </a:t>
                </a:r>
              </a:p>
            </p:txBody>
          </p:sp>
        </mc:Fallback>
      </mc:AlternateContent>
      <p:sp>
        <p:nvSpPr>
          <p:cNvPr id="14" name="Text Placeholder 2">
            <a:extLst>
              <a:ext uri="{FF2B5EF4-FFF2-40B4-BE49-F238E27FC236}">
                <a16:creationId xmlns:a16="http://schemas.microsoft.com/office/drawing/2014/main" id="{8E3B0803-930F-4ABE-8B4F-3F5BC3DA9E69}"/>
              </a:ext>
            </a:extLst>
          </p:cNvPr>
          <p:cNvSpPr>
            <a:spLocks noGrp="1"/>
          </p:cNvSpPr>
          <p:nvPr>
            <p:ph type="body" idx="1"/>
          </p:nvPr>
        </p:nvSpPr>
        <p:spPr>
          <a:xfrm>
            <a:off x="1066800" y="1828799"/>
            <a:ext cx="4800600" cy="762000"/>
          </a:xfrm>
        </p:spPr>
        <p:txBody>
          <a:bodyPr/>
          <a:lstStyle/>
          <a:p>
            <a:r>
              <a:rPr lang="en-US" b="1" u="sng" dirty="0"/>
              <a:t>TF-IDF</a:t>
            </a:r>
          </a:p>
        </p:txBody>
      </p:sp>
    </p:spTree>
    <p:extLst>
      <p:ext uri="{BB962C8B-B14F-4D97-AF65-F5344CB8AC3E}">
        <p14:creationId xmlns:p14="http://schemas.microsoft.com/office/powerpoint/2010/main" val="30966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Preprocessing text data: Feature Extraction</a:t>
            </a:r>
          </a:p>
        </p:txBody>
      </p:sp>
      <p:sp>
        <p:nvSpPr>
          <p:cNvPr id="3" name="Text Placeholder 2"/>
          <p:cNvSpPr>
            <a:spLocks noGrp="1"/>
          </p:cNvSpPr>
          <p:nvPr>
            <p:ph type="body" idx="1"/>
          </p:nvPr>
        </p:nvSpPr>
        <p:spPr/>
        <p:txBody>
          <a:bodyPr/>
          <a:lstStyle/>
          <a:p>
            <a:r>
              <a:rPr lang="en-US" b="1" u="sng" dirty="0"/>
              <a:t>TF-IDF with Mixture of N-gram</a:t>
            </a:r>
          </a:p>
        </p:txBody>
      </p:sp>
      <p:sp>
        <p:nvSpPr>
          <p:cNvPr id="4" name="Content Placeholder 3"/>
          <p:cNvSpPr>
            <a:spLocks noGrp="1"/>
          </p:cNvSpPr>
          <p:nvPr>
            <p:ph sz="half" idx="2"/>
          </p:nvPr>
        </p:nvSpPr>
        <p:spPr>
          <a:xfrm>
            <a:off x="1066800" y="2590799"/>
            <a:ext cx="5101208" cy="4167981"/>
          </a:xfrm>
        </p:spPr>
        <p:txBody>
          <a:bodyPr>
            <a:normAutofit/>
          </a:bodyPr>
          <a:lstStyle/>
          <a:p>
            <a:r>
              <a:rPr lang="en-US" dirty="0"/>
              <a:t>Consider the union of all words along with all contiguous sequence of 2 words and 3 words as feature and assign the </a:t>
            </a:r>
            <a:r>
              <a:rPr lang="en-US" dirty="0" err="1"/>
              <a:t>tf-idf</a:t>
            </a:r>
            <a:r>
              <a:rPr lang="en-US" dirty="0"/>
              <a:t> score as its value.</a:t>
            </a:r>
            <a:endParaRPr lang="en-IN" b="0" dirty="0"/>
          </a:p>
          <a:p>
            <a:endParaRPr lang="en-US" sz="1400" dirty="0"/>
          </a:p>
        </p:txBody>
      </p:sp>
      <p:sp>
        <p:nvSpPr>
          <p:cNvPr id="6" name="Content Placeholder 5"/>
          <p:cNvSpPr>
            <a:spLocks noGrp="1"/>
          </p:cNvSpPr>
          <p:nvPr>
            <p:ph sz="quarter" idx="4"/>
          </p:nvPr>
        </p:nvSpPr>
        <p:spPr/>
        <p:txBody>
          <a:bodyPr>
            <a:normAutofit/>
          </a:bodyPr>
          <a:lstStyle/>
          <a:p>
            <a:r>
              <a:rPr lang="en-US" dirty="0"/>
              <a:t>Set a minimum occurrence count of a feature to 50, 10, 50, 10, 20 while feature generation for the five methods respectively.</a:t>
            </a:r>
          </a:p>
          <a:p>
            <a:r>
              <a:rPr lang="en-US" sz="2400" dirty="0"/>
              <a:t>We do this to reduce the inclusion of rarely </a:t>
            </a:r>
            <a:r>
              <a:rPr lang="en-US" dirty="0"/>
              <a:t>seen words in the feature space.</a:t>
            </a:r>
            <a:endParaRPr lang="en-US" sz="2400" dirty="0"/>
          </a:p>
        </p:txBody>
      </p:sp>
      <p:sp>
        <p:nvSpPr>
          <p:cNvPr id="8" name="Text Placeholder 7">
            <a:extLst>
              <a:ext uri="{FF2B5EF4-FFF2-40B4-BE49-F238E27FC236}">
                <a16:creationId xmlns:a16="http://schemas.microsoft.com/office/drawing/2014/main" id="{710420D4-4C58-4DCD-9660-4A92D8504FF0}"/>
              </a:ext>
            </a:extLst>
          </p:cNvPr>
          <p:cNvSpPr>
            <a:spLocks noGrp="1"/>
          </p:cNvSpPr>
          <p:nvPr>
            <p:ph type="body" sz="quarter" idx="3"/>
          </p:nvPr>
        </p:nvSpPr>
        <p:spPr/>
        <p:txBody>
          <a:bodyPr/>
          <a:lstStyle/>
          <a:p>
            <a:r>
              <a:rPr lang="en-IN" u="sng" dirty="0"/>
              <a:t>Controlling feature count</a:t>
            </a:r>
          </a:p>
        </p:txBody>
      </p:sp>
    </p:spTree>
    <p:extLst>
      <p:ext uri="{BB962C8B-B14F-4D97-AF65-F5344CB8AC3E}">
        <p14:creationId xmlns:p14="http://schemas.microsoft.com/office/powerpoint/2010/main" val="257190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1791</TotalTime>
  <Words>1680</Words>
  <Application>Microsoft Office PowerPoint</Application>
  <PresentationFormat>Widescreen</PresentationFormat>
  <Paragraphs>179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Cambria Math</vt:lpstr>
      <vt:lpstr>Franklin Gothic Medium</vt:lpstr>
      <vt:lpstr>Wingdings</vt:lpstr>
      <vt:lpstr>Medical Design 16x9</vt:lpstr>
      <vt:lpstr>Clustering of Tweets During Russia-Ukraine Conflict</vt:lpstr>
      <vt:lpstr>Overall Sketch of the Project</vt:lpstr>
      <vt:lpstr>1. Web Scrapping</vt:lpstr>
      <vt:lpstr>2. Cleaning Text Data</vt:lpstr>
      <vt:lpstr> 2. Cleaning Text Data </vt:lpstr>
      <vt:lpstr> 2. Cleaning Text Data </vt:lpstr>
      <vt:lpstr>3. Preprocessing text data: Feature Extraction</vt:lpstr>
      <vt:lpstr>3. Preprocessing text data: Feature Extraction</vt:lpstr>
      <vt:lpstr>3. Preprocessing text data: Feature Extraction</vt:lpstr>
      <vt:lpstr>4. Dimensionality Reduction</vt:lpstr>
      <vt:lpstr>5. Principal Component Analysis</vt:lpstr>
      <vt:lpstr>6. K-Means Clustering</vt:lpstr>
      <vt:lpstr>6. K-Means Clustering</vt:lpstr>
      <vt:lpstr>7. Choosing Optimal K in K-Means Clustering</vt:lpstr>
      <vt:lpstr>7. Choosing Optimal K by silhouette method</vt:lpstr>
      <vt:lpstr>7. Choosing Optimal K by silhouette method</vt:lpstr>
      <vt:lpstr>7. Choosing Optimal K by silhouette method</vt:lpstr>
      <vt:lpstr>7. Choosing Optimal K by silhouette method</vt:lpstr>
      <vt:lpstr>7. Choosing Optimal K by silhouette method</vt:lpstr>
      <vt:lpstr>7. Choosing Optimal K by elbow plot</vt:lpstr>
      <vt:lpstr>7. Choosing Optimal K by elbow plot</vt:lpstr>
      <vt:lpstr>7. Choosing Optimal K by elbow plot</vt:lpstr>
      <vt:lpstr>7. Choosing Optimal K by elbow plot</vt:lpstr>
      <vt:lpstr>7. Choosing Optimal K by elbow plot</vt:lpstr>
      <vt:lpstr>8. Tweets from Cluster 2</vt:lpstr>
      <vt:lpstr>8. Tweets from Cluster 1</vt:lpstr>
      <vt:lpstr>8. Tweets from Cluster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Tweets during West Bengal Assembly Election</dc:title>
  <dc:creator>Abir Naha</dc:creator>
  <cp:lastModifiedBy>Arkonil Dhar</cp:lastModifiedBy>
  <cp:revision>55</cp:revision>
  <dcterms:created xsi:type="dcterms:W3CDTF">2021-11-18T17:44:18Z</dcterms:created>
  <dcterms:modified xsi:type="dcterms:W3CDTF">2022-04-22T20:53:09Z</dcterms:modified>
</cp:coreProperties>
</file>