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72" r:id="rId5"/>
    <p:sldId id="268" r:id="rId6"/>
    <p:sldId id="262" r:id="rId7"/>
    <p:sldId id="271" r:id="rId8"/>
    <p:sldId id="267"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IN" dirty="0"/>
            <a:t>Keyword Input</a:t>
          </a:r>
          <a:endParaRPr lang="en-US"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Enter your keyword (e.g., " fashion").</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IN" dirty="0"/>
            <a:t>Filtering</a:t>
          </a:r>
          <a:endParaRPr lang="en-US"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Customize results by region and age.</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IN" dirty="0"/>
            <a:t>Scraping &amp; Data Storage</a:t>
          </a:r>
          <a:endParaRPr lang="en-US"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We gather relevant posts and securely store them.</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IN" dirty="0"/>
            <a:t>Topic Extraction</a:t>
          </a:r>
          <a:endParaRPr lang="en-US" dirty="0"/>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TF-IDF &amp; NMF identifies key themes within the collected data.</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IN" dirty="0"/>
            <a:t>Post Relevance Analysis</a:t>
          </a:r>
          <a:endParaRPr lang="en-US" dirty="0"/>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BERT-powered models assess each post's connection to your keyword.</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5E2B3DA6-530C-4383-B52A-AA203BABD52F}">
      <dgm:prSet custT="1"/>
      <dgm:spPr/>
      <dgm:t>
        <a:bodyPr/>
        <a:lstStyle/>
        <a:p>
          <a:r>
            <a:rPr lang="en-IN" sz="2600" b="0" i="0" u="none" dirty="0" err="1"/>
            <a:t>Streamlit</a:t>
          </a:r>
          <a:r>
            <a:rPr lang="en-IN" sz="2600" b="0" i="0" u="none" dirty="0"/>
            <a:t> Interface</a:t>
          </a:r>
          <a:endParaRPr lang="en-US" sz="1600" dirty="0"/>
        </a:p>
      </dgm:t>
    </dgm:pt>
    <dgm:pt modelId="{61FF9E86-B581-4E77-9A79-BC0513060C50}" type="parTrans" cxnId="{913E67FA-6603-4D5B-8DAA-6F35A47677C8}">
      <dgm:prSet/>
      <dgm:spPr/>
      <dgm:t>
        <a:bodyPr/>
        <a:lstStyle/>
        <a:p>
          <a:endParaRPr lang="en-IN"/>
        </a:p>
      </dgm:t>
    </dgm:pt>
    <dgm:pt modelId="{29169FD8-F180-4321-A89F-4449F1077C34}" type="sibTrans" cxnId="{913E67FA-6603-4D5B-8DAA-6F35A47677C8}">
      <dgm:prSet/>
      <dgm:spPr/>
      <dgm:t>
        <a:bodyPr/>
        <a:lstStyle/>
        <a:p>
          <a:endParaRPr lang="en-IN"/>
        </a:p>
      </dgm:t>
    </dgm:pt>
    <dgm:pt modelId="{9FBDA51A-F1A5-4A13-AEB3-0530A4CD1E85}">
      <dgm:prSet custT="1"/>
      <dgm:spPr/>
      <dgm:t>
        <a:bodyPr/>
        <a:lstStyle/>
        <a:p>
          <a:r>
            <a:rPr lang="en-US" sz="1600" b="0" i="0" u="none" dirty="0"/>
            <a:t>Visualize prioritized trends, gain actionable insights, and explore further.</a:t>
          </a:r>
          <a:endParaRPr lang="en-US" sz="1600" dirty="0"/>
        </a:p>
      </dgm:t>
    </dgm:pt>
    <dgm:pt modelId="{ADFFE6E2-DA45-42A1-9CDB-7FE238DC885F}" type="parTrans" cxnId="{A523A4C5-71D5-43CC-A960-C8756DDA1313}">
      <dgm:prSet/>
      <dgm:spPr/>
      <dgm:t>
        <a:bodyPr/>
        <a:lstStyle/>
        <a:p>
          <a:endParaRPr lang="en-IN"/>
        </a:p>
      </dgm:t>
    </dgm:pt>
    <dgm:pt modelId="{AA7EF862-9A29-4245-8619-452C344B2B47}" type="sibTrans" cxnId="{A523A4C5-71D5-43CC-A960-C8756DDA1313}">
      <dgm:prSet/>
      <dgm:spPr/>
      <dgm:t>
        <a:bodyPr/>
        <a:lstStyle/>
        <a:p>
          <a:endParaRPr lang="en-IN"/>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6"/>
      <dgm:spPr/>
    </dgm:pt>
    <dgm:pt modelId="{E3DD767A-D2C6-4F85-B6F9-67493CDF5DDF}" type="pres">
      <dgm:prSet presAssocID="{5288893C-FA8E-4BB1-8E73-26873A414237}" presName="ConnectLine" presStyleLbl="alignNode1" presStyleIdx="3" presStyleCnt="6"/>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6"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6">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6"/>
      <dgm:spPr/>
    </dgm:pt>
    <dgm:pt modelId="{55062874-43DA-4B4F-A5B5-0A05359E69E0}" type="pres">
      <dgm:prSet presAssocID="{9BB36EC9-B49F-4E8C-9669-24D262457FB4}" presName="ConnectLine" presStyleLbl="alignNode1" presStyleIdx="4" presStyleCnt="6"/>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6">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6">
        <dgm:presLayoutVars>
          <dgm:chMax val="1"/>
          <dgm:chPref val="1"/>
          <dgm:bulletEnabled val="1"/>
        </dgm:presLayoutVars>
      </dgm:prSet>
      <dgm:spPr/>
    </dgm:pt>
    <dgm:pt modelId="{F291354D-2FFA-4D2F-B155-0818C6327B24}" type="pres">
      <dgm:prSet presAssocID="{9BB36EC9-B49F-4E8C-9669-24D262457FB4}" presName="EmptyPlaceHolder" presStyleCnt="0"/>
      <dgm:spPr/>
    </dgm:pt>
    <dgm:pt modelId="{9617F60C-E8ED-426C-92D7-7E1B08B5A160}" type="pres">
      <dgm:prSet presAssocID="{0A0D465C-2D43-497B-AFD2-C0939F0FB42D}" presName="spaceBetweenRectangles" presStyleCnt="0"/>
      <dgm:spPr/>
    </dgm:pt>
    <dgm:pt modelId="{F8A54F9B-A7B6-4459-9090-54BA72E64E09}" type="pres">
      <dgm:prSet presAssocID="{5E2B3DA6-530C-4383-B52A-AA203BABD52F}" presName="composite" presStyleCnt="0"/>
      <dgm:spPr/>
    </dgm:pt>
    <dgm:pt modelId="{028C567D-C0CA-433B-8682-E819A47C7E0E}" type="pres">
      <dgm:prSet presAssocID="{5E2B3DA6-530C-4383-B52A-AA203BABD52F}" presName="ConnectorPoint" presStyleLbl="fgAcc1" presStyleIdx="5" presStyleCnt="6"/>
      <dgm:spPr/>
    </dgm:pt>
    <dgm:pt modelId="{BA47CDF6-1F55-45BD-B348-DC75501ACC4B}" type="pres">
      <dgm:prSet presAssocID="{5E2B3DA6-530C-4383-B52A-AA203BABD52F}" presName="ConnectLine" presStyleLbl="alignNode1" presStyleIdx="5" presStyleCnt="6"/>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CF2956B-E1A4-4C11-8FE6-0CB8EF81B8B7}" type="pres">
      <dgm:prSet presAssocID="{5E2B3DA6-530C-4383-B52A-AA203BABD52F}" presName="FlexibleEmptyPlaceHolder" presStyleCnt="0"/>
      <dgm:spPr/>
    </dgm:pt>
    <dgm:pt modelId="{C9245A83-CD81-4387-9193-962D78AE8153}" type="pres">
      <dgm:prSet presAssocID="{5E2B3DA6-530C-4383-B52A-AA203BABD52F}" presName="L2TextContainer" presStyleLbl="bgAcc1" presStyleIdx="5" presStyleCnt="6">
        <dgm:presLayoutVars>
          <dgm:chMax val="0"/>
          <dgm:chPref val="0"/>
          <dgm:bulletEnabled val="1"/>
        </dgm:presLayoutVars>
      </dgm:prSet>
      <dgm:spPr/>
    </dgm:pt>
    <dgm:pt modelId="{ADC21BB6-6DC3-4FB1-80FA-8AE3BB20A52E}" type="pres">
      <dgm:prSet presAssocID="{5E2B3DA6-530C-4383-B52A-AA203BABD52F}" presName="L1TextContainer" presStyleLbl="revTx" presStyleIdx="5" presStyleCnt="6">
        <dgm:presLayoutVars>
          <dgm:chMax val="1"/>
          <dgm:chPref val="1"/>
          <dgm:bulletEnabled val="1"/>
        </dgm:presLayoutVars>
      </dgm:prSet>
      <dgm:spPr/>
    </dgm:pt>
    <dgm:pt modelId="{94BAF912-3CD0-4B70-AD7B-8C30861B536F}" type="pres">
      <dgm:prSet presAssocID="{5E2B3DA6-530C-4383-B52A-AA203BABD52F}"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A523A4C5-71D5-43CC-A960-C8756DDA1313}" srcId="{5E2B3DA6-530C-4383-B52A-AA203BABD52F}" destId="{9FBDA51A-F1A5-4A13-AEB3-0530A4CD1E85}" srcOrd="0" destOrd="0" parTransId="{ADFFE6E2-DA45-42A1-9CDB-7FE238DC885F}" sibTransId="{AA7EF862-9A29-4245-8619-452C344B2B47}"/>
    <dgm:cxn modelId="{895CB1DE-30C3-4337-994C-24E86B3DF89E}" type="presOf" srcId="{9FBDA51A-F1A5-4A13-AEB3-0530A4CD1E85}" destId="{C9245A83-CD81-4387-9193-962D78AE8153}"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509D71E6-BBFC-43FF-BE25-CAADFE77D359}" type="presOf" srcId="{5E2B3DA6-530C-4383-B52A-AA203BABD52F}" destId="{ADC21BB6-6DC3-4FB1-80FA-8AE3BB20A52E}"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913E67FA-6603-4D5B-8DAA-6F35A47677C8}" srcId="{44D67ED0-6EEA-48F6-A9C1-BE754AABC76A}" destId="{5E2B3DA6-530C-4383-B52A-AA203BABD52F}" srcOrd="5" destOrd="0" parTransId="{61FF9E86-B581-4E77-9A79-BC0513060C50}" sibTransId="{29169FD8-F180-4321-A89F-4449F1077C34}"/>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 modelId="{0390F481-3599-4106-9C2E-AB6F8FF93DC3}" type="presParOf" srcId="{EE6F6E1A-AC88-44BD-8034-0C2734A7943C}" destId="{9617F60C-E8ED-426C-92D7-7E1B08B5A160}" srcOrd="9" destOrd="0" presId="urn:microsoft.com/office/officeart/2017/3/layout/HorizontalPathTimeline#2"/>
    <dgm:cxn modelId="{DE042D71-D991-4F9D-91C9-AF20C8A512BA}" type="presParOf" srcId="{EE6F6E1A-AC88-44BD-8034-0C2734A7943C}" destId="{F8A54F9B-A7B6-4459-9090-54BA72E64E09}" srcOrd="10" destOrd="0" presId="urn:microsoft.com/office/officeart/2017/3/layout/HorizontalPathTimeline#2"/>
    <dgm:cxn modelId="{9E968541-A1A5-4D73-B109-360D96069624}" type="presParOf" srcId="{F8A54F9B-A7B6-4459-9090-54BA72E64E09}" destId="{028C567D-C0CA-433B-8682-E819A47C7E0E}" srcOrd="0" destOrd="0" presId="urn:microsoft.com/office/officeart/2017/3/layout/HorizontalPathTimeline#2"/>
    <dgm:cxn modelId="{7046DA7B-585C-418B-B8E3-47946F383158}" type="presParOf" srcId="{F8A54F9B-A7B6-4459-9090-54BA72E64E09}" destId="{BA47CDF6-1F55-45BD-B348-DC75501ACC4B}" srcOrd="1" destOrd="0" presId="urn:microsoft.com/office/officeart/2017/3/layout/HorizontalPathTimeline#2"/>
    <dgm:cxn modelId="{446AC04E-5B54-4D8E-AE33-FFF73A63F158}" type="presParOf" srcId="{F8A54F9B-A7B6-4459-9090-54BA72E64E09}" destId="{1CF2956B-E1A4-4C11-8FE6-0CB8EF81B8B7}" srcOrd="2" destOrd="0" presId="urn:microsoft.com/office/officeart/2017/3/layout/HorizontalPathTimeline#2"/>
    <dgm:cxn modelId="{1387AF96-06B7-48D5-84E6-6D1C829D39BD}" type="presParOf" srcId="{F8A54F9B-A7B6-4459-9090-54BA72E64E09}" destId="{C9245A83-CD81-4387-9193-962D78AE8153}" srcOrd="3" destOrd="0" presId="urn:microsoft.com/office/officeart/2017/3/layout/HorizontalPathTimeline#2"/>
    <dgm:cxn modelId="{4FB22F74-1C4B-4F1C-AB31-D9D767E567ED}" type="presParOf" srcId="{F8A54F9B-A7B6-4459-9090-54BA72E64E09}" destId="{ADC21BB6-6DC3-4FB1-80FA-8AE3BB20A52E}" srcOrd="4" destOrd="0" presId="urn:microsoft.com/office/officeart/2017/3/layout/HorizontalPathTimeline#2"/>
    <dgm:cxn modelId="{F44F4B99-841B-4ECB-8520-C44A3B489A16}" type="presParOf" srcId="{F8A54F9B-A7B6-4459-9090-54BA72E64E09}" destId="{94BAF912-3CD0-4B70-AD7B-8C30861B536F}"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144866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636521"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197612" y="696214"/>
          <a:ext cx="2877817"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32" tIns="39144" rIns="142132" bIns="39144" numCol="1" spcCol="1270" anchor="ctr" anchorCtr="0">
          <a:noAutofit/>
        </a:bodyPr>
        <a:lstStyle/>
        <a:p>
          <a:pPr marL="0" lvl="0" indent="0" algn="l" defTabSz="711200">
            <a:lnSpc>
              <a:spcPct val="90000"/>
            </a:lnSpc>
            <a:spcBef>
              <a:spcPct val="0"/>
            </a:spcBef>
            <a:spcAft>
              <a:spcPct val="35000"/>
            </a:spcAft>
            <a:buNone/>
          </a:pPr>
          <a:r>
            <a:rPr lang="en-US" sz="1600" b="0" i="0" u="none" kern="1200" dirty="0"/>
            <a:t>Enter your keyword (e.g., " fashion").</a:t>
          </a:r>
          <a:endParaRPr lang="en-US" sz="1600" kern="1200" dirty="0"/>
        </a:p>
      </dsp:txBody>
      <dsp:txXfrm>
        <a:off x="197612" y="696214"/>
        <a:ext cx="2877817" cy="652700"/>
      </dsp:txXfrm>
    </dsp:sp>
    <dsp:sp modelId="{5C96A5F5-16B2-4AEA-9591-B66C220F4A65}">
      <dsp:nvSpPr>
        <dsp:cNvPr id="0" name=""/>
        <dsp:cNvSpPr/>
      </dsp:nvSpPr>
      <dsp:spPr>
        <a:xfrm>
          <a:off x="328422" y="2336668"/>
          <a:ext cx="261619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933450">
            <a:lnSpc>
              <a:spcPct val="90000"/>
            </a:lnSpc>
            <a:spcBef>
              <a:spcPct val="0"/>
            </a:spcBef>
            <a:spcAft>
              <a:spcPct val="35000"/>
            </a:spcAft>
            <a:buNone/>
          </a:pPr>
          <a:r>
            <a:rPr lang="en-IN" sz="2100" kern="1200" dirty="0"/>
            <a:t>Keyword Input</a:t>
          </a:r>
          <a:endParaRPr lang="en-US" sz="2100" kern="1200" dirty="0"/>
        </a:p>
      </dsp:txBody>
      <dsp:txXfrm>
        <a:off x="328422" y="2336668"/>
        <a:ext cx="2616197" cy="491701"/>
      </dsp:txXfrm>
    </dsp:sp>
    <dsp:sp modelId="{B3AC6DBE-85B6-4AF3-BADF-7E1E82B735CC}">
      <dsp:nvSpPr>
        <dsp:cNvPr id="0" name=""/>
        <dsp:cNvSpPr/>
      </dsp:nvSpPr>
      <dsp:spPr>
        <a:xfrm>
          <a:off x="1582129"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271644"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820246" y="2999590"/>
          <a:ext cx="2902796" cy="658366"/>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32" tIns="39144" rIns="142132" bIns="39144" numCol="1" spcCol="1270" anchor="ctr" anchorCtr="0">
          <a:noAutofit/>
        </a:bodyPr>
        <a:lstStyle/>
        <a:p>
          <a:pPr marL="0" lvl="0" indent="0" algn="l" defTabSz="711200">
            <a:lnSpc>
              <a:spcPct val="90000"/>
            </a:lnSpc>
            <a:spcBef>
              <a:spcPct val="0"/>
            </a:spcBef>
            <a:spcAft>
              <a:spcPct val="35000"/>
            </a:spcAft>
            <a:buNone/>
          </a:pPr>
          <a:r>
            <a:rPr lang="en-US" sz="1600" b="0" i="0" u="none" kern="1200" dirty="0"/>
            <a:t>Customize results by region and age.</a:t>
          </a:r>
          <a:endParaRPr lang="en-US" sz="1600" kern="1200" dirty="0"/>
        </a:p>
      </dsp:txBody>
      <dsp:txXfrm>
        <a:off x="1820246" y="2999590"/>
        <a:ext cx="2902796" cy="658366"/>
      </dsp:txXfrm>
    </dsp:sp>
    <dsp:sp modelId="{730471FC-8FAF-49B2-8F42-63D391F759BE}">
      <dsp:nvSpPr>
        <dsp:cNvPr id="0" name=""/>
        <dsp:cNvSpPr/>
      </dsp:nvSpPr>
      <dsp:spPr>
        <a:xfrm>
          <a:off x="1963545" y="1522968"/>
          <a:ext cx="261619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933450">
            <a:lnSpc>
              <a:spcPct val="90000"/>
            </a:lnSpc>
            <a:spcBef>
              <a:spcPct val="0"/>
            </a:spcBef>
            <a:spcAft>
              <a:spcPct val="35000"/>
            </a:spcAft>
            <a:buNone/>
          </a:pPr>
          <a:r>
            <a:rPr lang="en-IN" sz="2100" kern="1200" dirty="0"/>
            <a:t>Filtering</a:t>
          </a:r>
          <a:endParaRPr lang="en-US" sz="2100" kern="1200" dirty="0"/>
        </a:p>
      </dsp:txBody>
      <dsp:txXfrm>
        <a:off x="1963545" y="1522968"/>
        <a:ext cx="2616197" cy="491701"/>
      </dsp:txXfrm>
    </dsp:sp>
    <dsp:sp modelId="{F34C40A7-6131-4EF1-9887-E7EEA86D1562}">
      <dsp:nvSpPr>
        <dsp:cNvPr id="0" name=""/>
        <dsp:cNvSpPr/>
      </dsp:nvSpPr>
      <dsp:spPr>
        <a:xfrm>
          <a:off x="3216780"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06768"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67859" y="696214"/>
          <a:ext cx="2877817"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32" tIns="39144" rIns="142132" bIns="39144" numCol="1" spcCol="1270" anchor="ctr" anchorCtr="0">
          <a:noAutofit/>
        </a:bodyPr>
        <a:lstStyle/>
        <a:p>
          <a:pPr marL="0" lvl="0" indent="0" algn="l" defTabSz="711200">
            <a:lnSpc>
              <a:spcPct val="90000"/>
            </a:lnSpc>
            <a:spcBef>
              <a:spcPct val="0"/>
            </a:spcBef>
            <a:spcAft>
              <a:spcPct val="35000"/>
            </a:spcAft>
            <a:buNone/>
          </a:pPr>
          <a:r>
            <a:rPr lang="en-US" sz="1600" b="0" i="0" u="none" kern="1200" dirty="0"/>
            <a:t>We gather relevant posts and securely store them.</a:t>
          </a:r>
          <a:endParaRPr lang="en-US" sz="1600" kern="1200" dirty="0"/>
        </a:p>
      </dsp:txBody>
      <dsp:txXfrm>
        <a:off x="3467859" y="696214"/>
        <a:ext cx="2877817" cy="652700"/>
      </dsp:txXfrm>
    </dsp:sp>
    <dsp:sp modelId="{7605329C-2B32-4CD7-9B69-1B3DAB88562E}">
      <dsp:nvSpPr>
        <dsp:cNvPr id="0" name=""/>
        <dsp:cNvSpPr/>
      </dsp:nvSpPr>
      <dsp:spPr>
        <a:xfrm>
          <a:off x="3598669" y="2336668"/>
          <a:ext cx="261619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933450">
            <a:lnSpc>
              <a:spcPct val="90000"/>
            </a:lnSpc>
            <a:spcBef>
              <a:spcPct val="0"/>
            </a:spcBef>
            <a:spcAft>
              <a:spcPct val="35000"/>
            </a:spcAft>
            <a:buNone/>
          </a:pPr>
          <a:r>
            <a:rPr lang="en-IN" sz="2100" kern="1200" dirty="0"/>
            <a:t>Scraping &amp; Data Storage</a:t>
          </a:r>
          <a:endParaRPr lang="en-US" sz="2100" kern="1200" dirty="0"/>
        </a:p>
      </dsp:txBody>
      <dsp:txXfrm>
        <a:off x="3598669" y="2336668"/>
        <a:ext cx="2616197" cy="491701"/>
      </dsp:txXfrm>
    </dsp:sp>
    <dsp:sp modelId="{79B0CEDC-0005-4ACE-AB25-DB9533DC85C2}">
      <dsp:nvSpPr>
        <dsp:cNvPr id="0" name=""/>
        <dsp:cNvSpPr/>
      </dsp:nvSpPr>
      <dsp:spPr>
        <a:xfrm>
          <a:off x="4852376"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6541891"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102983" y="3002557"/>
          <a:ext cx="2877817"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32" tIns="50153" rIns="142132"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TF-IDF &amp; NMF identifies key themes within the collected data.</a:t>
          </a:r>
          <a:r>
            <a:rPr lang="en-US" sz="2000" b="0" i="0" u="none" kern="1200" dirty="0"/>
            <a:t> </a:t>
          </a:r>
          <a:endParaRPr lang="en-US" sz="2000" kern="1200" dirty="0"/>
        </a:p>
      </dsp:txBody>
      <dsp:txXfrm>
        <a:off x="5102983" y="3002557"/>
        <a:ext cx="2877817" cy="836272"/>
      </dsp:txXfrm>
    </dsp:sp>
    <dsp:sp modelId="{76410C0E-CB2F-430A-B274-9F5EE09585B6}">
      <dsp:nvSpPr>
        <dsp:cNvPr id="0" name=""/>
        <dsp:cNvSpPr/>
      </dsp:nvSpPr>
      <dsp:spPr>
        <a:xfrm>
          <a:off x="5233792" y="1522968"/>
          <a:ext cx="261619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933450">
            <a:lnSpc>
              <a:spcPct val="90000"/>
            </a:lnSpc>
            <a:spcBef>
              <a:spcPct val="0"/>
            </a:spcBef>
            <a:spcAft>
              <a:spcPct val="35000"/>
            </a:spcAft>
            <a:buNone/>
          </a:pPr>
          <a:r>
            <a:rPr lang="en-IN" sz="2100" kern="1200" dirty="0"/>
            <a:t>Topic Extraction</a:t>
          </a:r>
          <a:endParaRPr lang="en-US" sz="2100" kern="1200" dirty="0"/>
        </a:p>
      </dsp:txBody>
      <dsp:txXfrm>
        <a:off x="5233792" y="1522968"/>
        <a:ext cx="2616197" cy="491701"/>
      </dsp:txXfrm>
    </dsp:sp>
    <dsp:sp modelId="{7F9CA9FA-4656-43AA-9088-3A5299B6A66C}">
      <dsp:nvSpPr>
        <dsp:cNvPr id="0" name=""/>
        <dsp:cNvSpPr/>
      </dsp:nvSpPr>
      <dsp:spPr>
        <a:xfrm>
          <a:off x="6487500"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177015"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6738106" y="573832"/>
          <a:ext cx="2877817"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32" tIns="46483" rIns="142132"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BERT-powered models assess each post's connection to your keyword.</a:t>
          </a:r>
          <a:endParaRPr lang="en-US" sz="1600" kern="1200" dirty="0"/>
        </a:p>
      </dsp:txBody>
      <dsp:txXfrm>
        <a:off x="6738106" y="573832"/>
        <a:ext cx="2877817" cy="775082"/>
      </dsp:txXfrm>
    </dsp:sp>
    <dsp:sp modelId="{74E23094-0FB1-49E0-82F5-3A55AD2613CA}">
      <dsp:nvSpPr>
        <dsp:cNvPr id="0" name=""/>
        <dsp:cNvSpPr/>
      </dsp:nvSpPr>
      <dsp:spPr>
        <a:xfrm>
          <a:off x="6868916" y="2336668"/>
          <a:ext cx="261619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933450">
            <a:lnSpc>
              <a:spcPct val="90000"/>
            </a:lnSpc>
            <a:spcBef>
              <a:spcPct val="0"/>
            </a:spcBef>
            <a:spcAft>
              <a:spcPct val="35000"/>
            </a:spcAft>
            <a:buNone/>
          </a:pPr>
          <a:r>
            <a:rPr lang="en-IN" sz="2100" kern="1200" dirty="0"/>
            <a:t>Post Relevance Analysis</a:t>
          </a:r>
          <a:endParaRPr lang="en-US" sz="2100" kern="1200" dirty="0"/>
        </a:p>
      </dsp:txBody>
      <dsp:txXfrm>
        <a:off x="6868916" y="2336668"/>
        <a:ext cx="2616197" cy="491701"/>
      </dsp:txXfrm>
    </dsp:sp>
    <dsp:sp modelId="{2A5782FC-85F7-4E30-BD9B-C6E24B4F7635}">
      <dsp:nvSpPr>
        <dsp:cNvPr id="0" name=""/>
        <dsp:cNvSpPr/>
      </dsp:nvSpPr>
      <dsp:spPr>
        <a:xfrm>
          <a:off x="8122623"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7CDF6-1F55-45BD-B348-DC75501ACC4B}">
      <dsp:nvSpPr>
        <dsp:cNvPr id="0" name=""/>
        <dsp:cNvSpPr/>
      </dsp:nvSpPr>
      <dsp:spPr>
        <a:xfrm>
          <a:off x="9812138" y="2175669"/>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245A83-CD81-4387-9193-962D78AE8153}">
      <dsp:nvSpPr>
        <dsp:cNvPr id="0" name=""/>
        <dsp:cNvSpPr/>
      </dsp:nvSpPr>
      <dsp:spPr>
        <a:xfrm>
          <a:off x="8373230" y="3002423"/>
          <a:ext cx="2877817"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32" tIns="46483" rIns="142132"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Visualize prioritized trends, gain actionable insights, and explore further.</a:t>
          </a:r>
          <a:endParaRPr lang="en-US" sz="1600" kern="1200" dirty="0"/>
        </a:p>
      </dsp:txBody>
      <dsp:txXfrm>
        <a:off x="8373230" y="3002423"/>
        <a:ext cx="2877817" cy="775082"/>
      </dsp:txXfrm>
    </dsp:sp>
    <dsp:sp modelId="{ADC21BB6-6DC3-4FB1-80FA-8AE3BB20A52E}">
      <dsp:nvSpPr>
        <dsp:cNvPr id="0" name=""/>
        <dsp:cNvSpPr/>
      </dsp:nvSpPr>
      <dsp:spPr>
        <a:xfrm>
          <a:off x="8504040" y="1522968"/>
          <a:ext cx="261619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IN" sz="2600" b="0" i="0" u="none" kern="1200" dirty="0" err="1"/>
            <a:t>Streamlit</a:t>
          </a:r>
          <a:r>
            <a:rPr lang="en-IN" sz="2600" b="0" i="0" u="none" kern="1200" dirty="0"/>
            <a:t> Interface</a:t>
          </a:r>
          <a:endParaRPr lang="en-US" sz="1600" kern="1200" dirty="0"/>
        </a:p>
      </dsp:txBody>
      <dsp:txXfrm>
        <a:off x="8504040" y="1522968"/>
        <a:ext cx="2616197" cy="491701"/>
      </dsp:txXfrm>
    </dsp:sp>
    <dsp:sp modelId="{028C567D-C0CA-433B-8682-E819A47C7E0E}">
      <dsp:nvSpPr>
        <dsp:cNvPr id="0" name=""/>
        <dsp:cNvSpPr/>
      </dsp:nvSpPr>
      <dsp:spPr>
        <a:xfrm>
          <a:off x="9757747"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12/16/2023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a:bodyPr>
          <a:lstStyle/>
          <a:p>
            <a:r>
              <a:rPr lang="en-US" dirty="0"/>
              <a:t>Social Media Trend Analysis Tool</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a:bodyPr>
          <a:lstStyle/>
          <a:p>
            <a:r>
              <a:rPr lang="en-US" dirty="0"/>
              <a:t>Arkoprabho das</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Tree>
    <p:extLst>
      <p:ext uri="{BB962C8B-B14F-4D97-AF65-F5344CB8AC3E}">
        <p14:creationId xmlns:p14="http://schemas.microsoft.com/office/powerpoint/2010/main" val="105761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t>The Problem</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17909" y="647700"/>
            <a:ext cx="6401231" cy="2982604"/>
          </a:xfrm>
        </p:spPr>
        <p:txBody>
          <a:bodyPr>
            <a:normAutofit/>
          </a:bodyPr>
          <a:lstStyle/>
          <a:p>
            <a:r>
              <a:rPr lang="en-US" dirty="0"/>
              <a:t>Information overload</a:t>
            </a:r>
          </a:p>
          <a:p>
            <a:r>
              <a:rPr lang="en-US" dirty="0"/>
              <a:t>Diverse platforms</a:t>
            </a:r>
          </a:p>
          <a:p>
            <a:r>
              <a:rPr lang="en-US" dirty="0"/>
              <a:t>Manual effort</a:t>
            </a:r>
          </a:p>
        </p:txBody>
      </p:sp>
      <p:pic>
        <p:nvPicPr>
          <p:cNvPr id="9" name="Picture Placeholder 8" descr="Close up picture of tree rings">
            <a:extLst>
              <a:ext uri="{FF2B5EF4-FFF2-40B4-BE49-F238E27FC236}">
                <a16:creationId xmlns:a16="http://schemas.microsoft.com/office/drawing/2014/main" id="{072D25A5-89BE-44C4-B28D-DA5455752AA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67512" y="4142232"/>
            <a:ext cx="2606040" cy="2075688"/>
          </a:xfrm>
        </p:spPr>
      </p:pic>
      <p:pic>
        <p:nvPicPr>
          <p:cNvPr id="11" name="Picture Placeholder 10" descr="A close up of a green tree branch with a baby pine cone">
            <a:extLst>
              <a:ext uri="{FF2B5EF4-FFF2-40B4-BE49-F238E27FC236}">
                <a16:creationId xmlns:a16="http://schemas.microsoft.com/office/drawing/2014/main" id="{29ECE34D-620F-4312-BB89-40BCDBDB2503}"/>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416041" y="4142232"/>
            <a:ext cx="2606040" cy="2075688"/>
          </a:xfrm>
        </p:spPr>
      </p:pic>
      <p:pic>
        <p:nvPicPr>
          <p:cNvPr id="13" name="Picture Placeholder 12" descr="A close-up of tree bark">
            <a:extLst>
              <a:ext uri="{FF2B5EF4-FFF2-40B4-BE49-F238E27FC236}">
                <a16:creationId xmlns:a16="http://schemas.microsoft.com/office/drawing/2014/main" id="{5C2E09F6-794D-4CBA-A9C6-4460C18FC393}"/>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169921" y="4142232"/>
            <a:ext cx="2606040" cy="2075688"/>
          </a:xfrm>
        </p:spPr>
      </p:pic>
      <p:pic>
        <p:nvPicPr>
          <p:cNvPr id="15" name="Picture Placeholder 14" descr="A close up of a green tree branch">
            <a:extLst>
              <a:ext uri="{FF2B5EF4-FFF2-40B4-BE49-F238E27FC236}">
                <a16:creationId xmlns:a16="http://schemas.microsoft.com/office/drawing/2014/main" id="{4A4FF327-FD26-47EF-A265-02A0BB3793C5}"/>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8913100" y="4142232"/>
            <a:ext cx="2606040" cy="2075688"/>
          </a:xfrm>
        </p:spPr>
      </p:pic>
      <p:sp>
        <p:nvSpPr>
          <p:cNvPr id="74" name="Date Placeholder 73">
            <a:extLst>
              <a:ext uri="{FF2B5EF4-FFF2-40B4-BE49-F238E27FC236}">
                <a16:creationId xmlns:a16="http://schemas.microsoft.com/office/drawing/2014/main" id="{F58157BD-826A-4A73-AFE3-4DC840C3F88D}"/>
              </a:ext>
            </a:extLst>
          </p:cNvPr>
          <p:cNvSpPr>
            <a:spLocks noGrp="1"/>
          </p:cNvSpPr>
          <p:nvPr>
            <p:ph type="dt" sz="half" idx="2"/>
          </p:nvPr>
        </p:nvSpPr>
        <p:spPr>
          <a:xfrm>
            <a:off x="258792" y="6356350"/>
            <a:ext cx="3322608" cy="365125"/>
          </a:xfrm>
        </p:spPr>
        <p:txBody>
          <a:bodyPr/>
          <a:lstStyle/>
          <a:p>
            <a:r>
              <a:rPr lang="en-US" dirty="0"/>
              <a:t>2023</a:t>
            </a:r>
          </a:p>
        </p:txBody>
      </p:sp>
      <p:sp>
        <p:nvSpPr>
          <p:cNvPr id="75" name="Footer Placeholder 74">
            <a:extLst>
              <a:ext uri="{FF2B5EF4-FFF2-40B4-BE49-F238E27FC236}">
                <a16:creationId xmlns:a16="http://schemas.microsoft.com/office/drawing/2014/main" id="{CF942400-E869-4121-A513-9B1FADE55AC8}"/>
              </a:ext>
            </a:extLst>
          </p:cNvPr>
          <p:cNvSpPr>
            <a:spLocks noGrp="1"/>
          </p:cNvSpPr>
          <p:nvPr>
            <p:ph type="ftr" sz="quarter" idx="3"/>
          </p:nvPr>
        </p:nvSpPr>
        <p:spPr>
          <a:xfrm>
            <a:off x="3581399" y="6356350"/>
            <a:ext cx="5029203" cy="365125"/>
          </a:xfrm>
        </p:spPr>
        <p:txBody>
          <a:bodyPr/>
          <a:lstStyle/>
          <a:p>
            <a:r>
              <a:rPr lang="en-US" dirty="0"/>
              <a:t>Social Media Trend Analysis Tool</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845164" y="1034470"/>
            <a:ext cx="10515600" cy="899783"/>
          </a:xfrm>
        </p:spPr>
        <p:txBody>
          <a:bodyPr/>
          <a:lstStyle/>
          <a:p>
            <a:r>
              <a:rPr lang="en-US" dirty="0"/>
              <a:t>Introduction</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845164" y="1900962"/>
            <a:ext cx="10112375" cy="1954213"/>
          </a:xfrm>
        </p:spPr>
        <p:txBody>
          <a:bodyPr/>
          <a:lstStyle/>
          <a:p>
            <a:r>
              <a:rPr lang="en-US" dirty="0"/>
              <a:t>The Social Media Trend Analysis Tool as your AI-powered guide to the hottest topics. It highlights the tool's ability to automatically gather data from diverse platforms and analyze it using advanced algorithms to identify key trends and relevant posts.</a:t>
            </a:r>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4160520"/>
            <a:ext cx="4067175" cy="2697480"/>
          </a:xfrm>
        </p:spPr>
      </p:pic>
      <p:sp>
        <p:nvSpPr>
          <p:cNvPr id="182" name="Date Placeholder 181">
            <a:extLst>
              <a:ext uri="{FF2B5EF4-FFF2-40B4-BE49-F238E27FC236}">
                <a16:creationId xmlns:a16="http://schemas.microsoft.com/office/drawing/2014/main" id="{0B26E46E-EDB2-4F95-99F9-6B864973B7EF}"/>
              </a:ext>
            </a:extLst>
          </p:cNvPr>
          <p:cNvSpPr>
            <a:spLocks noGrp="1"/>
          </p:cNvSpPr>
          <p:nvPr>
            <p:ph type="dt" sz="half" idx="2"/>
          </p:nvPr>
        </p:nvSpPr>
        <p:spPr>
          <a:xfrm>
            <a:off x="258792" y="6356350"/>
            <a:ext cx="3322608" cy="365125"/>
          </a:xfrm>
        </p:spPr>
        <p:txBody>
          <a:bodyPr/>
          <a:lstStyle/>
          <a:p>
            <a:r>
              <a:rPr lang="en-US" dirty="0"/>
              <a:t>2023</a:t>
            </a:r>
          </a:p>
        </p:txBody>
      </p:sp>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67175" y="4160520"/>
            <a:ext cx="4133088" cy="2697480"/>
          </a:xfrm>
        </p:spPr>
      </p:pic>
      <p:sp>
        <p:nvSpPr>
          <p:cNvPr id="183" name="Footer Placeholder 182">
            <a:extLst>
              <a:ext uri="{FF2B5EF4-FFF2-40B4-BE49-F238E27FC236}">
                <a16:creationId xmlns:a16="http://schemas.microsoft.com/office/drawing/2014/main" id="{32ABAB91-7623-454A-93BD-560C00AB8E8F}"/>
              </a:ext>
            </a:extLst>
          </p:cNvPr>
          <p:cNvSpPr>
            <a:spLocks noGrp="1"/>
          </p:cNvSpPr>
          <p:nvPr>
            <p:ph type="ftr" sz="quarter" idx="3"/>
          </p:nvPr>
        </p:nvSpPr>
        <p:spPr>
          <a:xfrm>
            <a:off x="3581399" y="6356350"/>
            <a:ext cx="5029203" cy="365125"/>
          </a:xfrm>
        </p:spPr>
        <p:txBody>
          <a:bodyPr/>
          <a:lstStyle/>
          <a:p>
            <a:r>
              <a:rPr lang="en-US" dirty="0"/>
              <a:t>Social Media Trend Analysis Tool</a:t>
            </a:r>
          </a:p>
        </p:txBody>
      </p:sp>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93024" y="4160520"/>
            <a:ext cx="4005072" cy="269748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32814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31E4-9285-4CFE-8090-72BC8ABFC577}"/>
              </a:ext>
            </a:extLst>
          </p:cNvPr>
          <p:cNvSpPr>
            <a:spLocks noGrp="1"/>
          </p:cNvSpPr>
          <p:nvPr>
            <p:ph type="title"/>
          </p:nvPr>
        </p:nvSpPr>
        <p:spPr>
          <a:xfrm>
            <a:off x="838200" y="716213"/>
            <a:ext cx="10515600" cy="2212258"/>
          </a:xfrm>
        </p:spPr>
        <p:txBody>
          <a:bodyPr/>
          <a:lstStyle/>
          <a:p>
            <a:r>
              <a:rPr lang="en-US" dirty="0"/>
              <a:t>Deep Dive into Functionality</a:t>
            </a:r>
          </a:p>
        </p:txBody>
      </p:sp>
      <p:graphicFrame>
        <p:nvGraphicFramePr>
          <p:cNvPr id="6" name="Content Placeholder 3" descr="Timeline Placeholder">
            <a:extLst>
              <a:ext uri="{FF2B5EF4-FFF2-40B4-BE49-F238E27FC236}">
                <a16:creationId xmlns:a16="http://schemas.microsoft.com/office/drawing/2014/main" id="{2B74C635-2D06-445A-9FC5-40D09EED4C8A}"/>
              </a:ext>
            </a:extLst>
          </p:cNvPr>
          <p:cNvGraphicFramePr>
            <a:graphicFrameLocks/>
          </p:cNvGraphicFramePr>
          <p:nvPr>
            <p:extLst>
              <p:ext uri="{D42A27DB-BD31-4B8C-83A1-F6EECF244321}">
                <p14:modId xmlns:p14="http://schemas.microsoft.com/office/powerpoint/2010/main" val="3222182848"/>
              </p:ext>
            </p:extLst>
          </p:nvPr>
        </p:nvGraphicFramePr>
        <p:xfrm>
          <a:off x="391887" y="1790449"/>
          <a:ext cx="1144866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Date Placeholder 18">
            <a:extLst>
              <a:ext uri="{FF2B5EF4-FFF2-40B4-BE49-F238E27FC236}">
                <a16:creationId xmlns:a16="http://schemas.microsoft.com/office/drawing/2014/main" id="{B252433F-7631-46C0-A68A-0FDDA1050A4A}"/>
              </a:ext>
            </a:extLst>
          </p:cNvPr>
          <p:cNvSpPr>
            <a:spLocks noGrp="1"/>
          </p:cNvSpPr>
          <p:nvPr>
            <p:ph type="dt" sz="half" idx="2"/>
          </p:nvPr>
        </p:nvSpPr>
        <p:spPr/>
        <p:txBody>
          <a:bodyPr/>
          <a:lstStyle/>
          <a:p>
            <a:r>
              <a:rPr lang="en-US" dirty="0"/>
              <a:t>2023</a:t>
            </a:r>
          </a:p>
        </p:txBody>
      </p:sp>
      <p:sp>
        <p:nvSpPr>
          <p:cNvPr id="20" name="Footer Placeholder 19">
            <a:extLst>
              <a:ext uri="{FF2B5EF4-FFF2-40B4-BE49-F238E27FC236}">
                <a16:creationId xmlns:a16="http://schemas.microsoft.com/office/drawing/2014/main" id="{24CB5650-664E-4E21-BBCF-D6FEC984AE7E}"/>
              </a:ext>
            </a:extLst>
          </p:cNvPr>
          <p:cNvSpPr>
            <a:spLocks noGrp="1"/>
          </p:cNvSpPr>
          <p:nvPr>
            <p:ph type="ftr" sz="quarter" idx="3"/>
          </p:nvPr>
        </p:nvSpPr>
        <p:spPr/>
        <p:txBody>
          <a:bodyPr/>
          <a:lstStyle/>
          <a:p>
            <a:r>
              <a:rPr lang="en-US" dirty="0"/>
              <a:t>Social Media Trend Analysis Tool</a:t>
            </a:r>
          </a:p>
        </p:txBody>
      </p:sp>
      <p:sp>
        <p:nvSpPr>
          <p:cNvPr id="21" name="Slide Number Placeholder 20">
            <a:extLst>
              <a:ext uri="{FF2B5EF4-FFF2-40B4-BE49-F238E27FC236}">
                <a16:creationId xmlns:a16="http://schemas.microsoft.com/office/drawing/2014/main" id="{196E0170-75E8-4FE2-A19C-99987C85940D}"/>
              </a:ext>
            </a:extLst>
          </p:cNvPr>
          <p:cNvSpPr>
            <a:spLocks noGrp="1"/>
          </p:cNvSpPr>
          <p:nvPr>
            <p:ph type="sldNum" sz="quarter" idx="4"/>
          </p:nvPr>
        </p:nvSpPr>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130991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2BA7-C922-44CF-A3EB-04778027CAD1}"/>
              </a:ext>
            </a:extLst>
          </p:cNvPr>
          <p:cNvSpPr>
            <a:spLocks noGrp="1"/>
          </p:cNvSpPr>
          <p:nvPr>
            <p:ph type="title"/>
          </p:nvPr>
        </p:nvSpPr>
        <p:spPr>
          <a:xfrm>
            <a:off x="839788" y="665629"/>
            <a:ext cx="10515600" cy="818995"/>
          </a:xfrm>
        </p:spPr>
        <p:txBody>
          <a:bodyPr/>
          <a:lstStyle/>
          <a:p>
            <a:r>
              <a:rPr lang="en-US" dirty="0"/>
              <a:t>Benefits &amp; Applications</a:t>
            </a:r>
          </a:p>
        </p:txBody>
      </p:sp>
      <p:sp>
        <p:nvSpPr>
          <p:cNvPr id="3" name="Text Placeholder 2">
            <a:extLst>
              <a:ext uri="{FF2B5EF4-FFF2-40B4-BE49-F238E27FC236}">
                <a16:creationId xmlns:a16="http://schemas.microsoft.com/office/drawing/2014/main" id="{527E0624-0316-4666-958B-0D00C5980D21}"/>
              </a:ext>
            </a:extLst>
          </p:cNvPr>
          <p:cNvSpPr>
            <a:spLocks noGrp="1"/>
          </p:cNvSpPr>
          <p:nvPr>
            <p:ph type="body" idx="1"/>
          </p:nvPr>
        </p:nvSpPr>
        <p:spPr>
          <a:xfrm>
            <a:off x="836612" y="1806039"/>
            <a:ext cx="3200400" cy="584548"/>
          </a:xfrm>
        </p:spPr>
        <p:txBody>
          <a:bodyPr/>
          <a:lstStyle/>
          <a:p>
            <a:r>
              <a:rPr lang="en-US" dirty="0"/>
              <a:t>Content creators</a:t>
            </a:r>
          </a:p>
        </p:txBody>
      </p:sp>
      <p:sp>
        <p:nvSpPr>
          <p:cNvPr id="4" name="Content Placeholder 3">
            <a:extLst>
              <a:ext uri="{FF2B5EF4-FFF2-40B4-BE49-F238E27FC236}">
                <a16:creationId xmlns:a16="http://schemas.microsoft.com/office/drawing/2014/main" id="{C1F96C3A-02B1-4EE9-A6DF-E1466122B03F}"/>
              </a:ext>
            </a:extLst>
          </p:cNvPr>
          <p:cNvSpPr>
            <a:spLocks noGrp="1"/>
          </p:cNvSpPr>
          <p:nvPr>
            <p:ph sz="half" idx="2"/>
          </p:nvPr>
        </p:nvSpPr>
        <p:spPr>
          <a:xfrm>
            <a:off x="839788" y="2390588"/>
            <a:ext cx="3200400" cy="3751268"/>
          </a:xfrm>
        </p:spPr>
        <p:txBody>
          <a:bodyPr>
            <a:normAutofit/>
          </a:bodyPr>
          <a:lstStyle/>
          <a:p>
            <a:pPr lvl="0"/>
            <a:r>
              <a:rPr lang="en-US" dirty="0"/>
              <a:t>Stay ahead of the curve and create relevant, engaging content.</a:t>
            </a:r>
          </a:p>
        </p:txBody>
      </p:sp>
      <p:sp>
        <p:nvSpPr>
          <p:cNvPr id="5" name="Text Placeholder 4">
            <a:extLst>
              <a:ext uri="{FF2B5EF4-FFF2-40B4-BE49-F238E27FC236}">
                <a16:creationId xmlns:a16="http://schemas.microsoft.com/office/drawing/2014/main" id="{86FB6553-2053-4EF2-B876-02907BF5BE53}"/>
              </a:ext>
            </a:extLst>
          </p:cNvPr>
          <p:cNvSpPr>
            <a:spLocks noGrp="1"/>
          </p:cNvSpPr>
          <p:nvPr>
            <p:ph type="body" sz="quarter" idx="3"/>
          </p:nvPr>
        </p:nvSpPr>
        <p:spPr>
          <a:xfrm>
            <a:off x="4495800" y="1800575"/>
            <a:ext cx="3200400" cy="584549"/>
          </a:xfrm>
        </p:spPr>
        <p:txBody>
          <a:bodyPr/>
          <a:lstStyle/>
          <a:p>
            <a:r>
              <a:rPr lang="en-US" dirty="0"/>
              <a:t>Social media enthusiasts</a:t>
            </a:r>
          </a:p>
        </p:txBody>
      </p:sp>
      <p:sp>
        <p:nvSpPr>
          <p:cNvPr id="6" name="Content Placeholder 5">
            <a:extLst>
              <a:ext uri="{FF2B5EF4-FFF2-40B4-BE49-F238E27FC236}">
                <a16:creationId xmlns:a16="http://schemas.microsoft.com/office/drawing/2014/main" id="{3075D459-E103-44CB-BFE1-D43EA3272A11}"/>
              </a:ext>
            </a:extLst>
          </p:cNvPr>
          <p:cNvSpPr>
            <a:spLocks noGrp="1"/>
          </p:cNvSpPr>
          <p:nvPr>
            <p:ph sz="quarter" idx="4"/>
          </p:nvPr>
        </p:nvSpPr>
        <p:spPr>
          <a:xfrm>
            <a:off x="4495800" y="2385125"/>
            <a:ext cx="3200400" cy="3751268"/>
          </a:xfrm>
        </p:spPr>
        <p:txBody>
          <a:bodyPr>
            <a:normAutofit/>
          </a:bodyPr>
          <a:lstStyle/>
          <a:p>
            <a:r>
              <a:rPr lang="en-US" dirty="0"/>
              <a:t>Discover hidden trends, engage with relevant communities, and stay informed.</a:t>
            </a:r>
          </a:p>
        </p:txBody>
      </p:sp>
      <p:sp>
        <p:nvSpPr>
          <p:cNvPr id="7" name="Text Placeholder 6">
            <a:extLst>
              <a:ext uri="{FF2B5EF4-FFF2-40B4-BE49-F238E27FC236}">
                <a16:creationId xmlns:a16="http://schemas.microsoft.com/office/drawing/2014/main" id="{8147A5E1-6C5B-4D99-8E74-137ACC03819C}"/>
              </a:ext>
            </a:extLst>
          </p:cNvPr>
          <p:cNvSpPr>
            <a:spLocks noGrp="1"/>
          </p:cNvSpPr>
          <p:nvPr>
            <p:ph type="body" sz="quarter" idx="13"/>
          </p:nvPr>
        </p:nvSpPr>
        <p:spPr>
          <a:xfrm>
            <a:off x="8151814" y="1802952"/>
            <a:ext cx="3200400" cy="584549"/>
          </a:xfrm>
        </p:spPr>
        <p:txBody>
          <a:bodyPr/>
          <a:lstStyle/>
          <a:p>
            <a:r>
              <a:rPr lang="en-US" dirty="0"/>
              <a:t>Marketers</a:t>
            </a:r>
          </a:p>
        </p:txBody>
      </p:sp>
      <p:sp>
        <p:nvSpPr>
          <p:cNvPr id="8" name="Content Placeholder 7">
            <a:extLst>
              <a:ext uri="{FF2B5EF4-FFF2-40B4-BE49-F238E27FC236}">
                <a16:creationId xmlns:a16="http://schemas.microsoft.com/office/drawing/2014/main" id="{95E12B37-EBFD-4039-8557-2AC5D0B2022D}"/>
              </a:ext>
            </a:extLst>
          </p:cNvPr>
          <p:cNvSpPr>
            <a:spLocks noGrp="1"/>
          </p:cNvSpPr>
          <p:nvPr>
            <p:ph sz="quarter" idx="14"/>
          </p:nvPr>
        </p:nvSpPr>
        <p:spPr>
          <a:xfrm>
            <a:off x="8151814" y="2387502"/>
            <a:ext cx="3200400" cy="3751268"/>
          </a:xfrm>
        </p:spPr>
        <p:txBody>
          <a:bodyPr>
            <a:normAutofit/>
          </a:bodyPr>
          <a:lstStyle/>
          <a:p>
            <a:r>
              <a:rPr lang="en-US" dirty="0"/>
              <a:t>Gain audience insights and inform targeted campaigns.</a:t>
            </a:r>
          </a:p>
        </p:txBody>
      </p:sp>
      <p:sp>
        <p:nvSpPr>
          <p:cNvPr id="56" name="Date Placeholder 55">
            <a:extLst>
              <a:ext uri="{FF2B5EF4-FFF2-40B4-BE49-F238E27FC236}">
                <a16:creationId xmlns:a16="http://schemas.microsoft.com/office/drawing/2014/main" id="{9D8B88D2-ABEB-44EA-AC44-BDDD8B4F8E38}"/>
              </a:ext>
            </a:extLst>
          </p:cNvPr>
          <p:cNvSpPr>
            <a:spLocks noGrp="1"/>
          </p:cNvSpPr>
          <p:nvPr>
            <p:ph type="dt" sz="half" idx="15"/>
          </p:nvPr>
        </p:nvSpPr>
        <p:spPr/>
        <p:txBody>
          <a:bodyPr/>
          <a:lstStyle/>
          <a:p>
            <a:r>
              <a:rPr lang="en-US" dirty="0"/>
              <a:t>2023</a:t>
            </a:r>
          </a:p>
        </p:txBody>
      </p:sp>
      <p:sp>
        <p:nvSpPr>
          <p:cNvPr id="57" name="Footer Placeholder 56">
            <a:extLst>
              <a:ext uri="{FF2B5EF4-FFF2-40B4-BE49-F238E27FC236}">
                <a16:creationId xmlns:a16="http://schemas.microsoft.com/office/drawing/2014/main" id="{EEAC1B44-EC3F-4A4E-B3F7-34E3C8944F8A}"/>
              </a:ext>
            </a:extLst>
          </p:cNvPr>
          <p:cNvSpPr>
            <a:spLocks noGrp="1"/>
          </p:cNvSpPr>
          <p:nvPr>
            <p:ph type="ftr" sz="quarter" idx="16"/>
          </p:nvPr>
        </p:nvSpPr>
        <p:spPr/>
        <p:txBody>
          <a:bodyPr/>
          <a:lstStyle/>
          <a:p>
            <a:r>
              <a:rPr lang="en-US" dirty="0"/>
              <a:t>Social Media Trend Analysis Tool</a:t>
            </a:r>
          </a:p>
        </p:txBody>
      </p:sp>
      <p:sp>
        <p:nvSpPr>
          <p:cNvPr id="58" name="Slide Number Placeholder 57">
            <a:extLst>
              <a:ext uri="{FF2B5EF4-FFF2-40B4-BE49-F238E27FC236}">
                <a16:creationId xmlns:a16="http://schemas.microsoft.com/office/drawing/2014/main" id="{741E32EB-B5A9-42CA-96F0-C8CDEFC3D8EF}"/>
              </a:ext>
            </a:extLst>
          </p:cNvPr>
          <p:cNvSpPr>
            <a:spLocks noGrp="1"/>
          </p:cNvSpPr>
          <p:nvPr>
            <p:ph type="sldNum" sz="quarter" idx="17"/>
          </p:nvPr>
        </p:nvSpPr>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294244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47701" y="1375939"/>
            <a:ext cx="5448300" cy="1240966"/>
          </a:xfrm>
        </p:spPr>
        <p:txBody>
          <a:bodyPr/>
          <a:lstStyle/>
          <a:p>
            <a:r>
              <a:rPr lang="en-US" dirty="0"/>
              <a:t>Summary</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5001" y="2688119"/>
            <a:ext cx="5115674" cy="3507457"/>
          </a:xfrm>
        </p:spPr>
        <p:txBody>
          <a:bodyPr>
            <a:normAutofit lnSpcReduction="10000"/>
          </a:bodyPr>
          <a:lstStyle/>
          <a:p>
            <a:r>
              <a:rPr lang="en-US" dirty="0"/>
              <a:t>The Social Media Trend Analysis Tool automates trend discovery across platforms like Reddit and Facebook. It uses AI to analyze millions of posts, identify hot topics, and tailor results to your interests. Stay ahead of the curve and uncover the social media buzz!</a:t>
            </a:r>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descr="A close up of a green tree branch with a baby pine cone">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48272" y="3584448"/>
            <a:ext cx="4809744" cy="2606040"/>
          </a:xfrm>
        </p:spPr>
      </p:pic>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2023</a:t>
            </a:r>
          </a:p>
        </p:txBody>
      </p:sp>
      <p:sp>
        <p:nvSpPr>
          <p:cNvPr id="43" name="Footer Placeholder 42">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r>
              <a:rPr lang="en-US" dirty="0"/>
              <a:t>Social Media Trend Analysis Tool</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485775" y="2683104"/>
            <a:ext cx="3680394" cy="3673245"/>
          </a:xfrm>
        </p:spPr>
        <p:txBody>
          <a:bodyPr/>
          <a:lstStyle/>
          <a:p>
            <a:r>
              <a:rPr lang="en-US" dirty="0"/>
              <a:t>Arkoprabho Das</a:t>
            </a:r>
          </a:p>
          <a:p>
            <a:r>
              <a:rPr lang="en-US" dirty="0"/>
              <a:t>arkoprabho12@gmail.com</a:t>
            </a:r>
          </a:p>
          <a:p>
            <a:endParaRPr lang="en-US" dirty="0"/>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2023</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Social Media Trend Analysis Tool</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7</a:t>
            </a:fld>
            <a:endParaRPr lang="en-US" dirty="0"/>
          </a:p>
        </p:txBody>
      </p:sp>
    </p:spTree>
    <p:extLst>
      <p:ext uri="{BB962C8B-B14F-4D97-AF65-F5344CB8AC3E}">
        <p14:creationId xmlns:p14="http://schemas.microsoft.com/office/powerpoint/2010/main" val="1528177044"/>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89</TotalTime>
  <Words>277</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Dante</vt:lpstr>
      <vt:lpstr>PineVTI</vt:lpstr>
      <vt:lpstr>Social Media Trend Analysis Tool</vt:lpstr>
      <vt:lpstr>The Problem</vt:lpstr>
      <vt:lpstr>Introduction</vt:lpstr>
      <vt:lpstr>Deep Dive into Functionality</vt:lpstr>
      <vt:lpstr>Benefits &amp; Applications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Trend Analysis Tool</dc:title>
  <dc:creator>Arkoprabho Das</dc:creator>
  <cp:lastModifiedBy>Arkoprabho Das</cp:lastModifiedBy>
  <cp:revision>3</cp:revision>
  <dcterms:created xsi:type="dcterms:W3CDTF">2023-12-15T21:22:37Z</dcterms:created>
  <dcterms:modified xsi:type="dcterms:W3CDTF">2023-12-15T22:54:58Z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