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6" r:id="rId28"/>
    <p:sldId id="287" r:id="rId29"/>
    <p:sldId id="288" r:id="rId30"/>
    <p:sldId id="289" r:id="rId31"/>
    <p:sldId id="290" r:id="rId32"/>
    <p:sldId id="291" r:id="rId33"/>
    <p:sldId id="293" r:id="rId34"/>
    <p:sldId id="292" r:id="rId35"/>
  </p:sldIdLst>
  <p:sldSz cx="9144000" cy="5143500" type="screen16x9"/>
  <p:notesSz cx="6858000" cy="9144000"/>
  <p:embeddedFontLst>
    <p:embeddedFont>
      <p:font typeface="Montserra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675347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413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733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5899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3247" y="179491"/>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a:t>
            </a:r>
            <a:r>
              <a:rPr lang="en-GB" sz="4200" b="1" dirty="0">
                <a:solidFill>
                  <a:srgbClr val="CC0000"/>
                </a:solidFill>
                <a:latin typeface="Montserrat"/>
                <a:ea typeface="Montserrat"/>
                <a:cs typeface="Montserrat"/>
                <a:sym typeface="Montserrat"/>
              </a:rPr>
              <a:t>Project</a:t>
            </a:r>
            <a:endParaRPr sz="4200" b="1" dirty="0">
              <a:solidFill>
                <a:srgbClr val="CC0000"/>
              </a:solidFill>
              <a:latin typeface="Montserrat"/>
              <a:ea typeface="Montserrat"/>
              <a:cs typeface="Montserrat"/>
              <a:sym typeface="Montserrat"/>
            </a:endParaRPr>
          </a:p>
          <a:p>
            <a:r>
              <a:rPr lang="en-US" sz="3600" b="1" u="sng" dirty="0">
                <a:solidFill>
                  <a:schemeClr val="bg1">
                    <a:lumMod val="75000"/>
                  </a:schemeClr>
                </a:solidFill>
              </a:rPr>
              <a:t>Play Store App Review </a:t>
            </a:r>
            <a:r>
              <a:rPr lang="en-US" sz="3600" b="1" u="sng" dirty="0" smtClean="0">
                <a:solidFill>
                  <a:schemeClr val="bg1">
                    <a:lumMod val="75000"/>
                  </a:schemeClr>
                </a:solidFill>
              </a:rPr>
              <a:t>Analysis(EDA)</a:t>
            </a:r>
            <a:r>
              <a:rPr lang="en-US" sz="3600" b="1" dirty="0" smtClean="0">
                <a:solidFill>
                  <a:schemeClr val="bg1">
                    <a:lumMod val="75000"/>
                  </a:schemeClr>
                </a:solidFill>
              </a:rPr>
              <a:t/>
            </a:r>
            <a:br>
              <a:rPr lang="en-US" sz="3600" b="1" dirty="0" smtClean="0">
                <a:solidFill>
                  <a:schemeClr val="bg1">
                    <a:lumMod val="75000"/>
                  </a:schemeClr>
                </a:solidFill>
              </a:rPr>
            </a:br>
            <a:r>
              <a:rPr lang="en-US" sz="2000" b="1" dirty="0">
                <a:solidFill>
                  <a:schemeClr val="bg1">
                    <a:lumMod val="75000"/>
                  </a:schemeClr>
                </a:solidFill>
              </a:rPr>
              <a:t/>
            </a:r>
            <a:br>
              <a:rPr lang="en-US" sz="2000" b="1" dirty="0">
                <a:solidFill>
                  <a:schemeClr val="bg1">
                    <a:lumMod val="75000"/>
                  </a:schemeClr>
                </a:solidFill>
              </a:rPr>
            </a:br>
            <a:r>
              <a:rPr lang="en-US" sz="2000" b="1" dirty="0" smtClean="0">
                <a:solidFill>
                  <a:schemeClr val="bg1">
                    <a:lumMod val="75000"/>
                  </a:schemeClr>
                </a:solidFill>
              </a:rPr>
              <a:t> </a:t>
            </a:r>
            <a:r>
              <a:rPr lang="en-US" sz="3600" b="1" dirty="0" err="1" smtClean="0">
                <a:solidFill>
                  <a:schemeClr val="bg1">
                    <a:lumMod val="75000"/>
                  </a:schemeClr>
                </a:solidFill>
              </a:rPr>
              <a:t>Arkopravo</a:t>
            </a:r>
            <a:r>
              <a:rPr lang="en-US" sz="3600" b="1" dirty="0" smtClean="0">
                <a:solidFill>
                  <a:schemeClr val="bg1">
                    <a:lumMod val="75000"/>
                  </a:schemeClr>
                </a:solidFill>
              </a:rPr>
              <a:t> Pradhan</a:t>
            </a:r>
            <a:endParaRPr sz="3600" b="1" dirty="0">
              <a:solidFill>
                <a:schemeClr val="bg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2000" b="1" dirty="0">
              <a:solidFill>
                <a:schemeClr val="bg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5530"/>
            <a:ext cx="8520600" cy="572700"/>
          </a:xfrm>
        </p:spPr>
        <p:txBody>
          <a:bodyPr/>
          <a:lstStyle/>
          <a:p>
            <a:r>
              <a:rPr lang="en-US" sz="2400" u="sng" dirty="0"/>
              <a:t>Data preprocessing and cleaning for </a:t>
            </a:r>
            <a:r>
              <a:rPr lang="en-US" sz="2400" u="sng" dirty="0" err="1"/>
              <a:t>Playstore</a:t>
            </a:r>
            <a:r>
              <a:rPr lang="en-US" sz="2400" u="sng" dirty="0"/>
              <a:t> Dataset</a:t>
            </a:r>
            <a:endParaRPr lang="en-IN" sz="2400" dirty="0"/>
          </a:p>
        </p:txBody>
      </p:sp>
      <p:sp>
        <p:nvSpPr>
          <p:cNvPr id="3" name="Text Placeholder 2"/>
          <p:cNvSpPr>
            <a:spLocks noGrp="1"/>
          </p:cNvSpPr>
          <p:nvPr>
            <p:ph type="body" idx="1"/>
          </p:nvPr>
        </p:nvSpPr>
        <p:spPr>
          <a:xfrm>
            <a:off x="311700" y="788065"/>
            <a:ext cx="8520600" cy="4265197"/>
          </a:xfrm>
        </p:spPr>
        <p:txBody>
          <a:bodyPr/>
          <a:lstStyle/>
          <a:p>
            <a:pPr marL="114300" indent="0">
              <a:buNone/>
            </a:pPr>
            <a:r>
              <a:rPr lang="en-US" dirty="0" smtClean="0">
                <a:solidFill>
                  <a:schemeClr val="bg1">
                    <a:lumMod val="75000"/>
                  </a:schemeClr>
                </a:solidFill>
              </a:rPr>
              <a:t>3. Next, removing </a:t>
            </a:r>
            <a:r>
              <a:rPr lang="en-US" dirty="0">
                <a:solidFill>
                  <a:schemeClr val="bg1">
                    <a:lumMod val="75000"/>
                  </a:schemeClr>
                </a:solidFill>
              </a:rPr>
              <a:t>'$' from the values of </a:t>
            </a:r>
            <a:r>
              <a:rPr lang="en-US" dirty="0" smtClean="0">
                <a:solidFill>
                  <a:schemeClr val="bg1">
                    <a:lumMod val="75000"/>
                  </a:schemeClr>
                </a:solidFill>
              </a:rPr>
              <a:t>price column which is in object format </a:t>
            </a:r>
            <a:r>
              <a:rPr lang="en-US" dirty="0">
                <a:solidFill>
                  <a:schemeClr val="bg1">
                    <a:lumMod val="75000"/>
                  </a:schemeClr>
                </a:solidFill>
              </a:rPr>
              <a:t>and converting it to </a:t>
            </a:r>
            <a:r>
              <a:rPr lang="en-US" dirty="0" smtClean="0">
                <a:solidFill>
                  <a:schemeClr val="bg1">
                    <a:lumMod val="75000"/>
                  </a:schemeClr>
                </a:solidFill>
              </a:rPr>
              <a:t>numeric. </a:t>
            </a:r>
          </a:p>
          <a:p>
            <a:pPr marL="114300" indent="0">
              <a:buNone/>
            </a:pPr>
            <a:endParaRPr lang="en-US" dirty="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r>
              <a:rPr lang="en-US" dirty="0" smtClean="0">
                <a:solidFill>
                  <a:schemeClr val="bg1">
                    <a:lumMod val="75000"/>
                  </a:schemeClr>
                </a:solidFill>
              </a:rPr>
              <a:t>4. Due to high variance in install column , we used log transformation on it and created “</a:t>
            </a:r>
            <a:r>
              <a:rPr lang="en-US" dirty="0" err="1" smtClean="0">
                <a:solidFill>
                  <a:schemeClr val="bg1">
                    <a:lumMod val="75000"/>
                  </a:schemeClr>
                </a:solidFill>
              </a:rPr>
              <a:t>log_installs</a:t>
            </a:r>
            <a:r>
              <a:rPr lang="en-US" dirty="0" smtClean="0">
                <a:solidFill>
                  <a:schemeClr val="bg1">
                    <a:lumMod val="75000"/>
                  </a:schemeClr>
                </a:solidFill>
              </a:rPr>
              <a:t>”. </a:t>
            </a:r>
            <a:r>
              <a:rPr lang="en-US" dirty="0">
                <a:solidFill>
                  <a:schemeClr val="bg1">
                    <a:lumMod val="75000"/>
                  </a:schemeClr>
                </a:solidFill>
              </a:rPr>
              <a:t>T</a:t>
            </a:r>
            <a:r>
              <a:rPr lang="en-US" dirty="0" smtClean="0">
                <a:solidFill>
                  <a:schemeClr val="bg1">
                    <a:lumMod val="75000"/>
                  </a:schemeClr>
                </a:solidFill>
              </a:rPr>
              <a:t>he </a:t>
            </a:r>
            <a:r>
              <a:rPr lang="en-US" dirty="0">
                <a:solidFill>
                  <a:schemeClr val="bg1">
                    <a:lumMod val="75000"/>
                  </a:schemeClr>
                </a:solidFill>
              </a:rPr>
              <a:t>log transformation reduces or removes the </a:t>
            </a:r>
            <a:r>
              <a:rPr lang="en-US" dirty="0" err="1">
                <a:solidFill>
                  <a:schemeClr val="bg1">
                    <a:lumMod val="75000"/>
                  </a:schemeClr>
                </a:solidFill>
              </a:rPr>
              <a:t>skewness</a:t>
            </a:r>
            <a:r>
              <a:rPr lang="en-US" dirty="0">
                <a:solidFill>
                  <a:schemeClr val="bg1">
                    <a:lumMod val="75000"/>
                  </a:schemeClr>
                </a:solidFill>
              </a:rPr>
              <a:t> of our original data. Log transformation also de-emphasizes outliers and allows us to potentially obtain a bell-shaped distribution. The idea is that taking the log of the data can restore symmetry to the data.</a:t>
            </a:r>
            <a:endParaRPr lang="en-IN" dirty="0">
              <a:solidFill>
                <a:schemeClr val="bg1">
                  <a:lumMod val="75000"/>
                </a:schemeClr>
              </a:solidFill>
            </a:endParaRPr>
          </a:p>
        </p:txBody>
      </p:sp>
      <p:pic>
        <p:nvPicPr>
          <p:cNvPr id="4" name="Picture 3"/>
          <p:cNvPicPr>
            <a:picLocks noChangeAspect="1"/>
          </p:cNvPicPr>
          <p:nvPr/>
        </p:nvPicPr>
        <p:blipFill>
          <a:blip r:embed="rId2"/>
          <a:stretch>
            <a:fillRect/>
          </a:stretch>
        </p:blipFill>
        <p:spPr>
          <a:xfrm>
            <a:off x="1292786" y="1629706"/>
            <a:ext cx="6448425" cy="495300"/>
          </a:xfrm>
          <a:prstGeom prst="rect">
            <a:avLst/>
          </a:prstGeom>
        </p:spPr>
      </p:pic>
      <p:pic>
        <p:nvPicPr>
          <p:cNvPr id="5" name="Picture 4"/>
          <p:cNvPicPr>
            <a:picLocks noChangeAspect="1"/>
          </p:cNvPicPr>
          <p:nvPr/>
        </p:nvPicPr>
        <p:blipFill>
          <a:blip r:embed="rId3"/>
          <a:stretch>
            <a:fillRect/>
          </a:stretch>
        </p:blipFill>
        <p:spPr>
          <a:xfrm>
            <a:off x="1824789" y="4239628"/>
            <a:ext cx="4724400" cy="514350"/>
          </a:xfrm>
          <a:prstGeom prst="rect">
            <a:avLst/>
          </a:prstGeom>
        </p:spPr>
      </p:pic>
    </p:spTree>
    <p:extLst>
      <p:ext uri="{BB962C8B-B14F-4D97-AF65-F5344CB8AC3E}">
        <p14:creationId xmlns:p14="http://schemas.microsoft.com/office/powerpoint/2010/main" val="324992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t>Data preprocessing and cleaning for </a:t>
            </a:r>
            <a:r>
              <a:rPr lang="en-US" sz="2400" u="sng" dirty="0" err="1"/>
              <a:t>Playstore</a:t>
            </a:r>
            <a:r>
              <a:rPr lang="en-US" sz="2400" u="sng" dirty="0"/>
              <a:t> Dataset</a:t>
            </a:r>
            <a:endParaRPr lang="en-IN" sz="2400" dirty="0"/>
          </a:p>
        </p:txBody>
      </p:sp>
      <p:sp>
        <p:nvSpPr>
          <p:cNvPr id="3" name="Text Placeholder 2"/>
          <p:cNvSpPr>
            <a:spLocks noGrp="1"/>
          </p:cNvSpPr>
          <p:nvPr>
            <p:ph type="body" idx="1"/>
          </p:nvPr>
        </p:nvSpPr>
        <p:spPr/>
        <p:txBody>
          <a:bodyPr/>
          <a:lstStyle/>
          <a:p>
            <a:pPr marL="114300" indent="0">
              <a:buNone/>
            </a:pPr>
            <a:r>
              <a:rPr lang="en-US" dirty="0" smtClean="0">
                <a:solidFill>
                  <a:schemeClr val="bg1">
                    <a:lumMod val="75000"/>
                  </a:schemeClr>
                </a:solidFill>
              </a:rPr>
              <a:t>5.  This dataset have multiple duplicate values . </a:t>
            </a:r>
            <a:r>
              <a:rPr lang="en-US" dirty="0">
                <a:solidFill>
                  <a:schemeClr val="bg1">
                    <a:lumMod val="75000"/>
                  </a:schemeClr>
                </a:solidFill>
              </a:rPr>
              <a:t>E</a:t>
            </a:r>
            <a:r>
              <a:rPr lang="en-US" dirty="0" smtClean="0">
                <a:solidFill>
                  <a:schemeClr val="bg1">
                    <a:lumMod val="75000"/>
                  </a:schemeClr>
                </a:solidFill>
              </a:rPr>
              <a:t>ach app </a:t>
            </a:r>
            <a:r>
              <a:rPr lang="en-US" dirty="0">
                <a:solidFill>
                  <a:schemeClr val="bg1">
                    <a:lumMod val="75000"/>
                  </a:schemeClr>
                </a:solidFill>
              </a:rPr>
              <a:t>is having identical rows with difference in number of reviews. It may have happened that for the same app, the data has been scraped in different points of time. So we have kept row of an app with maximum number of reviews, assuming it to be the latest one.</a:t>
            </a:r>
          </a:p>
          <a:p>
            <a:pPr marL="114300" indent="0">
              <a:buNone/>
            </a:pPr>
            <a:endParaRPr lang="en-US" dirty="0" smtClean="0">
              <a:solidFill>
                <a:schemeClr val="bg1">
                  <a:lumMod val="75000"/>
                </a:schemeClr>
              </a:solidFill>
            </a:endParaRPr>
          </a:p>
          <a:p>
            <a:pPr marL="114300" indent="0">
              <a:buNone/>
            </a:pPr>
            <a:r>
              <a:rPr lang="en-US" dirty="0" smtClean="0">
                <a:solidFill>
                  <a:schemeClr val="bg1">
                    <a:lumMod val="75000"/>
                  </a:schemeClr>
                </a:solidFill>
              </a:rPr>
              <a:t>6.  After that we removed “$” from reviews column and changed its </a:t>
            </a:r>
            <a:r>
              <a:rPr lang="en-US" dirty="0" err="1" smtClean="0">
                <a:solidFill>
                  <a:schemeClr val="bg1">
                    <a:lumMod val="75000"/>
                  </a:schemeClr>
                </a:solidFill>
              </a:rPr>
              <a:t>datatype</a:t>
            </a:r>
            <a:r>
              <a:rPr lang="en-US" dirty="0" smtClean="0">
                <a:solidFill>
                  <a:schemeClr val="bg1">
                    <a:lumMod val="75000"/>
                  </a:schemeClr>
                </a:solidFill>
              </a:rPr>
              <a:t> from object to numeric.</a:t>
            </a:r>
            <a:endParaRPr lang="en-IN" dirty="0">
              <a:solidFill>
                <a:schemeClr val="bg1">
                  <a:lumMod val="75000"/>
                </a:schemeClr>
              </a:solidFill>
            </a:endParaRPr>
          </a:p>
        </p:txBody>
      </p:sp>
      <p:pic>
        <p:nvPicPr>
          <p:cNvPr id="4" name="Picture 3"/>
          <p:cNvPicPr>
            <a:picLocks noChangeAspect="1"/>
          </p:cNvPicPr>
          <p:nvPr/>
        </p:nvPicPr>
        <p:blipFill>
          <a:blip r:embed="rId2"/>
          <a:stretch>
            <a:fillRect/>
          </a:stretch>
        </p:blipFill>
        <p:spPr>
          <a:xfrm>
            <a:off x="1117253" y="3694339"/>
            <a:ext cx="6276975" cy="628650"/>
          </a:xfrm>
          <a:prstGeom prst="rect">
            <a:avLst/>
          </a:prstGeom>
        </p:spPr>
      </p:pic>
    </p:spTree>
    <p:extLst>
      <p:ext uri="{BB962C8B-B14F-4D97-AF65-F5344CB8AC3E}">
        <p14:creationId xmlns:p14="http://schemas.microsoft.com/office/powerpoint/2010/main" val="3991264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t>Data preprocessing and cleaning for </a:t>
            </a:r>
            <a:r>
              <a:rPr lang="en-US" sz="2400" u="sng" dirty="0" err="1"/>
              <a:t>Playstore</a:t>
            </a:r>
            <a:r>
              <a:rPr lang="en-US" sz="2400" u="sng" dirty="0"/>
              <a:t> Dataset</a:t>
            </a:r>
            <a:endParaRPr lang="en-IN" sz="2400" dirty="0"/>
          </a:p>
        </p:txBody>
      </p:sp>
      <p:sp>
        <p:nvSpPr>
          <p:cNvPr id="3" name="Text Placeholder 2"/>
          <p:cNvSpPr>
            <a:spLocks noGrp="1"/>
          </p:cNvSpPr>
          <p:nvPr>
            <p:ph type="body" idx="1"/>
          </p:nvPr>
        </p:nvSpPr>
        <p:spPr/>
        <p:txBody>
          <a:bodyPr/>
          <a:lstStyle/>
          <a:p>
            <a:pPr marL="114300" indent="0">
              <a:buNone/>
            </a:pPr>
            <a:r>
              <a:rPr lang="en-US" dirty="0" smtClean="0">
                <a:solidFill>
                  <a:schemeClr val="bg1">
                    <a:lumMod val="75000"/>
                  </a:schemeClr>
                </a:solidFill>
              </a:rPr>
              <a:t>7.  In the size column , unit is either MB or KB so we changed the whole column to MB and also removed the null values from the column. </a:t>
            </a:r>
            <a:endParaRPr lang="en-IN" dirty="0">
              <a:solidFill>
                <a:schemeClr val="bg1">
                  <a:lumMod val="75000"/>
                </a:schemeClr>
              </a:solidFill>
            </a:endParaRPr>
          </a:p>
        </p:txBody>
      </p:sp>
      <p:pic>
        <p:nvPicPr>
          <p:cNvPr id="5" name="Picture 4"/>
          <p:cNvPicPr>
            <a:picLocks noChangeAspect="1"/>
          </p:cNvPicPr>
          <p:nvPr/>
        </p:nvPicPr>
        <p:blipFill>
          <a:blip r:embed="rId2"/>
          <a:stretch>
            <a:fillRect/>
          </a:stretch>
        </p:blipFill>
        <p:spPr>
          <a:xfrm>
            <a:off x="605017" y="2224456"/>
            <a:ext cx="6998940" cy="811276"/>
          </a:xfrm>
          <a:prstGeom prst="rect">
            <a:avLst/>
          </a:prstGeom>
        </p:spPr>
      </p:pic>
      <p:pic>
        <p:nvPicPr>
          <p:cNvPr id="6" name="Picture 5"/>
          <p:cNvPicPr>
            <a:picLocks noChangeAspect="1"/>
          </p:cNvPicPr>
          <p:nvPr/>
        </p:nvPicPr>
        <p:blipFill>
          <a:blip r:embed="rId3"/>
          <a:stretch>
            <a:fillRect/>
          </a:stretch>
        </p:blipFill>
        <p:spPr>
          <a:xfrm>
            <a:off x="1719227" y="3602888"/>
            <a:ext cx="4000500" cy="504825"/>
          </a:xfrm>
          <a:prstGeom prst="rect">
            <a:avLst/>
          </a:prstGeom>
        </p:spPr>
      </p:pic>
    </p:spTree>
    <p:extLst>
      <p:ext uri="{BB962C8B-B14F-4D97-AF65-F5344CB8AC3E}">
        <p14:creationId xmlns:p14="http://schemas.microsoft.com/office/powerpoint/2010/main" val="1915148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1700" y="0"/>
            <a:ext cx="8520600" cy="572700"/>
          </a:xfrm>
        </p:spPr>
        <p:txBody>
          <a:bodyPr/>
          <a:lstStyle/>
          <a:p>
            <a:r>
              <a:rPr lang="en-US" u="sng" dirty="0" smtClean="0"/>
              <a:t>EDA of Play Store Dataset</a:t>
            </a:r>
            <a:endParaRPr lang="en-IN" u="sng" dirty="0"/>
          </a:p>
        </p:txBody>
      </p:sp>
      <p:pic>
        <p:nvPicPr>
          <p:cNvPr id="6" name="Picture 5"/>
          <p:cNvPicPr>
            <a:picLocks noChangeAspect="1"/>
          </p:cNvPicPr>
          <p:nvPr/>
        </p:nvPicPr>
        <p:blipFill>
          <a:blip r:embed="rId2"/>
          <a:stretch>
            <a:fillRect/>
          </a:stretch>
        </p:blipFill>
        <p:spPr>
          <a:xfrm>
            <a:off x="4248868" y="3196963"/>
            <a:ext cx="4835924" cy="1946537"/>
          </a:xfrm>
          <a:prstGeom prst="rect">
            <a:avLst/>
          </a:prstGeom>
        </p:spPr>
      </p:pic>
      <p:sp>
        <p:nvSpPr>
          <p:cNvPr id="2" name="Text Placeholder 1"/>
          <p:cNvSpPr>
            <a:spLocks noGrp="1"/>
          </p:cNvSpPr>
          <p:nvPr>
            <p:ph type="body" idx="1"/>
          </p:nvPr>
        </p:nvSpPr>
        <p:spPr>
          <a:xfrm>
            <a:off x="-275008" y="1265034"/>
            <a:ext cx="3836355" cy="2365065"/>
          </a:xfrm>
        </p:spPr>
        <p:txBody>
          <a:bodyPr/>
          <a:lstStyle/>
          <a:p>
            <a:r>
              <a:rPr lang="en-US" sz="1400" dirty="0">
                <a:solidFill>
                  <a:schemeClr val="bg1"/>
                </a:solidFill>
              </a:rPr>
              <a:t>As we can see from </a:t>
            </a:r>
            <a:r>
              <a:rPr lang="en-US" sz="1400" dirty="0" smtClean="0">
                <a:solidFill>
                  <a:schemeClr val="bg1"/>
                </a:solidFill>
              </a:rPr>
              <a:t>these </a:t>
            </a:r>
            <a:r>
              <a:rPr lang="en-US" sz="1400" dirty="0">
                <a:solidFill>
                  <a:schemeClr val="bg1"/>
                </a:solidFill>
              </a:rPr>
              <a:t>two plots: </a:t>
            </a:r>
            <a:r>
              <a:rPr lang="en-US" sz="1400" dirty="0" err="1">
                <a:solidFill>
                  <a:schemeClr val="bg1"/>
                </a:solidFill>
              </a:rPr>
              <a:t>Maxinum</a:t>
            </a:r>
            <a:r>
              <a:rPr lang="en-US" sz="1400" dirty="0">
                <a:solidFill>
                  <a:schemeClr val="bg1"/>
                </a:solidFill>
              </a:rPr>
              <a:t> number of apps present in </a:t>
            </a:r>
            <a:r>
              <a:rPr lang="en-US" sz="1400" dirty="0" err="1">
                <a:solidFill>
                  <a:schemeClr val="bg1"/>
                </a:solidFill>
              </a:rPr>
              <a:t>google</a:t>
            </a:r>
            <a:r>
              <a:rPr lang="en-US" sz="1400" dirty="0">
                <a:solidFill>
                  <a:schemeClr val="bg1"/>
                </a:solidFill>
              </a:rPr>
              <a:t> play store comes under Tools, Entertainment and Education Genres but as per the installation and requirement in the market plot, scenario is not the same. Maximum installed apps comes under Communication, Tools and Productivity Genres.</a:t>
            </a:r>
            <a:endParaRPr lang="en-IN" sz="1400" dirty="0">
              <a:solidFill>
                <a:schemeClr val="bg1"/>
              </a:solidFill>
            </a:endParaRPr>
          </a:p>
        </p:txBody>
      </p:sp>
      <p:pic>
        <p:nvPicPr>
          <p:cNvPr id="4" name="Picture 3"/>
          <p:cNvPicPr>
            <a:picLocks noChangeAspect="1"/>
          </p:cNvPicPr>
          <p:nvPr/>
        </p:nvPicPr>
        <p:blipFill>
          <a:blip r:embed="rId3"/>
          <a:stretch>
            <a:fillRect/>
          </a:stretch>
        </p:blipFill>
        <p:spPr>
          <a:xfrm>
            <a:off x="4248868" y="653341"/>
            <a:ext cx="4583432" cy="2543622"/>
          </a:xfrm>
          <a:prstGeom prst="rect">
            <a:avLst/>
          </a:prstGeom>
        </p:spPr>
      </p:pic>
    </p:spTree>
    <p:extLst>
      <p:ext uri="{BB962C8B-B14F-4D97-AF65-F5344CB8AC3E}">
        <p14:creationId xmlns:p14="http://schemas.microsoft.com/office/powerpoint/2010/main" val="2401394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7294"/>
            <a:ext cx="4393245" cy="572700"/>
          </a:xfrm>
        </p:spPr>
        <p:txBody>
          <a:bodyPr/>
          <a:lstStyle/>
          <a:p>
            <a:r>
              <a:rPr lang="en-US" u="sng" dirty="0"/>
              <a:t>EDA of Play Store Dataset</a:t>
            </a:r>
            <a:endParaRPr lang="en-IN" u="sng" dirty="0"/>
          </a:p>
        </p:txBody>
      </p:sp>
      <p:sp>
        <p:nvSpPr>
          <p:cNvPr id="3" name="Text Placeholder 2"/>
          <p:cNvSpPr>
            <a:spLocks noGrp="1"/>
          </p:cNvSpPr>
          <p:nvPr>
            <p:ph type="body" idx="1"/>
          </p:nvPr>
        </p:nvSpPr>
        <p:spPr>
          <a:xfrm>
            <a:off x="-364385" y="976277"/>
            <a:ext cx="3685101" cy="2626322"/>
          </a:xfrm>
        </p:spPr>
        <p:txBody>
          <a:bodyPr/>
          <a:lstStyle/>
          <a:p>
            <a:r>
              <a:rPr lang="en-US" sz="1400" dirty="0" smtClean="0">
                <a:solidFill>
                  <a:schemeClr val="bg1"/>
                </a:solidFill>
              </a:rPr>
              <a:t>From these two </a:t>
            </a:r>
            <a:r>
              <a:rPr lang="en-US" sz="1400" dirty="0">
                <a:solidFill>
                  <a:schemeClr val="bg1"/>
                </a:solidFill>
              </a:rPr>
              <a:t>plots we can conclude that, maximum number of apps present in </a:t>
            </a:r>
            <a:r>
              <a:rPr lang="en-US" sz="1400" dirty="0" err="1">
                <a:solidFill>
                  <a:schemeClr val="bg1"/>
                </a:solidFill>
              </a:rPr>
              <a:t>google</a:t>
            </a:r>
            <a:r>
              <a:rPr lang="en-US" sz="1400" dirty="0">
                <a:solidFill>
                  <a:schemeClr val="bg1"/>
                </a:solidFill>
              </a:rPr>
              <a:t> play store comes under Family, Games and Tools Category but as per the installations and requirements in the market place, this is not the case. Maximum installed apps comes under Games, Communication and Tools.</a:t>
            </a:r>
            <a:endParaRPr lang="en-IN" sz="1400" dirty="0">
              <a:solidFill>
                <a:schemeClr val="bg1"/>
              </a:solidFill>
            </a:endParaRPr>
          </a:p>
        </p:txBody>
      </p:sp>
      <p:pic>
        <p:nvPicPr>
          <p:cNvPr id="5" name="Picture 4"/>
          <p:cNvPicPr>
            <a:picLocks noChangeAspect="1"/>
          </p:cNvPicPr>
          <p:nvPr/>
        </p:nvPicPr>
        <p:blipFill>
          <a:blip r:embed="rId2"/>
          <a:stretch>
            <a:fillRect/>
          </a:stretch>
        </p:blipFill>
        <p:spPr>
          <a:xfrm>
            <a:off x="4592627" y="327546"/>
            <a:ext cx="4551374" cy="2385690"/>
          </a:xfrm>
          <a:prstGeom prst="rect">
            <a:avLst/>
          </a:prstGeom>
        </p:spPr>
      </p:pic>
      <p:pic>
        <p:nvPicPr>
          <p:cNvPr id="2" name="Picture 1"/>
          <p:cNvPicPr>
            <a:picLocks noChangeAspect="1"/>
          </p:cNvPicPr>
          <p:nvPr/>
        </p:nvPicPr>
        <p:blipFill>
          <a:blip r:embed="rId3"/>
          <a:stretch>
            <a:fillRect/>
          </a:stretch>
        </p:blipFill>
        <p:spPr>
          <a:xfrm>
            <a:off x="4592627" y="2713236"/>
            <a:ext cx="4551373" cy="2430264"/>
          </a:xfrm>
          <a:prstGeom prst="rect">
            <a:avLst/>
          </a:prstGeom>
        </p:spPr>
      </p:pic>
    </p:spTree>
    <p:extLst>
      <p:ext uri="{BB962C8B-B14F-4D97-AF65-F5344CB8AC3E}">
        <p14:creationId xmlns:p14="http://schemas.microsoft.com/office/powerpoint/2010/main" val="3681990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3576" y="245644"/>
            <a:ext cx="8520600" cy="572700"/>
          </a:xfrm>
        </p:spPr>
        <p:txBody>
          <a:bodyPr/>
          <a:lstStyle/>
          <a:p>
            <a:r>
              <a:rPr lang="en-US" u="sng" dirty="0"/>
              <a:t>EDA of Play Store Dataset</a:t>
            </a:r>
            <a:endParaRPr lang="en-IN" u="sng" dirty="0"/>
          </a:p>
        </p:txBody>
      </p:sp>
      <p:sp>
        <p:nvSpPr>
          <p:cNvPr id="2" name="Text Placeholder 1"/>
          <p:cNvSpPr>
            <a:spLocks noGrp="1"/>
          </p:cNvSpPr>
          <p:nvPr>
            <p:ph type="body" idx="1"/>
          </p:nvPr>
        </p:nvSpPr>
        <p:spPr>
          <a:xfrm>
            <a:off x="151256" y="1305007"/>
            <a:ext cx="3740102" cy="2848884"/>
          </a:xfrm>
        </p:spPr>
        <p:txBody>
          <a:bodyPr/>
          <a:lstStyle/>
          <a:p>
            <a:r>
              <a:rPr lang="en-US" sz="1600" dirty="0">
                <a:solidFill>
                  <a:schemeClr val="bg1"/>
                </a:solidFill>
              </a:rPr>
              <a:t>Average rating of application in store is around 4.3, which is very high. This plot can be used to look whether the original ratings of the app matches the predicted rating to know whether the app is performing better or worse compared to other apps on the Play Store.</a:t>
            </a:r>
            <a:endParaRPr lang="en-IN" sz="1600" dirty="0">
              <a:solidFill>
                <a:schemeClr val="bg1"/>
              </a:solidFill>
            </a:endParaRPr>
          </a:p>
        </p:txBody>
      </p:sp>
      <p:pic>
        <p:nvPicPr>
          <p:cNvPr id="5" name="Picture 4"/>
          <p:cNvPicPr>
            <a:picLocks noChangeAspect="1"/>
          </p:cNvPicPr>
          <p:nvPr/>
        </p:nvPicPr>
        <p:blipFill>
          <a:blip r:embed="rId2"/>
          <a:stretch>
            <a:fillRect/>
          </a:stretch>
        </p:blipFill>
        <p:spPr>
          <a:xfrm>
            <a:off x="4496373" y="1237534"/>
            <a:ext cx="4335927" cy="2983831"/>
          </a:xfrm>
          <a:prstGeom prst="rect">
            <a:avLst/>
          </a:prstGeom>
        </p:spPr>
      </p:pic>
    </p:spTree>
    <p:extLst>
      <p:ext uri="{BB962C8B-B14F-4D97-AF65-F5344CB8AC3E}">
        <p14:creationId xmlns:p14="http://schemas.microsoft.com/office/powerpoint/2010/main" val="2166193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073" y="73765"/>
            <a:ext cx="8520600" cy="572700"/>
          </a:xfrm>
        </p:spPr>
        <p:txBody>
          <a:bodyPr/>
          <a:lstStyle/>
          <a:p>
            <a:r>
              <a:rPr lang="en-US" u="sng" dirty="0"/>
              <a:t>EDA of Play Store Dataset</a:t>
            </a:r>
            <a:endParaRPr lang="en-IN" u="sng" dirty="0"/>
          </a:p>
        </p:txBody>
      </p:sp>
      <p:sp>
        <p:nvSpPr>
          <p:cNvPr id="2" name="Text Placeholder 1"/>
          <p:cNvSpPr>
            <a:spLocks noGrp="1"/>
          </p:cNvSpPr>
          <p:nvPr>
            <p:ph type="body" idx="1"/>
          </p:nvPr>
        </p:nvSpPr>
        <p:spPr>
          <a:xfrm>
            <a:off x="236073" y="918718"/>
            <a:ext cx="8694796" cy="463194"/>
          </a:xfrm>
        </p:spPr>
        <p:txBody>
          <a:bodyPr/>
          <a:lstStyle/>
          <a:p>
            <a:pPr marL="114300" indent="0">
              <a:buNone/>
            </a:pPr>
            <a:r>
              <a:rPr lang="en-US" i="1" u="sng" dirty="0" smtClean="0">
                <a:solidFill>
                  <a:schemeClr val="bg1"/>
                </a:solidFill>
              </a:rPr>
              <a:t>High Rated Genres </a:t>
            </a:r>
            <a:r>
              <a:rPr lang="en-US" dirty="0" smtClean="0">
                <a:solidFill>
                  <a:schemeClr val="bg1"/>
                </a:solidFill>
              </a:rPr>
              <a:t>:-</a:t>
            </a:r>
            <a:endParaRPr lang="en-IN" dirty="0">
              <a:solidFill>
                <a:schemeClr val="bg1"/>
              </a:solidFill>
            </a:endParaRPr>
          </a:p>
        </p:txBody>
      </p:sp>
      <p:pic>
        <p:nvPicPr>
          <p:cNvPr id="5" name="Picture 4"/>
          <p:cNvPicPr>
            <a:picLocks noChangeAspect="1"/>
          </p:cNvPicPr>
          <p:nvPr/>
        </p:nvPicPr>
        <p:blipFill>
          <a:blip r:embed="rId2"/>
          <a:stretch>
            <a:fillRect/>
          </a:stretch>
        </p:blipFill>
        <p:spPr>
          <a:xfrm>
            <a:off x="66655" y="1424024"/>
            <a:ext cx="8864214" cy="3719476"/>
          </a:xfrm>
          <a:prstGeom prst="rect">
            <a:avLst/>
          </a:prstGeom>
        </p:spPr>
      </p:pic>
    </p:spTree>
    <p:extLst>
      <p:ext uri="{BB962C8B-B14F-4D97-AF65-F5344CB8AC3E}">
        <p14:creationId xmlns:p14="http://schemas.microsoft.com/office/powerpoint/2010/main" val="2545036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139"/>
            <a:ext cx="8520600" cy="572700"/>
          </a:xfrm>
        </p:spPr>
        <p:txBody>
          <a:bodyPr/>
          <a:lstStyle/>
          <a:p>
            <a:r>
              <a:rPr lang="en-US" u="sng" dirty="0"/>
              <a:t>EDA of Play Store Dataset</a:t>
            </a:r>
            <a:endParaRPr lang="en-IN" u="sng" dirty="0"/>
          </a:p>
        </p:txBody>
      </p:sp>
      <p:sp>
        <p:nvSpPr>
          <p:cNvPr id="2" name="Text Placeholder 1"/>
          <p:cNvSpPr>
            <a:spLocks noGrp="1"/>
          </p:cNvSpPr>
          <p:nvPr>
            <p:ph type="body" idx="1"/>
          </p:nvPr>
        </p:nvSpPr>
        <p:spPr>
          <a:xfrm>
            <a:off x="-183314" y="734226"/>
            <a:ext cx="8520600" cy="510183"/>
          </a:xfrm>
        </p:spPr>
        <p:txBody>
          <a:bodyPr/>
          <a:lstStyle/>
          <a:p>
            <a:r>
              <a:rPr lang="en-US" i="1" u="sng" dirty="0" smtClean="0">
                <a:solidFill>
                  <a:schemeClr val="bg1"/>
                </a:solidFill>
              </a:rPr>
              <a:t>Low </a:t>
            </a:r>
            <a:r>
              <a:rPr lang="en-US" i="1" u="sng" dirty="0">
                <a:solidFill>
                  <a:schemeClr val="bg1"/>
                </a:solidFill>
              </a:rPr>
              <a:t>Rated Genres </a:t>
            </a:r>
            <a:r>
              <a:rPr lang="en-US" dirty="0">
                <a:solidFill>
                  <a:schemeClr val="bg1"/>
                </a:solidFill>
              </a:rPr>
              <a:t>:-</a:t>
            </a:r>
            <a:endParaRPr lang="en-IN" dirty="0">
              <a:solidFill>
                <a:schemeClr val="bg1"/>
              </a:solidFill>
            </a:endParaRPr>
          </a:p>
          <a:p>
            <a:endParaRPr lang="en-IN" dirty="0"/>
          </a:p>
        </p:txBody>
      </p:sp>
      <p:pic>
        <p:nvPicPr>
          <p:cNvPr id="5" name="Picture 4"/>
          <p:cNvPicPr>
            <a:picLocks noChangeAspect="1"/>
          </p:cNvPicPr>
          <p:nvPr/>
        </p:nvPicPr>
        <p:blipFill>
          <a:blip r:embed="rId2"/>
          <a:stretch>
            <a:fillRect/>
          </a:stretch>
        </p:blipFill>
        <p:spPr>
          <a:xfrm>
            <a:off x="391886" y="1193562"/>
            <a:ext cx="7775837" cy="3998065"/>
          </a:xfrm>
          <a:prstGeom prst="rect">
            <a:avLst/>
          </a:prstGeom>
        </p:spPr>
      </p:pic>
    </p:spTree>
    <p:extLst>
      <p:ext uri="{BB962C8B-B14F-4D97-AF65-F5344CB8AC3E}">
        <p14:creationId xmlns:p14="http://schemas.microsoft.com/office/powerpoint/2010/main" val="4294845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72" y="231894"/>
            <a:ext cx="8520600" cy="572700"/>
          </a:xfrm>
        </p:spPr>
        <p:txBody>
          <a:bodyPr/>
          <a:lstStyle/>
          <a:p>
            <a:r>
              <a:rPr lang="en-US" u="sng" dirty="0"/>
              <a:t>EDA of Play Store Dataset</a:t>
            </a:r>
            <a:endParaRPr lang="en-IN" u="sng" dirty="0"/>
          </a:p>
        </p:txBody>
      </p:sp>
      <p:sp>
        <p:nvSpPr>
          <p:cNvPr id="4" name="Text Placeholder 3"/>
          <p:cNvSpPr>
            <a:spLocks noGrp="1"/>
          </p:cNvSpPr>
          <p:nvPr>
            <p:ph type="body" idx="1"/>
          </p:nvPr>
        </p:nvSpPr>
        <p:spPr>
          <a:xfrm>
            <a:off x="-295633" y="1106905"/>
            <a:ext cx="3911982" cy="3114460"/>
          </a:xfrm>
        </p:spPr>
        <p:txBody>
          <a:bodyPr/>
          <a:lstStyle/>
          <a:p>
            <a:r>
              <a:rPr lang="en-US" sz="1600" dirty="0">
                <a:solidFill>
                  <a:schemeClr val="bg1"/>
                </a:solidFill>
              </a:rPr>
              <a:t>It looks like certain app categories have more free apps available for download than others. In our dataset, the majority of apps in Family, Games and Tools, as well as Social categories were free to install. At the same time Family, Personalization and Medical categories had the biggest number of paid apps available </a:t>
            </a:r>
            <a:r>
              <a:rPr lang="en-US" sz="1600" dirty="0" smtClean="0">
                <a:solidFill>
                  <a:schemeClr val="bg1"/>
                </a:solidFill>
              </a:rPr>
              <a:t>for </a:t>
            </a:r>
            <a:r>
              <a:rPr lang="en-US" dirty="0" smtClean="0">
                <a:solidFill>
                  <a:schemeClr val="bg1"/>
                </a:solidFill>
              </a:rPr>
              <a:t>download.</a:t>
            </a:r>
            <a:endParaRPr lang="en-IN" dirty="0">
              <a:solidFill>
                <a:schemeClr val="bg1"/>
              </a:solidFill>
            </a:endParaRPr>
          </a:p>
        </p:txBody>
      </p:sp>
      <p:pic>
        <p:nvPicPr>
          <p:cNvPr id="3" name="Picture 2"/>
          <p:cNvPicPr>
            <a:picLocks noChangeAspect="1"/>
          </p:cNvPicPr>
          <p:nvPr/>
        </p:nvPicPr>
        <p:blipFill>
          <a:blip r:embed="rId2"/>
          <a:stretch>
            <a:fillRect/>
          </a:stretch>
        </p:blipFill>
        <p:spPr>
          <a:xfrm>
            <a:off x="3568223" y="921276"/>
            <a:ext cx="5575777" cy="4028862"/>
          </a:xfrm>
          <a:prstGeom prst="rect">
            <a:avLst/>
          </a:prstGeom>
        </p:spPr>
      </p:pic>
    </p:spTree>
    <p:extLst>
      <p:ext uri="{BB962C8B-B14F-4D97-AF65-F5344CB8AC3E}">
        <p14:creationId xmlns:p14="http://schemas.microsoft.com/office/powerpoint/2010/main" val="1024691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95" y="128766"/>
            <a:ext cx="8520600" cy="572700"/>
          </a:xfrm>
        </p:spPr>
        <p:txBody>
          <a:bodyPr/>
          <a:lstStyle/>
          <a:p>
            <a:r>
              <a:rPr lang="en-US" u="sng" dirty="0"/>
              <a:t>EDA of Play Store Dataset</a:t>
            </a:r>
            <a:endParaRPr lang="en-IN" u="sng" dirty="0"/>
          </a:p>
        </p:txBody>
      </p:sp>
      <p:sp>
        <p:nvSpPr>
          <p:cNvPr id="4" name="Text Placeholder 3"/>
          <p:cNvSpPr>
            <a:spLocks noGrp="1"/>
          </p:cNvSpPr>
          <p:nvPr>
            <p:ph type="body" idx="1"/>
          </p:nvPr>
        </p:nvSpPr>
        <p:spPr>
          <a:xfrm>
            <a:off x="0" y="996901"/>
            <a:ext cx="3435278" cy="3351967"/>
          </a:xfrm>
        </p:spPr>
        <p:txBody>
          <a:bodyPr/>
          <a:lstStyle/>
          <a:p>
            <a:r>
              <a:rPr lang="en-US" sz="1600" dirty="0">
                <a:solidFill>
                  <a:schemeClr val="bg1"/>
                </a:solidFill>
              </a:rPr>
              <a:t>It can be concluded that the number of free applications installed by the user are very high when compared with the paid ones. As we have converted number of installs to it’s log, that is why the difference in the plot between free and paid apps seems to be low.</a:t>
            </a:r>
            <a:endParaRPr lang="en-IN" sz="1600" dirty="0">
              <a:solidFill>
                <a:schemeClr val="bg1"/>
              </a:solidFill>
            </a:endParaRPr>
          </a:p>
        </p:txBody>
      </p:sp>
      <p:pic>
        <p:nvPicPr>
          <p:cNvPr id="3" name="Picture 2"/>
          <p:cNvPicPr>
            <a:picLocks noChangeAspect="1"/>
          </p:cNvPicPr>
          <p:nvPr/>
        </p:nvPicPr>
        <p:blipFill>
          <a:blip r:embed="rId2"/>
          <a:stretch>
            <a:fillRect/>
          </a:stretch>
        </p:blipFill>
        <p:spPr>
          <a:xfrm>
            <a:off x="3815730" y="996901"/>
            <a:ext cx="4991388" cy="3966985"/>
          </a:xfrm>
          <a:prstGeom prst="rect">
            <a:avLst/>
          </a:prstGeom>
        </p:spPr>
      </p:pic>
    </p:spTree>
    <p:extLst>
      <p:ext uri="{BB962C8B-B14F-4D97-AF65-F5344CB8AC3E}">
        <p14:creationId xmlns:p14="http://schemas.microsoft.com/office/powerpoint/2010/main" val="4106262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8127" y="82502"/>
            <a:ext cx="5122014" cy="162942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2000" b="1" u="sng" dirty="0" smtClean="0">
                <a:solidFill>
                  <a:schemeClr val="lt1"/>
                </a:solidFill>
                <a:latin typeface="Montserrat"/>
                <a:ea typeface="Montserrat"/>
                <a:cs typeface="Montserrat"/>
                <a:sym typeface="Montserrat"/>
              </a:rPr>
              <a:t>PROBLEM STATEMENT</a:t>
            </a:r>
            <a:endParaRPr sz="2000" b="1" u="sng" dirty="0">
              <a:solidFill>
                <a:schemeClr val="lt1"/>
              </a:solidFill>
              <a:latin typeface="Montserrat"/>
              <a:ea typeface="Montserrat"/>
              <a:cs typeface="Montserrat"/>
              <a:sym typeface="Montserrat"/>
            </a:endParaRPr>
          </a:p>
          <a:p>
            <a:pPr lvl="0" algn="l">
              <a:buSzPts val="5200"/>
            </a:pPr>
            <a:r>
              <a:rPr lang="en-US" sz="1100" dirty="0">
                <a:solidFill>
                  <a:schemeClr val="lt1"/>
                </a:solidFill>
                <a:latin typeface="Montserrat"/>
                <a:ea typeface="Montserrat"/>
                <a:cs typeface="Montserrat"/>
                <a:sym typeface="Montserrat"/>
              </a:rPr>
              <a:t>The Play Store apps data has enormous potential to drive app-making businesses to success. Actionable insights can be drawn for developers to work on and capture the Android market. Explore and analyze the data to discover key factors responsible for app engagement and success</a:t>
            </a:r>
            <a:r>
              <a:rPr lang="en-US" sz="1100" b="1" u="sng" dirty="0">
                <a:solidFill>
                  <a:schemeClr val="lt1"/>
                </a:solidFill>
                <a:latin typeface="Montserrat"/>
                <a:ea typeface="Montserrat"/>
                <a:cs typeface="Montserrat"/>
                <a:sym typeface="Montserrat"/>
              </a:rPr>
              <a:t>.</a:t>
            </a:r>
            <a:endParaRPr sz="1100" b="1" u="sng" dirty="0">
              <a:solidFill>
                <a:schemeClr val="lt1"/>
              </a:solidFill>
              <a:latin typeface="Montserrat"/>
              <a:ea typeface="Montserrat"/>
              <a:cs typeface="Montserrat"/>
              <a:sym typeface="Montserrat"/>
            </a:endParaRPr>
          </a:p>
        </p:txBody>
      </p:sp>
      <p:sp>
        <p:nvSpPr>
          <p:cNvPr id="3" name="Text Placeholder 2"/>
          <p:cNvSpPr>
            <a:spLocks noGrp="1"/>
          </p:cNvSpPr>
          <p:nvPr>
            <p:ph type="body" idx="1"/>
          </p:nvPr>
        </p:nvSpPr>
        <p:spPr>
          <a:xfrm>
            <a:off x="-343759" y="1711922"/>
            <a:ext cx="4597184" cy="3093833"/>
          </a:xfrm>
        </p:spPr>
        <p:txBody>
          <a:bodyPr/>
          <a:lstStyle/>
          <a:p>
            <a:pPr marL="114300" indent="0" algn="l">
              <a:buNone/>
            </a:pPr>
            <a:endParaRPr lang="en-US" dirty="0">
              <a:solidFill>
                <a:schemeClr val="bg1"/>
              </a:solidFill>
            </a:endParaRPr>
          </a:p>
          <a:p>
            <a:pPr algn="l">
              <a:buFont typeface="+mj-lt"/>
              <a:buAutoNum type="arabicPeriod"/>
            </a:pPr>
            <a:r>
              <a:rPr lang="en-US" b="1" u="sng" dirty="0">
                <a:solidFill>
                  <a:srgbClr val="FF0000"/>
                </a:solidFill>
                <a:latin typeface="Montserrat"/>
                <a:ea typeface="Montserrat"/>
                <a:cs typeface="Montserrat"/>
                <a:sym typeface="Montserrat"/>
              </a:rPr>
              <a:t>Lets Analyze </a:t>
            </a:r>
            <a:r>
              <a:rPr lang="en-US" b="1" u="sng" dirty="0" err="1">
                <a:solidFill>
                  <a:srgbClr val="FF0000"/>
                </a:solidFill>
                <a:latin typeface="Montserrat"/>
                <a:ea typeface="Montserrat"/>
                <a:cs typeface="Montserrat"/>
                <a:sym typeface="Montserrat"/>
              </a:rPr>
              <a:t>PlayStore</a:t>
            </a:r>
            <a:r>
              <a:rPr lang="en-US" b="1" u="sng" dirty="0">
                <a:solidFill>
                  <a:srgbClr val="FF0000"/>
                </a:solidFill>
                <a:latin typeface="Montserrat"/>
                <a:ea typeface="Montserrat"/>
                <a:cs typeface="Montserrat"/>
                <a:sym typeface="Montserrat"/>
              </a:rPr>
              <a:t> Apps</a:t>
            </a:r>
            <a:endParaRPr lang="en-US" dirty="0" smtClean="0">
              <a:solidFill>
                <a:schemeClr val="bg1"/>
              </a:solidFill>
            </a:endParaRPr>
          </a:p>
          <a:p>
            <a:pPr algn="l">
              <a:buFont typeface="+mj-lt"/>
              <a:buAutoNum type="arabicPeriod"/>
            </a:pPr>
            <a:endParaRPr lang="en-US" dirty="0">
              <a:solidFill>
                <a:schemeClr val="bg1"/>
              </a:solidFill>
            </a:endParaRPr>
          </a:p>
          <a:p>
            <a:pPr algn="l">
              <a:buFont typeface="+mj-lt"/>
              <a:buAutoNum type="arabicPeriod"/>
            </a:pPr>
            <a:endParaRPr lang="en-US" dirty="0" smtClean="0">
              <a:solidFill>
                <a:schemeClr val="bg1"/>
              </a:solidFill>
            </a:endParaRPr>
          </a:p>
          <a:p>
            <a:pPr algn="l">
              <a:buFont typeface="+mj-lt"/>
              <a:buAutoNum type="arabicPeriod"/>
            </a:pPr>
            <a:r>
              <a:rPr lang="en-US" dirty="0" smtClean="0">
                <a:solidFill>
                  <a:schemeClr val="bg1"/>
                </a:solidFill>
              </a:rPr>
              <a:t>1. Data summary</a:t>
            </a:r>
          </a:p>
          <a:p>
            <a:pPr algn="l">
              <a:buFont typeface="+mj-lt"/>
              <a:buAutoNum type="arabicPeriod"/>
            </a:pPr>
            <a:endParaRPr lang="en-US" dirty="0" smtClean="0">
              <a:solidFill>
                <a:schemeClr val="bg1"/>
              </a:solidFill>
            </a:endParaRPr>
          </a:p>
          <a:p>
            <a:pPr algn="l">
              <a:buFont typeface="+mj-lt"/>
              <a:buAutoNum type="arabicPeriod"/>
            </a:pPr>
            <a:r>
              <a:rPr lang="en-US" dirty="0" smtClean="0">
                <a:solidFill>
                  <a:schemeClr val="bg1"/>
                </a:solidFill>
              </a:rPr>
              <a:t>2. Data preprocessing and cleaning</a:t>
            </a:r>
          </a:p>
          <a:p>
            <a:pPr algn="l">
              <a:buFont typeface="+mj-lt"/>
              <a:buAutoNum type="arabicPeriod"/>
            </a:pPr>
            <a:endParaRPr lang="en-US" dirty="0" smtClean="0">
              <a:solidFill>
                <a:schemeClr val="bg1"/>
              </a:solidFill>
            </a:endParaRPr>
          </a:p>
          <a:p>
            <a:pPr algn="l">
              <a:buFont typeface="+mj-lt"/>
              <a:buAutoNum type="arabicPeriod"/>
            </a:pPr>
            <a:r>
              <a:rPr lang="en-US" dirty="0" smtClean="0">
                <a:solidFill>
                  <a:schemeClr val="bg1"/>
                </a:solidFill>
              </a:rPr>
              <a:t>3. Data Analysis</a:t>
            </a:r>
          </a:p>
          <a:p>
            <a:pPr algn="l">
              <a:buFont typeface="+mj-lt"/>
              <a:buAutoNum type="arabicPeriod"/>
            </a:pPr>
            <a:endParaRPr lang="en-US" dirty="0" smtClean="0">
              <a:solidFill>
                <a:schemeClr val="bg1"/>
              </a:solidFill>
            </a:endParaRPr>
          </a:p>
          <a:p>
            <a:pPr marL="114300" indent="0" algn="l">
              <a:buNone/>
            </a:pPr>
            <a:endParaRPr lang="en-IN" dirty="0"/>
          </a:p>
        </p:txBody>
      </p:sp>
      <p:pic>
        <p:nvPicPr>
          <p:cNvPr id="2" name="Picture 1"/>
          <p:cNvPicPr>
            <a:picLocks noChangeAspect="1"/>
          </p:cNvPicPr>
          <p:nvPr/>
        </p:nvPicPr>
        <p:blipFill>
          <a:blip r:embed="rId3"/>
          <a:stretch>
            <a:fillRect/>
          </a:stretch>
        </p:blipFill>
        <p:spPr>
          <a:xfrm>
            <a:off x="5348895" y="776897"/>
            <a:ext cx="3795105" cy="18700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2" y="31252"/>
            <a:ext cx="8520600" cy="572700"/>
          </a:xfrm>
        </p:spPr>
        <p:txBody>
          <a:bodyPr/>
          <a:lstStyle/>
          <a:p>
            <a:r>
              <a:rPr lang="en-US" u="sng" dirty="0"/>
              <a:t>EDA of Play Store Dataset</a:t>
            </a:r>
            <a:endParaRPr lang="en-IN" u="sng" dirty="0"/>
          </a:p>
        </p:txBody>
      </p:sp>
      <p:sp>
        <p:nvSpPr>
          <p:cNvPr id="4" name="Text Placeholder 3"/>
          <p:cNvSpPr>
            <a:spLocks noGrp="1"/>
          </p:cNvSpPr>
          <p:nvPr>
            <p:ph type="body" idx="1"/>
          </p:nvPr>
        </p:nvSpPr>
        <p:spPr>
          <a:xfrm>
            <a:off x="0" y="750113"/>
            <a:ext cx="8267343" cy="629392"/>
          </a:xfrm>
        </p:spPr>
        <p:txBody>
          <a:bodyPr/>
          <a:lstStyle/>
          <a:p>
            <a:r>
              <a:rPr lang="en-US" sz="1200" dirty="0">
                <a:solidFill>
                  <a:schemeClr val="bg1"/>
                </a:solidFill>
                <a:latin typeface="sohne"/>
              </a:rPr>
              <a:t>It is clear from the </a:t>
            </a:r>
            <a:r>
              <a:rPr lang="en-US" sz="1200" dirty="0" smtClean="0">
                <a:solidFill>
                  <a:schemeClr val="bg1"/>
                </a:solidFill>
                <a:latin typeface="sohne"/>
              </a:rPr>
              <a:t> </a:t>
            </a:r>
            <a:r>
              <a:rPr lang="en-US" sz="1200" dirty="0">
                <a:solidFill>
                  <a:schemeClr val="bg1"/>
                </a:solidFill>
                <a:latin typeface="sohne"/>
              </a:rPr>
              <a:t>plot that size may impact the number of installations. Bulky applications are less installed by the user.</a:t>
            </a:r>
            <a:endParaRPr lang="en-IN" sz="1200" dirty="0">
              <a:solidFill>
                <a:schemeClr val="bg1"/>
              </a:solidFill>
            </a:endParaRPr>
          </a:p>
        </p:txBody>
      </p:sp>
      <p:pic>
        <p:nvPicPr>
          <p:cNvPr id="3" name="Picture 2"/>
          <p:cNvPicPr>
            <a:picLocks noChangeAspect="1"/>
          </p:cNvPicPr>
          <p:nvPr/>
        </p:nvPicPr>
        <p:blipFill>
          <a:blip r:embed="rId2"/>
          <a:stretch>
            <a:fillRect/>
          </a:stretch>
        </p:blipFill>
        <p:spPr>
          <a:xfrm>
            <a:off x="591266" y="1525666"/>
            <a:ext cx="7772329" cy="3128210"/>
          </a:xfrm>
          <a:prstGeom prst="rect">
            <a:avLst/>
          </a:prstGeom>
        </p:spPr>
      </p:pic>
    </p:spTree>
    <p:extLst>
      <p:ext uri="{BB962C8B-B14F-4D97-AF65-F5344CB8AC3E}">
        <p14:creationId xmlns:p14="http://schemas.microsoft.com/office/powerpoint/2010/main" val="2545128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EDA of Play Store Dataset</a:t>
            </a:r>
            <a:endParaRPr lang="en-IN" u="sng" dirty="0"/>
          </a:p>
        </p:txBody>
      </p:sp>
      <p:pic>
        <p:nvPicPr>
          <p:cNvPr id="3" name="Picture 2"/>
          <p:cNvPicPr>
            <a:picLocks noChangeAspect="1"/>
          </p:cNvPicPr>
          <p:nvPr/>
        </p:nvPicPr>
        <p:blipFill>
          <a:blip r:embed="rId2"/>
          <a:stretch>
            <a:fillRect/>
          </a:stretch>
        </p:blipFill>
        <p:spPr>
          <a:xfrm>
            <a:off x="1182532" y="1430576"/>
            <a:ext cx="5878286" cy="3286125"/>
          </a:xfrm>
          <a:prstGeom prst="rect">
            <a:avLst/>
          </a:prstGeom>
        </p:spPr>
      </p:pic>
    </p:spTree>
    <p:extLst>
      <p:ext uri="{BB962C8B-B14F-4D97-AF65-F5344CB8AC3E}">
        <p14:creationId xmlns:p14="http://schemas.microsoft.com/office/powerpoint/2010/main" val="66872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46" y="150170"/>
            <a:ext cx="8520600" cy="841800"/>
          </a:xfrm>
        </p:spPr>
        <p:txBody>
          <a:bodyPr/>
          <a:lstStyle/>
          <a:p>
            <a:r>
              <a:rPr lang="en-US" u="sng" dirty="0"/>
              <a:t>EDA of Play Store Dataset</a:t>
            </a:r>
            <a:endParaRPr lang="en-IN" u="sng" dirty="0"/>
          </a:p>
        </p:txBody>
      </p:sp>
      <p:pic>
        <p:nvPicPr>
          <p:cNvPr id="3" name="Picture 2"/>
          <p:cNvPicPr>
            <a:picLocks noChangeAspect="1"/>
          </p:cNvPicPr>
          <p:nvPr/>
        </p:nvPicPr>
        <p:blipFill>
          <a:blip r:embed="rId2"/>
          <a:stretch>
            <a:fillRect/>
          </a:stretch>
        </p:blipFill>
        <p:spPr>
          <a:xfrm>
            <a:off x="1605141" y="1513078"/>
            <a:ext cx="5314950" cy="3286125"/>
          </a:xfrm>
          <a:prstGeom prst="rect">
            <a:avLst/>
          </a:prstGeom>
        </p:spPr>
      </p:pic>
    </p:spTree>
    <p:extLst>
      <p:ext uri="{BB962C8B-B14F-4D97-AF65-F5344CB8AC3E}">
        <p14:creationId xmlns:p14="http://schemas.microsoft.com/office/powerpoint/2010/main" val="3959346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446" y="136420"/>
            <a:ext cx="8520600" cy="841800"/>
          </a:xfrm>
        </p:spPr>
        <p:txBody>
          <a:bodyPr/>
          <a:lstStyle/>
          <a:p>
            <a:r>
              <a:rPr lang="en-US" u="sng" dirty="0"/>
              <a:t>Data Summary of User Review Dataset</a:t>
            </a:r>
            <a:endParaRPr lang="en-IN" u="sng" dirty="0"/>
          </a:p>
        </p:txBody>
      </p:sp>
      <p:pic>
        <p:nvPicPr>
          <p:cNvPr id="5" name="Picture 4"/>
          <p:cNvPicPr>
            <a:picLocks noChangeAspect="1"/>
          </p:cNvPicPr>
          <p:nvPr/>
        </p:nvPicPr>
        <p:blipFill>
          <a:blip r:embed="rId2"/>
          <a:stretch>
            <a:fillRect/>
          </a:stretch>
        </p:blipFill>
        <p:spPr>
          <a:xfrm>
            <a:off x="996903" y="1299410"/>
            <a:ext cx="7239573" cy="3588849"/>
          </a:xfrm>
          <a:prstGeom prst="rect">
            <a:avLst/>
          </a:prstGeom>
        </p:spPr>
      </p:pic>
    </p:spTree>
    <p:extLst>
      <p:ext uri="{BB962C8B-B14F-4D97-AF65-F5344CB8AC3E}">
        <p14:creationId xmlns:p14="http://schemas.microsoft.com/office/powerpoint/2010/main" val="2688012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Summary of </a:t>
            </a:r>
            <a:r>
              <a:rPr lang="en-US" u="sng" dirty="0" smtClean="0"/>
              <a:t>User Review Dataset</a:t>
            </a:r>
            <a:endParaRPr lang="en-IN" u="sng" dirty="0"/>
          </a:p>
        </p:txBody>
      </p:sp>
      <p:sp>
        <p:nvSpPr>
          <p:cNvPr id="3" name="Text Placeholder 2"/>
          <p:cNvSpPr>
            <a:spLocks noGrp="1"/>
          </p:cNvSpPr>
          <p:nvPr>
            <p:ph type="body" idx="1"/>
          </p:nvPr>
        </p:nvSpPr>
        <p:spPr>
          <a:xfrm>
            <a:off x="311700" y="1152474"/>
            <a:ext cx="8520600" cy="3873288"/>
          </a:xfrm>
        </p:spPr>
        <p:txBody>
          <a:bodyPr/>
          <a:lstStyle/>
          <a:p>
            <a:pPr marL="114300" indent="0">
              <a:buClr>
                <a:schemeClr val="bg1">
                  <a:lumMod val="75000"/>
                </a:schemeClr>
              </a:buClr>
              <a:buNone/>
            </a:pPr>
            <a:r>
              <a:rPr lang="en-US" b="1" u="sng" dirty="0" smtClean="0">
                <a:solidFill>
                  <a:schemeClr val="bg1">
                    <a:lumMod val="75000"/>
                  </a:schemeClr>
                </a:solidFill>
              </a:rPr>
              <a:t>Numerical Features</a:t>
            </a:r>
          </a:p>
          <a:p>
            <a:pPr>
              <a:buClr>
                <a:schemeClr val="bg1">
                  <a:lumMod val="75000"/>
                </a:schemeClr>
              </a:buClr>
              <a:buFont typeface="Wingdings" panose="05000000000000000000" pitchFamily="2" charset="2"/>
              <a:buChar char="v"/>
            </a:pPr>
            <a:endParaRPr lang="en-US" u="sng"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Sentiment_Polarity</a:t>
            </a:r>
            <a:r>
              <a:rPr lang="en-US" dirty="0" smtClean="0">
                <a:solidFill>
                  <a:schemeClr val="bg1">
                    <a:lumMod val="75000"/>
                  </a:schemeClr>
                </a:solidFill>
              </a:rPr>
              <a:t>: </a:t>
            </a:r>
            <a:r>
              <a:rPr lang="en-US" dirty="0">
                <a:solidFill>
                  <a:schemeClr val="bg1">
                    <a:lumMod val="75000"/>
                  </a:schemeClr>
                </a:solidFill>
              </a:rPr>
              <a:t>Sentiment polarity for an element defines the orientation of the expressed sentiment, i.e., it determines if the text expresses the positive, negative or neutral sentiment of the user about the entity in consideration</a:t>
            </a:r>
            <a:r>
              <a:rPr lang="en-US" dirty="0" smtClean="0">
                <a:solidFill>
                  <a:schemeClr val="bg1">
                    <a:lumMod val="75000"/>
                  </a:schemeClr>
                </a:solidFill>
              </a:rPr>
              <a:t>. It consists of numerical values and it is a vital feature for EDA. </a:t>
            </a:r>
          </a:p>
          <a:p>
            <a:pPr marL="114300" indent="0">
              <a:buClr>
                <a:schemeClr val="bg1">
                  <a:lumMod val="75000"/>
                </a:schemeClr>
              </a:buClr>
              <a:buNone/>
            </a:pPr>
            <a:endParaRPr lang="en-US" dirty="0" smtClean="0">
              <a:solidFill>
                <a:schemeClr val="bg1">
                  <a:lumMod val="75000"/>
                </a:schemeClr>
              </a:solidFill>
            </a:endParaRPr>
          </a:p>
          <a:p>
            <a:pPr marL="114300" indent="0">
              <a:buClr>
                <a:schemeClr val="bg1">
                  <a:lumMod val="75000"/>
                </a:schemeClr>
              </a:buClr>
              <a:buNone/>
            </a:pPr>
            <a:endParaRPr lang="en-US"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Sentiment_Subjectivity</a:t>
            </a:r>
            <a:r>
              <a:rPr lang="en-US" dirty="0">
                <a:solidFill>
                  <a:schemeClr val="bg1">
                    <a:lumMod val="75000"/>
                  </a:schemeClr>
                </a:solidFill>
              </a:rPr>
              <a:t>: </a:t>
            </a:r>
            <a:r>
              <a:rPr lang="en-US" dirty="0" smtClean="0">
                <a:solidFill>
                  <a:schemeClr val="bg1">
                    <a:lumMod val="75000"/>
                  </a:schemeClr>
                </a:solidFill>
              </a:rPr>
              <a:t> Sentiment subjectivity is basically </a:t>
            </a:r>
            <a:r>
              <a:rPr lang="en-US" dirty="0">
                <a:solidFill>
                  <a:schemeClr val="bg1">
                    <a:lumMod val="75000"/>
                  </a:schemeClr>
                </a:solidFill>
              </a:rPr>
              <a:t>the process of determining the attitude </a:t>
            </a:r>
            <a:r>
              <a:rPr lang="en-US" dirty="0" smtClean="0">
                <a:solidFill>
                  <a:schemeClr val="bg1">
                    <a:lumMod val="75000"/>
                  </a:schemeClr>
                </a:solidFill>
              </a:rPr>
              <a:t>or the emotion of the user, </a:t>
            </a:r>
            <a:r>
              <a:rPr lang="en-US" dirty="0">
                <a:solidFill>
                  <a:schemeClr val="bg1">
                    <a:lumMod val="75000"/>
                  </a:schemeClr>
                </a:solidFill>
              </a:rPr>
              <a:t>i.e., whether it is positive or negative or neutral</a:t>
            </a:r>
            <a:r>
              <a:rPr lang="en-US" dirty="0" smtClean="0">
                <a:solidFill>
                  <a:schemeClr val="bg1">
                    <a:lumMod val="75000"/>
                  </a:schemeClr>
                </a:solidFill>
              </a:rPr>
              <a:t>.</a:t>
            </a:r>
            <a:r>
              <a:rPr lang="en-US" dirty="0">
                <a:solidFill>
                  <a:schemeClr val="bg1">
                    <a:lumMod val="75000"/>
                  </a:schemeClr>
                </a:solidFill>
              </a:rPr>
              <a:t> </a:t>
            </a:r>
            <a:r>
              <a:rPr lang="en-US" dirty="0" smtClean="0">
                <a:solidFill>
                  <a:schemeClr val="bg1">
                    <a:lumMod val="75000"/>
                  </a:schemeClr>
                </a:solidFill>
              </a:rPr>
              <a:t>It </a:t>
            </a:r>
            <a:r>
              <a:rPr lang="en-US" dirty="0">
                <a:solidFill>
                  <a:schemeClr val="bg1">
                    <a:lumMod val="75000"/>
                  </a:schemeClr>
                </a:solidFill>
              </a:rPr>
              <a:t>consists of numerical </a:t>
            </a:r>
            <a:r>
              <a:rPr lang="en-US" dirty="0" smtClean="0">
                <a:solidFill>
                  <a:schemeClr val="bg1">
                    <a:lumMod val="75000"/>
                  </a:schemeClr>
                </a:solidFill>
              </a:rPr>
              <a:t>values </a:t>
            </a:r>
            <a:r>
              <a:rPr lang="en-US" dirty="0">
                <a:solidFill>
                  <a:schemeClr val="bg1">
                    <a:lumMod val="75000"/>
                  </a:schemeClr>
                </a:solidFill>
              </a:rPr>
              <a:t>and it is a vital feature for EDA. </a:t>
            </a:r>
          </a:p>
          <a:p>
            <a:pPr>
              <a:buClr>
                <a:schemeClr val="bg1">
                  <a:lumMod val="75000"/>
                </a:schemeClr>
              </a:buClr>
              <a:buFont typeface="Wingdings" panose="05000000000000000000" pitchFamily="2" charset="2"/>
              <a:buChar char="v"/>
            </a:pPr>
            <a:endParaRPr lang="en-US" dirty="0">
              <a:solidFill>
                <a:schemeClr val="bg1">
                  <a:lumMod val="75000"/>
                </a:schemeClr>
              </a:solidFill>
            </a:endParaRPr>
          </a:p>
          <a:p>
            <a:pPr>
              <a:buClr>
                <a:schemeClr val="bg1">
                  <a:lumMod val="75000"/>
                </a:schemeClr>
              </a:buClr>
              <a:buFont typeface="Wingdings" panose="05000000000000000000" pitchFamily="2" charset="2"/>
              <a:buChar char="v"/>
            </a:pPr>
            <a:endParaRPr lang="en-IN" dirty="0">
              <a:solidFill>
                <a:schemeClr val="bg1">
                  <a:lumMod val="75000"/>
                </a:schemeClr>
              </a:solidFill>
            </a:endParaRPr>
          </a:p>
        </p:txBody>
      </p:sp>
    </p:spTree>
    <p:extLst>
      <p:ext uri="{BB962C8B-B14F-4D97-AF65-F5344CB8AC3E}">
        <p14:creationId xmlns:p14="http://schemas.microsoft.com/office/powerpoint/2010/main" val="698409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Summary of User Review Dataset</a:t>
            </a:r>
            <a:endParaRPr lang="en-IN" u="sng" dirty="0"/>
          </a:p>
        </p:txBody>
      </p:sp>
      <p:sp>
        <p:nvSpPr>
          <p:cNvPr id="3" name="Text Placeholder 2"/>
          <p:cNvSpPr>
            <a:spLocks noGrp="1"/>
          </p:cNvSpPr>
          <p:nvPr>
            <p:ph type="body" idx="1"/>
          </p:nvPr>
        </p:nvSpPr>
        <p:spPr/>
        <p:txBody>
          <a:bodyPr/>
          <a:lstStyle/>
          <a:p>
            <a:pPr marL="114300" indent="0">
              <a:buClr>
                <a:schemeClr val="bg1">
                  <a:lumMod val="75000"/>
                </a:schemeClr>
              </a:buClr>
              <a:buNone/>
            </a:pPr>
            <a:r>
              <a:rPr lang="en-US" b="1" u="sng" dirty="0" smtClean="0">
                <a:solidFill>
                  <a:schemeClr val="bg1">
                    <a:lumMod val="75000"/>
                  </a:schemeClr>
                </a:solidFill>
              </a:rPr>
              <a:t>Categorical Features</a:t>
            </a:r>
          </a:p>
          <a:p>
            <a:pPr>
              <a:buClr>
                <a:schemeClr val="bg1">
                  <a:lumMod val="75000"/>
                </a:schemeClr>
              </a:buClr>
              <a:buFont typeface="Wingdings" panose="05000000000000000000" pitchFamily="2" charset="2"/>
              <a:buChar char="v"/>
            </a:pPr>
            <a:endParaRPr lang="en-US" u="sng" dirty="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App:</a:t>
            </a:r>
            <a:r>
              <a:rPr lang="en-US" dirty="0" smtClean="0">
                <a:solidFill>
                  <a:schemeClr val="bg1">
                    <a:lumMod val="75000"/>
                  </a:schemeClr>
                </a:solidFill>
              </a:rPr>
              <a:t> </a:t>
            </a:r>
            <a:r>
              <a:rPr lang="en-US" dirty="0">
                <a:solidFill>
                  <a:schemeClr val="bg1">
                    <a:lumMod val="75000"/>
                  </a:schemeClr>
                </a:solidFill>
              </a:rPr>
              <a:t>This column has </a:t>
            </a:r>
            <a:r>
              <a:rPr lang="en-US" dirty="0" smtClean="0">
                <a:solidFill>
                  <a:schemeClr val="bg1">
                    <a:lumMod val="75000"/>
                  </a:schemeClr>
                </a:solidFill>
              </a:rPr>
              <a:t>name of the each app.</a:t>
            </a:r>
            <a:endParaRPr lang="en-US" u="sng" dirty="0" smtClean="0">
              <a:solidFill>
                <a:schemeClr val="bg1">
                  <a:lumMod val="75000"/>
                </a:schemeClr>
              </a:solidFill>
            </a:endParaRPr>
          </a:p>
          <a:p>
            <a:pPr marL="114300" indent="0">
              <a:buClr>
                <a:schemeClr val="bg1">
                  <a:lumMod val="75000"/>
                </a:schemeClr>
              </a:buClr>
              <a:buNone/>
            </a:pPr>
            <a:endParaRPr lang="en-US" u="sng"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Translated reviews:</a:t>
            </a:r>
            <a:r>
              <a:rPr lang="en-US" dirty="0" smtClean="0">
                <a:solidFill>
                  <a:schemeClr val="bg1">
                    <a:lumMod val="75000"/>
                  </a:schemeClr>
                </a:solidFill>
              </a:rPr>
              <a:t> This column consists of user reviews in </a:t>
            </a:r>
            <a:r>
              <a:rPr lang="en-US" dirty="0" err="1" smtClean="0">
                <a:solidFill>
                  <a:schemeClr val="bg1">
                    <a:lumMod val="75000"/>
                  </a:schemeClr>
                </a:solidFill>
              </a:rPr>
              <a:t>astring</a:t>
            </a:r>
            <a:r>
              <a:rPr lang="en-US" dirty="0" smtClean="0">
                <a:solidFill>
                  <a:schemeClr val="bg1">
                    <a:lumMod val="75000"/>
                  </a:schemeClr>
                </a:solidFill>
              </a:rPr>
              <a:t> format. It is used during review analysis.</a:t>
            </a:r>
          </a:p>
          <a:p>
            <a:pPr marL="114300" indent="0">
              <a:buClr>
                <a:schemeClr val="bg1">
                  <a:lumMod val="75000"/>
                </a:schemeClr>
              </a:buClr>
              <a:buNone/>
            </a:pPr>
            <a:endParaRPr lang="en-US"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Sentiment:</a:t>
            </a:r>
            <a:r>
              <a:rPr lang="en-US" dirty="0">
                <a:solidFill>
                  <a:schemeClr val="bg1">
                    <a:lumMod val="75000"/>
                  </a:schemeClr>
                </a:solidFill>
              </a:rPr>
              <a:t> It consists of or the emotion of the user, i.e., whether it is positive or negative or </a:t>
            </a:r>
            <a:r>
              <a:rPr lang="en-US" dirty="0" smtClean="0">
                <a:solidFill>
                  <a:schemeClr val="bg1">
                    <a:lumMod val="75000"/>
                  </a:schemeClr>
                </a:solidFill>
              </a:rPr>
              <a:t>neutral. </a:t>
            </a:r>
            <a:r>
              <a:rPr lang="en-US" dirty="0">
                <a:solidFill>
                  <a:schemeClr val="bg1">
                    <a:lumMod val="75000"/>
                  </a:schemeClr>
                </a:solidFill>
              </a:rPr>
              <a:t>It </a:t>
            </a:r>
            <a:r>
              <a:rPr lang="en-US" dirty="0" smtClean="0">
                <a:solidFill>
                  <a:schemeClr val="bg1">
                    <a:lumMod val="75000"/>
                  </a:schemeClr>
                </a:solidFill>
              </a:rPr>
              <a:t>plays a vital part in EDA and </a:t>
            </a:r>
            <a:r>
              <a:rPr lang="en-US" dirty="0">
                <a:solidFill>
                  <a:schemeClr val="bg1">
                    <a:lumMod val="75000"/>
                  </a:schemeClr>
                </a:solidFill>
              </a:rPr>
              <a:t>review analysis.</a:t>
            </a:r>
            <a:endParaRPr lang="en-IN" u="sng" dirty="0">
              <a:solidFill>
                <a:schemeClr val="bg1">
                  <a:lumMod val="75000"/>
                </a:schemeClr>
              </a:solidFill>
            </a:endParaRPr>
          </a:p>
        </p:txBody>
      </p:sp>
    </p:spTree>
    <p:extLst>
      <p:ext uri="{BB962C8B-B14F-4D97-AF65-F5344CB8AC3E}">
        <p14:creationId xmlns:p14="http://schemas.microsoft.com/office/powerpoint/2010/main" val="3443326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72" y="121891"/>
            <a:ext cx="8520600" cy="572700"/>
          </a:xfrm>
        </p:spPr>
        <p:txBody>
          <a:bodyPr/>
          <a:lstStyle/>
          <a:p>
            <a:r>
              <a:rPr lang="en-US" sz="2400" u="sng" dirty="0" smtClean="0"/>
              <a:t>Data </a:t>
            </a:r>
            <a:r>
              <a:rPr lang="en-US" sz="2400" u="sng" dirty="0"/>
              <a:t>preprocessing and cleaning </a:t>
            </a:r>
            <a:r>
              <a:rPr lang="en-US" sz="2400" u="sng" dirty="0" smtClean="0"/>
              <a:t>for </a:t>
            </a:r>
            <a:r>
              <a:rPr lang="en-US" sz="2400" u="sng" dirty="0"/>
              <a:t>User Review Dataset</a:t>
            </a:r>
            <a:endParaRPr lang="en-IN" sz="2400" u="sng" dirty="0"/>
          </a:p>
        </p:txBody>
      </p:sp>
      <p:sp>
        <p:nvSpPr>
          <p:cNvPr id="3" name="Text Placeholder 2"/>
          <p:cNvSpPr>
            <a:spLocks noGrp="1"/>
          </p:cNvSpPr>
          <p:nvPr>
            <p:ph type="body" idx="1"/>
          </p:nvPr>
        </p:nvSpPr>
        <p:spPr>
          <a:xfrm>
            <a:off x="208572" y="856841"/>
            <a:ext cx="8520600" cy="4182671"/>
          </a:xfrm>
        </p:spPr>
        <p:txBody>
          <a:bodyPr/>
          <a:lstStyle/>
          <a:p>
            <a:pPr marL="114300" indent="0">
              <a:buNone/>
            </a:pPr>
            <a:r>
              <a:rPr lang="en-US" dirty="0" smtClean="0">
                <a:solidFill>
                  <a:schemeClr val="bg1">
                    <a:lumMod val="75000"/>
                  </a:schemeClr>
                </a:solidFill>
              </a:rPr>
              <a:t>1. Using log transformation on </a:t>
            </a:r>
            <a:r>
              <a:rPr lang="en-US" dirty="0" err="1" smtClean="0">
                <a:solidFill>
                  <a:schemeClr val="bg1">
                    <a:lumMod val="75000"/>
                  </a:schemeClr>
                </a:solidFill>
              </a:rPr>
              <a:t>sentiment_count</a:t>
            </a:r>
            <a:r>
              <a:rPr lang="en-US" dirty="0">
                <a:solidFill>
                  <a:schemeClr val="bg1">
                    <a:lumMod val="75000"/>
                  </a:schemeClr>
                </a:solidFill>
              </a:rPr>
              <a:t> </a:t>
            </a:r>
            <a:r>
              <a:rPr lang="en-US" dirty="0" smtClean="0">
                <a:solidFill>
                  <a:schemeClr val="bg1">
                    <a:lumMod val="75000"/>
                  </a:schemeClr>
                </a:solidFill>
              </a:rPr>
              <a:t>. It reduces the </a:t>
            </a:r>
            <a:r>
              <a:rPr lang="en-US" dirty="0" err="1" smtClean="0">
                <a:solidFill>
                  <a:schemeClr val="bg1">
                    <a:lumMod val="75000"/>
                  </a:schemeClr>
                </a:solidFill>
              </a:rPr>
              <a:t>skewness</a:t>
            </a:r>
            <a:r>
              <a:rPr lang="en-US" dirty="0" smtClean="0">
                <a:solidFill>
                  <a:schemeClr val="bg1">
                    <a:lumMod val="75000"/>
                  </a:schemeClr>
                </a:solidFill>
              </a:rPr>
              <a:t> and change the distribution to normal distribution.</a:t>
            </a:r>
          </a:p>
          <a:p>
            <a:pPr marL="114300" indent="0">
              <a:buNone/>
            </a:pPr>
            <a:endParaRPr lang="en-US" dirty="0" smtClean="0">
              <a:solidFill>
                <a:schemeClr val="bg1">
                  <a:lumMod val="75000"/>
                </a:schemeClr>
              </a:solidFill>
            </a:endParaRPr>
          </a:p>
          <a:p>
            <a:pPr marL="114300" indent="0">
              <a:buNone/>
            </a:pPr>
            <a:endParaRPr lang="en-US" dirty="0">
              <a:solidFill>
                <a:schemeClr val="bg1">
                  <a:lumMod val="75000"/>
                </a:schemeClr>
              </a:solidFill>
            </a:endParaRPr>
          </a:p>
          <a:p>
            <a:pPr marL="114300" indent="0">
              <a:buNone/>
            </a:pPr>
            <a:r>
              <a:rPr lang="en-US" dirty="0" smtClean="0">
                <a:solidFill>
                  <a:schemeClr val="bg1">
                    <a:lumMod val="75000"/>
                  </a:schemeClr>
                </a:solidFill>
              </a:rPr>
              <a:t>2. Changing the </a:t>
            </a:r>
            <a:r>
              <a:rPr lang="en-US" dirty="0" err="1" smtClean="0">
                <a:solidFill>
                  <a:schemeClr val="bg1">
                    <a:lumMod val="75000"/>
                  </a:schemeClr>
                </a:solidFill>
              </a:rPr>
              <a:t>sentiment_polarity</a:t>
            </a:r>
            <a:r>
              <a:rPr lang="en-US" dirty="0" smtClean="0">
                <a:solidFill>
                  <a:schemeClr val="bg1">
                    <a:lumMod val="75000"/>
                  </a:schemeClr>
                </a:solidFill>
              </a:rPr>
              <a:t> and </a:t>
            </a:r>
            <a:r>
              <a:rPr lang="en-US" dirty="0" err="1" smtClean="0">
                <a:solidFill>
                  <a:schemeClr val="bg1">
                    <a:lumMod val="75000"/>
                  </a:schemeClr>
                </a:solidFill>
              </a:rPr>
              <a:t>sentiment_subjectivity</a:t>
            </a:r>
            <a:r>
              <a:rPr lang="en-US" dirty="0" smtClean="0">
                <a:solidFill>
                  <a:schemeClr val="bg1">
                    <a:lumMod val="75000"/>
                  </a:schemeClr>
                </a:solidFill>
              </a:rPr>
              <a:t> column to their absolute form.</a:t>
            </a:r>
          </a:p>
          <a:p>
            <a:pPr marL="114300" indent="0">
              <a:buNone/>
            </a:pPr>
            <a:endParaRPr lang="en-US" dirty="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endParaRPr lang="en-US" dirty="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r>
              <a:rPr lang="en-US" dirty="0" smtClean="0">
                <a:solidFill>
                  <a:schemeClr val="bg1">
                    <a:lumMod val="75000"/>
                  </a:schemeClr>
                </a:solidFill>
              </a:rPr>
              <a:t>3. For doing EDA we used the not null values of the column.</a:t>
            </a:r>
          </a:p>
          <a:p>
            <a:pPr marL="114300" indent="0">
              <a:buNone/>
            </a:pPr>
            <a:endParaRPr lang="en-US" dirty="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endParaRPr lang="en-US" dirty="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endParaRPr lang="en-US" dirty="0" smtClean="0">
              <a:solidFill>
                <a:schemeClr val="bg1">
                  <a:lumMod val="75000"/>
                </a:schemeClr>
              </a:solidFill>
            </a:endParaRPr>
          </a:p>
          <a:p>
            <a:pPr marL="114300" indent="0">
              <a:buNone/>
            </a:pPr>
            <a:endParaRPr lang="en-IN" dirty="0">
              <a:solidFill>
                <a:schemeClr val="bg1">
                  <a:lumMod val="75000"/>
                </a:schemeClr>
              </a:solidFill>
            </a:endParaRPr>
          </a:p>
        </p:txBody>
      </p:sp>
      <p:pic>
        <p:nvPicPr>
          <p:cNvPr id="4" name="Picture 3"/>
          <p:cNvPicPr>
            <a:picLocks noChangeAspect="1"/>
          </p:cNvPicPr>
          <p:nvPr/>
        </p:nvPicPr>
        <p:blipFill>
          <a:blip r:embed="rId2"/>
          <a:stretch>
            <a:fillRect/>
          </a:stretch>
        </p:blipFill>
        <p:spPr>
          <a:xfrm>
            <a:off x="343759" y="1657744"/>
            <a:ext cx="8385413" cy="466725"/>
          </a:xfrm>
          <a:prstGeom prst="rect">
            <a:avLst/>
          </a:prstGeom>
        </p:spPr>
      </p:pic>
      <p:pic>
        <p:nvPicPr>
          <p:cNvPr id="6" name="Picture 5"/>
          <p:cNvPicPr>
            <a:picLocks noChangeAspect="1"/>
          </p:cNvPicPr>
          <p:nvPr/>
        </p:nvPicPr>
        <p:blipFill>
          <a:blip r:embed="rId3"/>
          <a:stretch>
            <a:fillRect/>
          </a:stretch>
        </p:blipFill>
        <p:spPr>
          <a:xfrm>
            <a:off x="872038" y="2814207"/>
            <a:ext cx="7496175" cy="1000125"/>
          </a:xfrm>
          <a:prstGeom prst="rect">
            <a:avLst/>
          </a:prstGeom>
        </p:spPr>
      </p:pic>
    </p:spTree>
    <p:extLst>
      <p:ext uri="{BB962C8B-B14F-4D97-AF65-F5344CB8AC3E}">
        <p14:creationId xmlns:p14="http://schemas.microsoft.com/office/powerpoint/2010/main" val="1618719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569" y="80640"/>
            <a:ext cx="8520600" cy="572700"/>
          </a:xfrm>
        </p:spPr>
        <p:txBody>
          <a:bodyPr/>
          <a:lstStyle/>
          <a:p>
            <a:r>
              <a:rPr lang="en-US" u="sng" dirty="0" smtClean="0"/>
              <a:t>EDA of Merged Dataset</a:t>
            </a:r>
            <a:endParaRPr lang="en-IN" u="sng" dirty="0"/>
          </a:p>
        </p:txBody>
      </p:sp>
      <p:sp>
        <p:nvSpPr>
          <p:cNvPr id="2" name="Text Placeholder 1"/>
          <p:cNvSpPr>
            <a:spLocks noGrp="1"/>
          </p:cNvSpPr>
          <p:nvPr>
            <p:ph type="body" idx="1"/>
          </p:nvPr>
        </p:nvSpPr>
        <p:spPr>
          <a:xfrm>
            <a:off x="-226883" y="735645"/>
            <a:ext cx="8765866" cy="766896"/>
          </a:xfrm>
        </p:spPr>
        <p:txBody>
          <a:bodyPr/>
          <a:lstStyle/>
          <a:p>
            <a:r>
              <a:rPr lang="en-US" sz="1200" dirty="0">
                <a:solidFill>
                  <a:schemeClr val="bg1"/>
                </a:solidFill>
              </a:rPr>
              <a:t>It can be seen from the </a:t>
            </a:r>
            <a:r>
              <a:rPr lang="en-US" sz="1200" dirty="0" smtClean="0">
                <a:solidFill>
                  <a:schemeClr val="bg1"/>
                </a:solidFill>
              </a:rPr>
              <a:t>plot </a:t>
            </a:r>
            <a:r>
              <a:rPr lang="en-US" sz="1200" dirty="0">
                <a:solidFill>
                  <a:schemeClr val="bg1"/>
                </a:solidFill>
              </a:rPr>
              <a:t>that the number of positive reviews are way higher than </a:t>
            </a:r>
            <a:r>
              <a:rPr lang="en-US" sz="1200" dirty="0" err="1">
                <a:solidFill>
                  <a:schemeClr val="bg1"/>
                </a:solidFill>
              </a:rPr>
              <a:t>negetive</a:t>
            </a:r>
            <a:r>
              <a:rPr lang="en-US" sz="1200" dirty="0">
                <a:solidFill>
                  <a:schemeClr val="bg1"/>
                </a:solidFill>
              </a:rPr>
              <a:t> and neutral ones</a:t>
            </a:r>
            <a:r>
              <a:rPr lang="en-US" sz="1400" dirty="0">
                <a:solidFill>
                  <a:schemeClr val="bg1"/>
                </a:solidFill>
              </a:rPr>
              <a:t>.</a:t>
            </a:r>
            <a:endParaRPr lang="en-IN" sz="1400" dirty="0">
              <a:solidFill>
                <a:schemeClr val="bg1"/>
              </a:solidFill>
            </a:endParaRPr>
          </a:p>
        </p:txBody>
      </p:sp>
      <p:pic>
        <p:nvPicPr>
          <p:cNvPr id="5" name="Picture 4"/>
          <p:cNvPicPr>
            <a:picLocks noChangeAspect="1"/>
          </p:cNvPicPr>
          <p:nvPr/>
        </p:nvPicPr>
        <p:blipFill>
          <a:blip r:embed="rId2"/>
          <a:stretch>
            <a:fillRect/>
          </a:stretch>
        </p:blipFill>
        <p:spPr>
          <a:xfrm>
            <a:off x="206256" y="1260102"/>
            <a:ext cx="8545857" cy="3834027"/>
          </a:xfrm>
          <a:prstGeom prst="rect">
            <a:avLst/>
          </a:prstGeom>
        </p:spPr>
      </p:pic>
    </p:spTree>
    <p:extLst>
      <p:ext uri="{BB962C8B-B14F-4D97-AF65-F5344CB8AC3E}">
        <p14:creationId xmlns:p14="http://schemas.microsoft.com/office/powerpoint/2010/main" val="441702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068" y="108141"/>
            <a:ext cx="8520600" cy="572700"/>
          </a:xfrm>
        </p:spPr>
        <p:txBody>
          <a:bodyPr/>
          <a:lstStyle/>
          <a:p>
            <a:r>
              <a:rPr lang="en-US" u="sng" dirty="0"/>
              <a:t>EDA of Merged Dataset</a:t>
            </a:r>
            <a:endParaRPr lang="en-IN" u="sng" dirty="0"/>
          </a:p>
        </p:txBody>
      </p:sp>
      <p:sp>
        <p:nvSpPr>
          <p:cNvPr id="2" name="Text Placeholder 1"/>
          <p:cNvSpPr>
            <a:spLocks noGrp="1"/>
          </p:cNvSpPr>
          <p:nvPr>
            <p:ph type="body" idx="1"/>
          </p:nvPr>
        </p:nvSpPr>
        <p:spPr>
          <a:xfrm>
            <a:off x="-151254" y="1152475"/>
            <a:ext cx="3485720" cy="2766382"/>
          </a:xfrm>
        </p:spPr>
        <p:txBody>
          <a:bodyPr/>
          <a:lstStyle/>
          <a:p>
            <a:r>
              <a:rPr lang="en-US" sz="1600" dirty="0">
                <a:solidFill>
                  <a:schemeClr val="bg1"/>
                </a:solidFill>
              </a:rPr>
              <a:t>It can be seen that maximum number of sentiment subjectivity lies between 0.4 to 0.7. From this we can conclude that maximum number of users give reviews to the applications according to their experience</a:t>
            </a:r>
            <a:r>
              <a:rPr lang="en-US" dirty="0">
                <a:solidFill>
                  <a:schemeClr val="bg1"/>
                </a:solidFill>
              </a:rPr>
              <a:t>.</a:t>
            </a:r>
            <a:endParaRPr lang="en-IN" dirty="0">
              <a:solidFill>
                <a:schemeClr val="bg1"/>
              </a:solidFill>
            </a:endParaRPr>
          </a:p>
          <a:p>
            <a:endParaRPr lang="en-IN" dirty="0"/>
          </a:p>
        </p:txBody>
      </p:sp>
      <p:pic>
        <p:nvPicPr>
          <p:cNvPr id="6" name="Picture 5"/>
          <p:cNvPicPr>
            <a:picLocks noChangeAspect="1"/>
          </p:cNvPicPr>
          <p:nvPr/>
        </p:nvPicPr>
        <p:blipFill>
          <a:blip r:embed="rId2"/>
          <a:stretch>
            <a:fillRect/>
          </a:stretch>
        </p:blipFill>
        <p:spPr>
          <a:xfrm>
            <a:off x="3430718" y="970282"/>
            <a:ext cx="5342021" cy="3130767"/>
          </a:xfrm>
          <a:prstGeom prst="rect">
            <a:avLst/>
          </a:prstGeom>
        </p:spPr>
      </p:pic>
    </p:spTree>
    <p:extLst>
      <p:ext uri="{BB962C8B-B14F-4D97-AF65-F5344CB8AC3E}">
        <p14:creationId xmlns:p14="http://schemas.microsoft.com/office/powerpoint/2010/main" val="2428817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8011"/>
            <a:ext cx="8520600" cy="477628"/>
          </a:xfrm>
        </p:spPr>
        <p:txBody>
          <a:bodyPr/>
          <a:lstStyle/>
          <a:p>
            <a:r>
              <a:rPr lang="en-US" u="sng" dirty="0"/>
              <a:t>EDA of Merged Dataset</a:t>
            </a:r>
            <a:endParaRPr lang="en-IN" u="sng" dirty="0"/>
          </a:p>
        </p:txBody>
      </p:sp>
      <p:sp>
        <p:nvSpPr>
          <p:cNvPr id="2" name="Text Placeholder 1"/>
          <p:cNvSpPr>
            <a:spLocks noGrp="1"/>
          </p:cNvSpPr>
          <p:nvPr>
            <p:ph type="body" idx="1"/>
          </p:nvPr>
        </p:nvSpPr>
        <p:spPr>
          <a:xfrm>
            <a:off x="-1" y="673768"/>
            <a:ext cx="8848367" cy="488139"/>
          </a:xfrm>
        </p:spPr>
        <p:txBody>
          <a:bodyPr/>
          <a:lstStyle/>
          <a:p>
            <a:pPr marL="114300" indent="0">
              <a:buNone/>
            </a:pPr>
            <a:r>
              <a:rPr lang="en-US" sz="1200" dirty="0">
                <a:solidFill>
                  <a:schemeClr val="bg1"/>
                </a:solidFill>
              </a:rPr>
              <a:t>From the </a:t>
            </a:r>
            <a:r>
              <a:rPr lang="en-US" sz="1200" dirty="0" smtClean="0">
                <a:solidFill>
                  <a:schemeClr val="bg1"/>
                </a:solidFill>
              </a:rPr>
              <a:t>scatter </a:t>
            </a:r>
            <a:r>
              <a:rPr lang="en-US" sz="1200" dirty="0">
                <a:solidFill>
                  <a:schemeClr val="bg1"/>
                </a:solidFill>
              </a:rPr>
              <a:t>plot it can be concluded that sentiment subjectivity is not always proportional to sentiment polarity but in maximum number of cases, it shows a proportional behavior when variance is too high or low</a:t>
            </a:r>
            <a:r>
              <a:rPr lang="en-US" sz="1400" dirty="0">
                <a:solidFill>
                  <a:schemeClr val="bg1"/>
                </a:solidFill>
              </a:rPr>
              <a:t>.</a:t>
            </a:r>
            <a:endParaRPr lang="en-IN" sz="1400" dirty="0">
              <a:solidFill>
                <a:schemeClr val="bg1"/>
              </a:solidFill>
            </a:endParaRPr>
          </a:p>
        </p:txBody>
      </p:sp>
      <p:pic>
        <p:nvPicPr>
          <p:cNvPr id="5" name="Picture 4"/>
          <p:cNvPicPr>
            <a:picLocks noChangeAspect="1"/>
          </p:cNvPicPr>
          <p:nvPr/>
        </p:nvPicPr>
        <p:blipFill>
          <a:blip r:embed="rId2"/>
          <a:stretch>
            <a:fillRect/>
          </a:stretch>
        </p:blipFill>
        <p:spPr>
          <a:xfrm>
            <a:off x="412512" y="1320036"/>
            <a:ext cx="7865214" cy="3731284"/>
          </a:xfrm>
          <a:prstGeom prst="rect">
            <a:avLst/>
          </a:prstGeom>
        </p:spPr>
      </p:pic>
    </p:spTree>
    <p:extLst>
      <p:ext uri="{BB962C8B-B14F-4D97-AF65-F5344CB8AC3E}">
        <p14:creationId xmlns:p14="http://schemas.microsoft.com/office/powerpoint/2010/main" val="282486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Description of datasets</a:t>
            </a:r>
            <a:endParaRPr lang="en-IN" u="sng" dirty="0"/>
          </a:p>
        </p:txBody>
      </p:sp>
      <p:sp>
        <p:nvSpPr>
          <p:cNvPr id="3" name="Text Placeholder 2"/>
          <p:cNvSpPr>
            <a:spLocks noGrp="1"/>
          </p:cNvSpPr>
          <p:nvPr>
            <p:ph type="body" idx="1"/>
          </p:nvPr>
        </p:nvSpPr>
        <p:spPr/>
        <p:txBody>
          <a:bodyPr/>
          <a:lstStyle/>
          <a:p>
            <a:pPr marL="596900" lvl="1" indent="0">
              <a:buNone/>
            </a:pPr>
            <a:r>
              <a:rPr lang="en-US" dirty="0" smtClean="0">
                <a:solidFill>
                  <a:schemeClr val="bg1"/>
                </a:solidFill>
              </a:rPr>
              <a:t>In this project we are given two datasets :- </a:t>
            </a:r>
          </a:p>
          <a:p>
            <a:pPr lvl="1">
              <a:buClr>
                <a:schemeClr val="tx1"/>
              </a:buClr>
              <a:buSzPct val="100000"/>
              <a:buFont typeface="Wingdings" panose="05000000000000000000" pitchFamily="2" charset="2"/>
              <a:buChar char="v"/>
            </a:pPr>
            <a:r>
              <a:rPr lang="en-US" dirty="0" err="1" smtClean="0">
                <a:solidFill>
                  <a:schemeClr val="bg1"/>
                </a:solidFill>
              </a:rPr>
              <a:t>Playstore</a:t>
            </a:r>
            <a:r>
              <a:rPr lang="en-US" dirty="0" smtClean="0">
                <a:solidFill>
                  <a:schemeClr val="bg1"/>
                </a:solidFill>
              </a:rPr>
              <a:t> Data: This dataset contains app name their domain, </a:t>
            </a:r>
            <a:r>
              <a:rPr lang="en-US" dirty="0" err="1" smtClean="0">
                <a:solidFill>
                  <a:schemeClr val="bg1"/>
                </a:solidFill>
              </a:rPr>
              <a:t>category,geners</a:t>
            </a:r>
            <a:r>
              <a:rPr lang="en-US" dirty="0" smtClean="0">
                <a:solidFill>
                  <a:schemeClr val="bg1"/>
                </a:solidFill>
              </a:rPr>
              <a:t> and type having different rating and reviews . It also </a:t>
            </a:r>
            <a:r>
              <a:rPr lang="en-US" dirty="0" err="1" smtClean="0">
                <a:solidFill>
                  <a:schemeClr val="bg1"/>
                </a:solidFill>
              </a:rPr>
              <a:t>comporises</a:t>
            </a:r>
            <a:r>
              <a:rPr lang="en-US" dirty="0" smtClean="0">
                <a:solidFill>
                  <a:schemeClr val="bg1"/>
                </a:solidFill>
              </a:rPr>
              <a:t> of a price column , app’ price and app version.</a:t>
            </a:r>
          </a:p>
          <a:p>
            <a:pPr lvl="1">
              <a:buClr>
                <a:schemeClr val="tx1"/>
              </a:buClr>
              <a:buSzPct val="100000"/>
              <a:buFont typeface="Wingdings" panose="05000000000000000000" pitchFamily="2" charset="2"/>
              <a:buChar char="v"/>
            </a:pPr>
            <a:r>
              <a:rPr lang="en-US" dirty="0" smtClean="0">
                <a:solidFill>
                  <a:schemeClr val="bg1"/>
                </a:solidFill>
              </a:rPr>
              <a:t>User Reviews Data: This dataset contains the app name with different textual reviews and sentiment points. It is very </a:t>
            </a:r>
            <a:r>
              <a:rPr lang="en-US" dirty="0" err="1" smtClean="0">
                <a:solidFill>
                  <a:schemeClr val="bg1"/>
                </a:solidFill>
              </a:rPr>
              <a:t>usefull</a:t>
            </a:r>
            <a:r>
              <a:rPr lang="en-US" dirty="0" smtClean="0">
                <a:solidFill>
                  <a:schemeClr val="bg1"/>
                </a:solidFill>
              </a:rPr>
              <a:t> for customer sentiment analysis.</a:t>
            </a:r>
          </a:p>
          <a:p>
            <a:pPr marL="596900" lvl="1" indent="0">
              <a:buClr>
                <a:schemeClr val="tx1"/>
              </a:buClr>
              <a:buSzPct val="100000"/>
              <a:buNone/>
            </a:pPr>
            <a:r>
              <a:rPr lang="en-US" dirty="0" smtClean="0">
                <a:solidFill>
                  <a:schemeClr val="bg1"/>
                </a:solidFill>
              </a:rPr>
              <a:t>We tried our best to do the exploratory data analysis(EDA) on this datasets.</a:t>
            </a:r>
            <a:endParaRPr lang="en-IN" dirty="0">
              <a:solidFill>
                <a:schemeClr val="bg1"/>
              </a:solidFill>
            </a:endParaRPr>
          </a:p>
        </p:txBody>
      </p:sp>
    </p:spTree>
    <p:extLst>
      <p:ext uri="{BB962C8B-B14F-4D97-AF65-F5344CB8AC3E}">
        <p14:creationId xmlns:p14="http://schemas.microsoft.com/office/powerpoint/2010/main" val="3210743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574" y="108919"/>
            <a:ext cx="8520600" cy="841800"/>
          </a:xfrm>
        </p:spPr>
        <p:txBody>
          <a:bodyPr/>
          <a:lstStyle/>
          <a:p>
            <a:r>
              <a:rPr lang="en-US" u="sng" dirty="0"/>
              <a:t>EDA of Merged Dataset</a:t>
            </a:r>
            <a:endParaRPr lang="en-IN" u="sng" dirty="0"/>
          </a:p>
        </p:txBody>
      </p:sp>
      <p:pic>
        <p:nvPicPr>
          <p:cNvPr id="5" name="Picture 4"/>
          <p:cNvPicPr>
            <a:picLocks noChangeAspect="1"/>
          </p:cNvPicPr>
          <p:nvPr/>
        </p:nvPicPr>
        <p:blipFill>
          <a:blip r:embed="rId3"/>
          <a:stretch>
            <a:fillRect/>
          </a:stretch>
        </p:blipFill>
        <p:spPr>
          <a:xfrm>
            <a:off x="61876" y="1322914"/>
            <a:ext cx="9082123" cy="3820586"/>
          </a:xfrm>
          <a:prstGeom prst="rect">
            <a:avLst/>
          </a:prstGeom>
        </p:spPr>
      </p:pic>
    </p:spTree>
    <p:extLst>
      <p:ext uri="{BB962C8B-B14F-4D97-AF65-F5344CB8AC3E}">
        <p14:creationId xmlns:p14="http://schemas.microsoft.com/office/powerpoint/2010/main" val="2597890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19" y="122669"/>
            <a:ext cx="8520600" cy="841800"/>
          </a:xfrm>
        </p:spPr>
        <p:txBody>
          <a:bodyPr/>
          <a:lstStyle/>
          <a:p>
            <a:r>
              <a:rPr lang="en-US" u="sng" dirty="0"/>
              <a:t>EDA of Merged Dataset</a:t>
            </a:r>
            <a:endParaRPr lang="en-IN" u="sng" dirty="0"/>
          </a:p>
        </p:txBody>
      </p:sp>
      <p:pic>
        <p:nvPicPr>
          <p:cNvPr id="3" name="Picture 2"/>
          <p:cNvPicPr>
            <a:picLocks noChangeAspect="1"/>
          </p:cNvPicPr>
          <p:nvPr/>
        </p:nvPicPr>
        <p:blipFill>
          <a:blip r:embed="rId2"/>
          <a:stretch>
            <a:fillRect/>
          </a:stretch>
        </p:blipFill>
        <p:spPr>
          <a:xfrm>
            <a:off x="1435804" y="1564033"/>
            <a:ext cx="5157502" cy="3214222"/>
          </a:xfrm>
          <a:prstGeom prst="rect">
            <a:avLst/>
          </a:prstGeom>
        </p:spPr>
      </p:pic>
    </p:spTree>
    <p:extLst>
      <p:ext uri="{BB962C8B-B14F-4D97-AF65-F5344CB8AC3E}">
        <p14:creationId xmlns:p14="http://schemas.microsoft.com/office/powerpoint/2010/main" val="1434206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CONCLUSION</a:t>
            </a:r>
            <a:endParaRPr lang="en-IN" u="sng" dirty="0"/>
          </a:p>
        </p:txBody>
      </p:sp>
      <p:sp>
        <p:nvSpPr>
          <p:cNvPr id="4" name="Text Placeholder 3"/>
          <p:cNvSpPr>
            <a:spLocks noGrp="1"/>
          </p:cNvSpPr>
          <p:nvPr>
            <p:ph type="body" idx="1"/>
          </p:nvPr>
        </p:nvSpPr>
        <p:spPr/>
        <p:txBody>
          <a:bodyPr/>
          <a:lstStyle/>
          <a:p>
            <a:pPr>
              <a:buClr>
                <a:schemeClr val="bg1"/>
              </a:buClr>
              <a:buFont typeface="+mj-lt"/>
              <a:buAutoNum type="arabicPeriod"/>
            </a:pPr>
            <a:r>
              <a:rPr lang="en-US" sz="1400" dirty="0" smtClean="0">
                <a:solidFill>
                  <a:schemeClr val="bg1"/>
                </a:solidFill>
              </a:rPr>
              <a:t>Maximum installed apps comes under communications ,tools and productivity on the basis </a:t>
            </a:r>
            <a:r>
              <a:rPr lang="en-IN" sz="1400" dirty="0" smtClean="0">
                <a:solidFill>
                  <a:schemeClr val="bg1"/>
                </a:solidFill>
              </a:rPr>
              <a:t>genres.</a:t>
            </a:r>
          </a:p>
          <a:p>
            <a:pPr>
              <a:buClr>
                <a:schemeClr val="bg1"/>
              </a:buClr>
              <a:buFont typeface="+mj-lt"/>
              <a:buAutoNum type="arabicPeriod"/>
            </a:pPr>
            <a:r>
              <a:rPr lang="en-US" sz="1400" dirty="0">
                <a:solidFill>
                  <a:schemeClr val="bg1"/>
                </a:solidFill>
              </a:rPr>
              <a:t>Maximum installed apps comes under communications ,tools and </a:t>
            </a:r>
            <a:r>
              <a:rPr lang="en-US" sz="1400" dirty="0" smtClean="0">
                <a:solidFill>
                  <a:schemeClr val="bg1"/>
                </a:solidFill>
              </a:rPr>
              <a:t>games on the basis of category.</a:t>
            </a:r>
          </a:p>
          <a:p>
            <a:pPr>
              <a:buClr>
                <a:schemeClr val="bg1"/>
              </a:buClr>
              <a:buFont typeface="+mj-lt"/>
              <a:buAutoNum type="arabicPeriod"/>
            </a:pPr>
            <a:r>
              <a:rPr lang="en-US" sz="1400" dirty="0">
                <a:solidFill>
                  <a:schemeClr val="bg1"/>
                </a:solidFill>
              </a:rPr>
              <a:t> In our dataset, the majority of apps in Family, Food &amp; Drink and Tools, as well as Social categories were free to install. At the same time Family, Sports, Tools and Medical categories had the biggest number of paid apps available for download</a:t>
            </a:r>
            <a:r>
              <a:rPr lang="en-US" sz="1400" dirty="0" smtClean="0"/>
              <a:t>.</a:t>
            </a:r>
          </a:p>
          <a:p>
            <a:pPr>
              <a:buClr>
                <a:schemeClr val="bg1"/>
              </a:buClr>
              <a:buFont typeface="+mj-lt"/>
              <a:buAutoNum type="arabicPeriod"/>
            </a:pPr>
            <a:r>
              <a:rPr lang="en-US" sz="1400" dirty="0">
                <a:solidFill>
                  <a:schemeClr val="bg1"/>
                </a:solidFill>
              </a:rPr>
              <a:t> </a:t>
            </a:r>
            <a:r>
              <a:rPr lang="en-US" sz="1400" dirty="0" smtClean="0">
                <a:solidFill>
                  <a:schemeClr val="bg1"/>
                </a:solidFill>
              </a:rPr>
              <a:t>It </a:t>
            </a:r>
            <a:r>
              <a:rPr lang="en-US" sz="1400" dirty="0">
                <a:solidFill>
                  <a:schemeClr val="bg1"/>
                </a:solidFill>
              </a:rPr>
              <a:t>can be concluded that maximum number of applications present in the dataset are of small size</a:t>
            </a:r>
            <a:r>
              <a:rPr lang="en-US" sz="1400" dirty="0" smtClean="0">
                <a:solidFill>
                  <a:schemeClr val="bg1"/>
                </a:solidFill>
              </a:rPr>
              <a:t>.</a:t>
            </a:r>
          </a:p>
          <a:p>
            <a:pPr>
              <a:buClr>
                <a:schemeClr val="bg1"/>
              </a:buClr>
              <a:buFont typeface="+mj-lt"/>
              <a:buAutoNum type="arabicPeriod"/>
            </a:pPr>
            <a:r>
              <a:rPr lang="en-US" sz="1400" dirty="0">
                <a:solidFill>
                  <a:schemeClr val="bg1"/>
                </a:solidFill>
              </a:rPr>
              <a:t>It can </a:t>
            </a:r>
            <a:r>
              <a:rPr lang="en-US" sz="1400" dirty="0" smtClean="0">
                <a:solidFill>
                  <a:schemeClr val="bg1"/>
                </a:solidFill>
              </a:rPr>
              <a:t>concluded </a:t>
            </a:r>
            <a:r>
              <a:rPr lang="en-US" sz="1400" dirty="0">
                <a:solidFill>
                  <a:schemeClr val="bg1"/>
                </a:solidFill>
              </a:rPr>
              <a:t>that maximum number of sentiment subjectivity lies between 0.4 to 0.7. From this we can conclude </a:t>
            </a:r>
            <a:r>
              <a:rPr lang="en-US" sz="1400">
                <a:solidFill>
                  <a:schemeClr val="bg1"/>
                </a:solidFill>
              </a:rPr>
              <a:t>that </a:t>
            </a:r>
            <a:r>
              <a:rPr lang="en-US" sz="1400" smtClean="0">
                <a:solidFill>
                  <a:schemeClr val="bg1"/>
                </a:solidFill>
              </a:rPr>
              <a:t>maximum </a:t>
            </a:r>
            <a:r>
              <a:rPr lang="en-US" sz="1400" dirty="0">
                <a:solidFill>
                  <a:schemeClr val="bg1"/>
                </a:solidFill>
              </a:rPr>
              <a:t>number of users give reviews to the applications, according to their experience</a:t>
            </a:r>
            <a:r>
              <a:rPr lang="en-US" sz="1400" dirty="0" smtClean="0">
                <a:solidFill>
                  <a:schemeClr val="bg1"/>
                </a:solidFill>
              </a:rPr>
              <a:t>.</a:t>
            </a:r>
          </a:p>
          <a:p>
            <a:pPr>
              <a:buClr>
                <a:schemeClr val="bg1"/>
              </a:buClr>
              <a:buFont typeface="+mj-lt"/>
              <a:buAutoNum type="arabicPeriod"/>
            </a:pPr>
            <a:r>
              <a:rPr lang="en-US" sz="1400" dirty="0" smtClean="0">
                <a:solidFill>
                  <a:schemeClr val="bg1"/>
                </a:solidFill>
              </a:rPr>
              <a:t>From the review sentiments 64.21% are positive reviews , 22.8% are negative reviews and 13.51% are neutral reviews.</a:t>
            </a:r>
          </a:p>
          <a:p>
            <a:pPr>
              <a:buClr>
                <a:schemeClr val="bg1"/>
              </a:buClr>
              <a:buFont typeface="+mj-lt"/>
              <a:buAutoNum type="arabicPeriod"/>
            </a:pPr>
            <a:endParaRPr lang="en-US" sz="1400" dirty="0" smtClean="0">
              <a:solidFill>
                <a:schemeClr val="bg1"/>
              </a:solidFill>
            </a:endParaRPr>
          </a:p>
          <a:p>
            <a:pPr>
              <a:buClr>
                <a:schemeClr val="bg1"/>
              </a:buClr>
              <a:buFont typeface="+mj-lt"/>
              <a:buAutoNum type="arabicPeriod"/>
            </a:pPr>
            <a:endParaRPr lang="en-US" sz="1400" dirty="0" smtClean="0">
              <a:solidFill>
                <a:schemeClr val="bg1"/>
              </a:solidFill>
            </a:endParaRPr>
          </a:p>
        </p:txBody>
      </p:sp>
    </p:spTree>
    <p:extLst>
      <p:ext uri="{BB962C8B-B14F-4D97-AF65-F5344CB8AC3E}">
        <p14:creationId xmlns:p14="http://schemas.microsoft.com/office/powerpoint/2010/main" val="25448855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Future works</a:t>
            </a:r>
            <a:endParaRPr lang="en-IN" u="sng" dirty="0"/>
          </a:p>
        </p:txBody>
      </p:sp>
      <p:sp>
        <p:nvSpPr>
          <p:cNvPr id="3" name="Text Placeholder 2"/>
          <p:cNvSpPr>
            <a:spLocks noGrp="1"/>
          </p:cNvSpPr>
          <p:nvPr>
            <p:ph type="body" idx="1"/>
          </p:nvPr>
        </p:nvSpPr>
        <p:spPr>
          <a:xfrm>
            <a:off x="311700" y="1152475"/>
            <a:ext cx="8520600" cy="2594502"/>
          </a:xfrm>
        </p:spPr>
        <p:txBody>
          <a:bodyPr/>
          <a:lstStyle/>
          <a:p>
            <a:pPr>
              <a:buClr>
                <a:schemeClr val="bg1"/>
              </a:buClr>
              <a:buFont typeface="Wingdings" panose="05000000000000000000" pitchFamily="2" charset="2"/>
              <a:buChar char="v"/>
            </a:pPr>
            <a:r>
              <a:rPr lang="en-US" dirty="0">
                <a:solidFill>
                  <a:schemeClr val="bg1"/>
                </a:solidFill>
              </a:rPr>
              <a:t>Exploring the correlation between the size of the app and the version of Android on the number of installs</a:t>
            </a:r>
            <a:r>
              <a:rPr lang="en-US" dirty="0" smtClean="0">
                <a:solidFill>
                  <a:schemeClr val="bg1"/>
                </a:solidFill>
              </a:rPr>
              <a:t>.</a:t>
            </a:r>
          </a:p>
          <a:p>
            <a:pPr marL="114300" indent="0">
              <a:buClr>
                <a:schemeClr val="bg1"/>
              </a:buClr>
              <a:buNone/>
            </a:pPr>
            <a:endParaRPr lang="en-US" dirty="0">
              <a:solidFill>
                <a:schemeClr val="bg1"/>
              </a:solidFill>
            </a:endParaRPr>
          </a:p>
          <a:p>
            <a:pPr>
              <a:buClr>
                <a:schemeClr val="bg1"/>
              </a:buClr>
              <a:buFont typeface="Wingdings" panose="05000000000000000000" pitchFamily="2" charset="2"/>
              <a:buChar char="v"/>
            </a:pPr>
            <a:r>
              <a:rPr lang="en-US" dirty="0" smtClean="0">
                <a:solidFill>
                  <a:schemeClr val="bg1"/>
                </a:solidFill>
              </a:rPr>
              <a:t>Exploring</a:t>
            </a:r>
            <a:r>
              <a:rPr lang="en-US" dirty="0">
                <a:solidFill>
                  <a:schemeClr val="bg1"/>
                </a:solidFill>
              </a:rPr>
              <a:t> reviews and sentiment of the users as per the </a:t>
            </a:r>
            <a:r>
              <a:rPr lang="en-US" dirty="0" err="1">
                <a:solidFill>
                  <a:schemeClr val="bg1"/>
                </a:solidFill>
              </a:rPr>
              <a:t>the</a:t>
            </a:r>
            <a:r>
              <a:rPr lang="en-US" dirty="0">
                <a:solidFill>
                  <a:schemeClr val="bg1"/>
                </a:solidFill>
              </a:rPr>
              <a:t> category of the application</a:t>
            </a:r>
            <a:r>
              <a:rPr lang="en-US" dirty="0" smtClean="0">
                <a:solidFill>
                  <a:schemeClr val="bg1"/>
                </a:solidFill>
              </a:rPr>
              <a:t>.</a:t>
            </a:r>
          </a:p>
          <a:p>
            <a:pPr marL="114300" indent="0">
              <a:buClr>
                <a:schemeClr val="bg1"/>
              </a:buClr>
              <a:buNone/>
            </a:pPr>
            <a:endParaRPr lang="en-US" dirty="0">
              <a:solidFill>
                <a:schemeClr val="bg1"/>
              </a:solidFill>
            </a:endParaRPr>
          </a:p>
          <a:p>
            <a:pPr>
              <a:buClr>
                <a:schemeClr val="bg1"/>
              </a:buClr>
              <a:buFont typeface="Wingdings" panose="05000000000000000000" pitchFamily="2" charset="2"/>
              <a:buChar char="v"/>
            </a:pPr>
            <a:r>
              <a:rPr lang="en-US" dirty="0" smtClean="0">
                <a:solidFill>
                  <a:schemeClr val="bg1"/>
                </a:solidFill>
              </a:rPr>
              <a:t>Treating</a:t>
            </a:r>
            <a:r>
              <a:rPr lang="en-US" dirty="0">
                <a:solidFill>
                  <a:schemeClr val="bg1"/>
                </a:solidFill>
              </a:rPr>
              <a:t> the outlier of the features. </a:t>
            </a:r>
          </a:p>
          <a:p>
            <a:pPr>
              <a:buClr>
                <a:schemeClr val="bg1"/>
              </a:buClr>
              <a:buFont typeface="Wingdings" panose="05000000000000000000" pitchFamily="2" charset="2"/>
              <a:buChar char="v"/>
            </a:pPr>
            <a:endParaRPr lang="en-IN" dirty="0"/>
          </a:p>
        </p:txBody>
      </p:sp>
    </p:spTree>
    <p:extLst>
      <p:ext uri="{BB962C8B-B14F-4D97-AF65-F5344CB8AC3E}">
        <p14:creationId xmlns:p14="http://schemas.microsoft.com/office/powerpoint/2010/main" val="2829851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384" y="502748"/>
            <a:ext cx="8490857" cy="4640752"/>
          </a:xfrm>
          <a:prstGeom prst="rect">
            <a:avLst/>
          </a:prstGeom>
        </p:spPr>
      </p:pic>
    </p:spTree>
    <p:extLst>
      <p:ext uri="{BB962C8B-B14F-4D97-AF65-F5344CB8AC3E}">
        <p14:creationId xmlns:p14="http://schemas.microsoft.com/office/powerpoint/2010/main" val="2699638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0448" y="143295"/>
            <a:ext cx="8520600" cy="841800"/>
          </a:xfrm>
        </p:spPr>
        <p:txBody>
          <a:bodyPr/>
          <a:lstStyle/>
          <a:p>
            <a:r>
              <a:rPr lang="en-US" u="sng" dirty="0"/>
              <a:t>Data Summary of </a:t>
            </a:r>
            <a:r>
              <a:rPr lang="en-US" u="sng" dirty="0" err="1"/>
              <a:t>Playstore</a:t>
            </a:r>
            <a:r>
              <a:rPr lang="en-US" u="sng" dirty="0"/>
              <a:t> Dataset</a:t>
            </a:r>
            <a:endParaRPr lang="en-IN" u="sng" dirty="0"/>
          </a:p>
        </p:txBody>
      </p:sp>
      <p:pic>
        <p:nvPicPr>
          <p:cNvPr id="5" name="Picture 4"/>
          <p:cNvPicPr>
            <a:picLocks noChangeAspect="1"/>
          </p:cNvPicPr>
          <p:nvPr/>
        </p:nvPicPr>
        <p:blipFill>
          <a:blip r:embed="rId2"/>
          <a:stretch>
            <a:fillRect/>
          </a:stretch>
        </p:blipFill>
        <p:spPr>
          <a:xfrm>
            <a:off x="701269" y="1299411"/>
            <a:ext cx="7927092" cy="3705726"/>
          </a:xfrm>
          <a:prstGeom prst="rect">
            <a:avLst/>
          </a:prstGeom>
        </p:spPr>
      </p:pic>
    </p:spTree>
    <p:extLst>
      <p:ext uri="{BB962C8B-B14F-4D97-AF65-F5344CB8AC3E}">
        <p14:creationId xmlns:p14="http://schemas.microsoft.com/office/powerpoint/2010/main" val="2472211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 of </a:t>
            </a:r>
            <a:r>
              <a:rPr lang="en-US" dirty="0" err="1" smtClean="0"/>
              <a:t>Playstore</a:t>
            </a:r>
            <a:r>
              <a:rPr lang="en-US" dirty="0" smtClean="0"/>
              <a:t> Dataset</a:t>
            </a:r>
            <a:endParaRPr lang="en-IN" dirty="0"/>
          </a:p>
        </p:txBody>
      </p:sp>
      <p:sp>
        <p:nvSpPr>
          <p:cNvPr id="3" name="Text Placeholder 2"/>
          <p:cNvSpPr>
            <a:spLocks noGrp="1"/>
          </p:cNvSpPr>
          <p:nvPr>
            <p:ph type="body" idx="1"/>
          </p:nvPr>
        </p:nvSpPr>
        <p:spPr/>
        <p:txBody>
          <a:bodyPr/>
          <a:lstStyle/>
          <a:p>
            <a:pPr marL="114300" indent="0">
              <a:buClr>
                <a:schemeClr val="bg1">
                  <a:lumMod val="75000"/>
                </a:schemeClr>
              </a:buClr>
              <a:buNone/>
            </a:pPr>
            <a:r>
              <a:rPr lang="en-US" b="1" u="sng" dirty="0" smtClean="0">
                <a:solidFill>
                  <a:schemeClr val="bg1">
                    <a:lumMod val="75000"/>
                  </a:schemeClr>
                </a:solidFill>
              </a:rPr>
              <a:t>Numerical Features</a:t>
            </a:r>
          </a:p>
          <a:p>
            <a:pPr>
              <a:buClr>
                <a:schemeClr val="bg1">
                  <a:lumMod val="75000"/>
                </a:schemeClr>
              </a:buClr>
              <a:buFont typeface="Wingdings" panose="05000000000000000000" pitchFamily="2" charset="2"/>
              <a:buChar char="v"/>
            </a:pPr>
            <a:endParaRPr lang="en-US" dirty="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Rating:</a:t>
            </a:r>
            <a:r>
              <a:rPr lang="en-US" dirty="0" smtClean="0">
                <a:solidFill>
                  <a:schemeClr val="bg1">
                    <a:lumMod val="75000"/>
                  </a:schemeClr>
                </a:solidFill>
              </a:rPr>
              <a:t> The column </a:t>
            </a:r>
            <a:r>
              <a:rPr lang="en-US" dirty="0" err="1" smtClean="0">
                <a:solidFill>
                  <a:schemeClr val="bg1">
                    <a:lumMod val="75000"/>
                  </a:schemeClr>
                </a:solidFill>
              </a:rPr>
              <a:t>constists</a:t>
            </a:r>
            <a:r>
              <a:rPr lang="en-US" dirty="0" smtClean="0">
                <a:solidFill>
                  <a:schemeClr val="bg1">
                    <a:lumMod val="75000"/>
                  </a:schemeClr>
                </a:solidFill>
              </a:rPr>
              <a:t> of numerical values, which rates the app out of 5. Rating is a user review feature. It can be used during review analysis.</a:t>
            </a:r>
          </a:p>
          <a:p>
            <a:pPr marL="114300" indent="0">
              <a:buClr>
                <a:schemeClr val="bg1">
                  <a:lumMod val="75000"/>
                </a:schemeClr>
              </a:buClr>
              <a:buNone/>
            </a:pPr>
            <a:endParaRPr lang="en-US" dirty="0" smtClean="0">
              <a:solidFill>
                <a:schemeClr val="bg1">
                  <a:lumMod val="75000"/>
                </a:schemeClr>
              </a:solidFill>
            </a:endParaRPr>
          </a:p>
          <a:p>
            <a:pPr marL="114300" indent="0">
              <a:buClr>
                <a:schemeClr val="bg1">
                  <a:lumMod val="75000"/>
                </a:schemeClr>
              </a:buClr>
              <a:buNone/>
            </a:pPr>
            <a:r>
              <a:rPr lang="en-US" dirty="0" smtClean="0">
                <a:solidFill>
                  <a:schemeClr val="bg1">
                    <a:lumMod val="75000"/>
                  </a:schemeClr>
                </a:solidFill>
              </a:rPr>
              <a:t> </a:t>
            </a: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Installs:</a:t>
            </a:r>
            <a:r>
              <a:rPr lang="en-US" dirty="0" smtClean="0">
                <a:solidFill>
                  <a:schemeClr val="bg1">
                    <a:lumMod val="75000"/>
                  </a:schemeClr>
                </a:solidFill>
              </a:rPr>
              <a:t> This column </a:t>
            </a:r>
            <a:r>
              <a:rPr lang="en-US" dirty="0" err="1" smtClean="0">
                <a:solidFill>
                  <a:schemeClr val="bg1">
                    <a:lumMod val="75000"/>
                  </a:schemeClr>
                </a:solidFill>
              </a:rPr>
              <a:t>constists</a:t>
            </a:r>
            <a:r>
              <a:rPr lang="en-US" dirty="0" smtClean="0">
                <a:solidFill>
                  <a:schemeClr val="bg1">
                    <a:lumMod val="75000"/>
                  </a:schemeClr>
                </a:solidFill>
              </a:rPr>
              <a:t> of how many times an app is installed. By the number of installs we can understand which app is most used and </a:t>
            </a:r>
            <a:r>
              <a:rPr lang="en-US" dirty="0" err="1" smtClean="0">
                <a:solidFill>
                  <a:schemeClr val="bg1">
                    <a:lumMod val="75000"/>
                  </a:schemeClr>
                </a:solidFill>
              </a:rPr>
              <a:t>prefferd</a:t>
            </a:r>
            <a:r>
              <a:rPr lang="en-US" dirty="0" smtClean="0">
                <a:solidFill>
                  <a:schemeClr val="bg1">
                    <a:lumMod val="75000"/>
                  </a:schemeClr>
                </a:solidFill>
              </a:rPr>
              <a:t> app among the given apps.</a:t>
            </a:r>
          </a:p>
        </p:txBody>
      </p:sp>
    </p:spTree>
    <p:extLst>
      <p:ext uri="{BB962C8B-B14F-4D97-AF65-F5344CB8AC3E}">
        <p14:creationId xmlns:p14="http://schemas.microsoft.com/office/powerpoint/2010/main" val="1211648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00" y="383148"/>
            <a:ext cx="8520600" cy="572700"/>
          </a:xfrm>
        </p:spPr>
        <p:txBody>
          <a:bodyPr/>
          <a:lstStyle/>
          <a:p>
            <a:r>
              <a:rPr lang="en-US" dirty="0"/>
              <a:t>Data Summary of </a:t>
            </a:r>
            <a:r>
              <a:rPr lang="en-US" dirty="0" err="1"/>
              <a:t>Playstore</a:t>
            </a:r>
            <a:r>
              <a:rPr lang="en-US" dirty="0"/>
              <a:t> Dataset</a:t>
            </a:r>
            <a:endParaRPr lang="en-IN" dirty="0"/>
          </a:p>
        </p:txBody>
      </p:sp>
      <p:sp>
        <p:nvSpPr>
          <p:cNvPr id="3" name="Text Placeholder 2"/>
          <p:cNvSpPr>
            <a:spLocks noGrp="1"/>
          </p:cNvSpPr>
          <p:nvPr>
            <p:ph type="body" idx="1"/>
          </p:nvPr>
        </p:nvSpPr>
        <p:spPr>
          <a:xfrm>
            <a:off x="132945" y="1017725"/>
            <a:ext cx="8520600" cy="3416400"/>
          </a:xfrm>
        </p:spPr>
        <p:txBody>
          <a:bodyPr/>
          <a:lstStyle/>
          <a:p>
            <a:pPr>
              <a:buClr>
                <a:schemeClr val="bg1">
                  <a:lumMod val="75000"/>
                </a:schemeClr>
              </a:buClr>
              <a:buFont typeface="Wingdings" panose="05000000000000000000" pitchFamily="2" charset="2"/>
              <a:buChar char="v"/>
            </a:pPr>
            <a:r>
              <a:rPr lang="en-US" u="sng" dirty="0" smtClean="0">
                <a:solidFill>
                  <a:schemeClr val="bg1">
                    <a:lumMod val="75000"/>
                  </a:schemeClr>
                </a:solidFill>
              </a:rPr>
              <a:t>Reviews</a:t>
            </a:r>
            <a:r>
              <a:rPr lang="en-US" u="sng" dirty="0">
                <a:solidFill>
                  <a:schemeClr val="bg1">
                    <a:lumMod val="75000"/>
                  </a:schemeClr>
                </a:solidFill>
              </a:rPr>
              <a:t>: </a:t>
            </a:r>
            <a:r>
              <a:rPr lang="en-US" dirty="0">
                <a:solidFill>
                  <a:schemeClr val="bg1">
                    <a:lumMod val="75000"/>
                  </a:schemeClr>
                </a:solidFill>
              </a:rPr>
              <a:t>The column </a:t>
            </a:r>
            <a:r>
              <a:rPr lang="en-US" dirty="0" err="1">
                <a:solidFill>
                  <a:schemeClr val="bg1">
                    <a:lumMod val="75000"/>
                  </a:schemeClr>
                </a:solidFill>
              </a:rPr>
              <a:t>constists</a:t>
            </a:r>
            <a:r>
              <a:rPr lang="en-US" dirty="0">
                <a:solidFill>
                  <a:schemeClr val="bg1">
                    <a:lumMod val="75000"/>
                  </a:schemeClr>
                </a:solidFill>
              </a:rPr>
              <a:t> of </a:t>
            </a:r>
            <a:r>
              <a:rPr lang="en-US" dirty="0" smtClean="0">
                <a:solidFill>
                  <a:schemeClr val="bg1">
                    <a:lumMod val="75000"/>
                  </a:schemeClr>
                </a:solidFill>
              </a:rPr>
              <a:t>object values that how many reviews a app received . Later we changed it to numeric data type.</a:t>
            </a:r>
          </a:p>
          <a:p>
            <a:pPr>
              <a:buClr>
                <a:schemeClr val="bg1">
                  <a:lumMod val="75000"/>
                </a:schemeClr>
              </a:buClr>
              <a:buFont typeface="Wingdings" panose="05000000000000000000" pitchFamily="2" charset="2"/>
              <a:buChar char="v"/>
            </a:pPr>
            <a:endParaRPr lang="en-US" dirty="0">
              <a:solidFill>
                <a:schemeClr val="bg1">
                  <a:lumMod val="75000"/>
                </a:schemeClr>
              </a:solidFill>
            </a:endParaRPr>
          </a:p>
          <a:p>
            <a:pPr>
              <a:buClr>
                <a:schemeClr val="bg1">
                  <a:lumMod val="75000"/>
                </a:schemeClr>
              </a:buClr>
              <a:buFont typeface="Wingdings" panose="05000000000000000000" pitchFamily="2" charset="2"/>
              <a:buChar char="v"/>
            </a:pPr>
            <a:endParaRPr lang="en-US"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Size:</a:t>
            </a:r>
            <a:r>
              <a:rPr lang="en-US" dirty="0" smtClean="0">
                <a:solidFill>
                  <a:schemeClr val="bg1">
                    <a:lumMod val="75000"/>
                  </a:schemeClr>
                </a:solidFill>
              </a:rPr>
              <a:t> It </a:t>
            </a:r>
            <a:r>
              <a:rPr lang="en-US" dirty="0" err="1" smtClean="0">
                <a:solidFill>
                  <a:schemeClr val="bg1">
                    <a:lumMod val="75000"/>
                  </a:schemeClr>
                </a:solidFill>
              </a:rPr>
              <a:t>constists</a:t>
            </a:r>
            <a:r>
              <a:rPr lang="en-US" dirty="0" smtClean="0">
                <a:solidFill>
                  <a:schemeClr val="bg1">
                    <a:lumMod val="75000"/>
                  </a:schemeClr>
                </a:solidFill>
              </a:rPr>
              <a:t> of size of each app(space it will occupy in your device).</a:t>
            </a:r>
          </a:p>
          <a:p>
            <a:pPr>
              <a:buClr>
                <a:schemeClr val="bg1">
                  <a:lumMod val="75000"/>
                </a:schemeClr>
              </a:buClr>
              <a:buFont typeface="Wingdings" panose="05000000000000000000" pitchFamily="2" charset="2"/>
              <a:buChar char="v"/>
            </a:pPr>
            <a:endParaRPr lang="en-US" dirty="0">
              <a:solidFill>
                <a:schemeClr val="bg1">
                  <a:lumMod val="75000"/>
                </a:schemeClr>
              </a:solidFill>
            </a:endParaRPr>
          </a:p>
          <a:p>
            <a:pPr marL="114300" indent="0">
              <a:buClr>
                <a:schemeClr val="bg1">
                  <a:lumMod val="75000"/>
                </a:schemeClr>
              </a:buClr>
              <a:buNone/>
            </a:pPr>
            <a:endParaRPr lang="en-US"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Price:</a:t>
            </a:r>
            <a:r>
              <a:rPr lang="en-US" dirty="0" smtClean="0">
                <a:solidFill>
                  <a:schemeClr val="bg1">
                    <a:lumMod val="75000"/>
                  </a:schemeClr>
                </a:solidFill>
              </a:rPr>
              <a:t> In </a:t>
            </a:r>
            <a:r>
              <a:rPr lang="en-US" dirty="0" err="1" smtClean="0">
                <a:solidFill>
                  <a:schemeClr val="bg1">
                    <a:lumMod val="75000"/>
                  </a:schemeClr>
                </a:solidFill>
              </a:rPr>
              <a:t>playstore</a:t>
            </a:r>
            <a:r>
              <a:rPr lang="en-US" dirty="0" smtClean="0">
                <a:solidFill>
                  <a:schemeClr val="bg1">
                    <a:lumMod val="75000"/>
                  </a:schemeClr>
                </a:solidFill>
              </a:rPr>
              <a:t> to use some apps we have to pay a price</a:t>
            </a:r>
            <a:r>
              <a:rPr lang="en-IN" dirty="0">
                <a:solidFill>
                  <a:schemeClr val="bg1">
                    <a:lumMod val="75000"/>
                  </a:schemeClr>
                </a:solidFill>
              </a:rPr>
              <a:t> </a:t>
            </a:r>
            <a:r>
              <a:rPr lang="en-IN" dirty="0" smtClean="0">
                <a:solidFill>
                  <a:schemeClr val="bg1">
                    <a:lumMod val="75000"/>
                  </a:schemeClr>
                </a:solidFill>
              </a:rPr>
              <a:t>and some apps are free. The column consists of the price of each app.</a:t>
            </a:r>
            <a:endParaRPr lang="en-US" dirty="0" smtClean="0">
              <a:solidFill>
                <a:schemeClr val="bg1">
                  <a:lumMod val="75000"/>
                </a:schemeClr>
              </a:solidFill>
            </a:endParaRPr>
          </a:p>
        </p:txBody>
      </p:sp>
    </p:spTree>
    <p:extLst>
      <p:ext uri="{BB962C8B-B14F-4D97-AF65-F5344CB8AC3E}">
        <p14:creationId xmlns:p14="http://schemas.microsoft.com/office/powerpoint/2010/main" val="3240252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u="sng" dirty="0"/>
              <a:t>Data Summary of </a:t>
            </a:r>
            <a:r>
              <a:rPr lang="en-US" u="sng" dirty="0" err="1"/>
              <a:t>Playstore</a:t>
            </a:r>
            <a:r>
              <a:rPr lang="en-US" u="sng" dirty="0"/>
              <a:t> Dataset</a:t>
            </a:r>
            <a:endParaRPr lang="en-IN" u="sng" dirty="0"/>
          </a:p>
        </p:txBody>
      </p:sp>
      <p:sp>
        <p:nvSpPr>
          <p:cNvPr id="3" name="Text Placeholder 2"/>
          <p:cNvSpPr>
            <a:spLocks noGrp="1"/>
          </p:cNvSpPr>
          <p:nvPr>
            <p:ph type="body" idx="1"/>
          </p:nvPr>
        </p:nvSpPr>
        <p:spPr>
          <a:xfrm>
            <a:off x="165005" y="572700"/>
            <a:ext cx="8667295" cy="4473688"/>
          </a:xfrm>
        </p:spPr>
        <p:txBody>
          <a:bodyPr/>
          <a:lstStyle/>
          <a:p>
            <a:pPr marL="114300" indent="0">
              <a:buClr>
                <a:schemeClr val="bg1">
                  <a:lumMod val="75000"/>
                </a:schemeClr>
              </a:buClr>
              <a:buNone/>
            </a:pPr>
            <a:r>
              <a:rPr lang="en-US" u="sng" dirty="0" smtClean="0">
                <a:solidFill>
                  <a:schemeClr val="bg1">
                    <a:lumMod val="75000"/>
                  </a:schemeClr>
                </a:solidFill>
              </a:rPr>
              <a:t>Categorical Features</a:t>
            </a:r>
          </a:p>
          <a:p>
            <a:pPr marL="114300" indent="0">
              <a:buClr>
                <a:schemeClr val="bg1">
                  <a:lumMod val="75000"/>
                </a:schemeClr>
              </a:buClr>
              <a:buNone/>
            </a:pPr>
            <a:endParaRPr lang="en-US" dirty="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App:</a:t>
            </a:r>
            <a:r>
              <a:rPr lang="en-US" dirty="0" smtClean="0">
                <a:solidFill>
                  <a:schemeClr val="bg1">
                    <a:lumMod val="75000"/>
                  </a:schemeClr>
                </a:solidFill>
              </a:rPr>
              <a:t> The name of each app. This column has multiple </a:t>
            </a:r>
            <a:r>
              <a:rPr lang="en-US" dirty="0">
                <a:solidFill>
                  <a:schemeClr val="bg1">
                    <a:lumMod val="75000"/>
                  </a:schemeClr>
                </a:solidFill>
              </a:rPr>
              <a:t>duplicate values. So we have kept row of an app with maximum number of reviews, assuming it to be the latest </a:t>
            </a:r>
            <a:r>
              <a:rPr lang="en-US" dirty="0" smtClean="0">
                <a:solidFill>
                  <a:schemeClr val="bg1">
                    <a:lumMod val="75000"/>
                  </a:schemeClr>
                </a:solidFill>
              </a:rPr>
              <a:t>one</a:t>
            </a:r>
          </a:p>
          <a:p>
            <a:pPr marL="114300" indent="0">
              <a:buClr>
                <a:schemeClr val="bg1">
                  <a:lumMod val="75000"/>
                </a:schemeClr>
              </a:buClr>
              <a:buNone/>
            </a:pPr>
            <a:endParaRPr lang="en-US" u="sng"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Category:</a:t>
            </a:r>
            <a:r>
              <a:rPr lang="en-US" dirty="0" smtClean="0">
                <a:solidFill>
                  <a:schemeClr val="bg1">
                    <a:lumMod val="75000"/>
                  </a:schemeClr>
                </a:solidFill>
              </a:rPr>
              <a:t> It gives the information that which app is under which category. It is a vital column for EDA. </a:t>
            </a:r>
          </a:p>
          <a:p>
            <a:pPr>
              <a:buClr>
                <a:schemeClr val="bg1">
                  <a:lumMod val="75000"/>
                </a:schemeClr>
              </a:buClr>
              <a:buFont typeface="Wingdings" panose="05000000000000000000" pitchFamily="2" charset="2"/>
              <a:buChar char="v"/>
            </a:pPr>
            <a:endParaRPr lang="en-US" u="sng"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Type: </a:t>
            </a:r>
            <a:r>
              <a:rPr lang="en-US" dirty="0" smtClean="0">
                <a:solidFill>
                  <a:schemeClr val="bg1">
                    <a:lumMod val="75000"/>
                  </a:schemeClr>
                </a:solidFill>
              </a:rPr>
              <a:t>The column tells us </a:t>
            </a:r>
            <a:r>
              <a:rPr lang="en-US" dirty="0" err="1" smtClean="0">
                <a:solidFill>
                  <a:schemeClr val="bg1">
                    <a:lumMod val="75000"/>
                  </a:schemeClr>
                </a:solidFill>
              </a:rPr>
              <a:t>wheather</a:t>
            </a:r>
            <a:r>
              <a:rPr lang="en-US" dirty="0" smtClean="0">
                <a:solidFill>
                  <a:schemeClr val="bg1">
                    <a:lumMod val="75000"/>
                  </a:schemeClr>
                </a:solidFill>
              </a:rPr>
              <a:t> the app is free of cost or not.</a:t>
            </a:r>
          </a:p>
          <a:p>
            <a:pPr marL="114300" indent="0">
              <a:buClr>
                <a:schemeClr val="bg1">
                  <a:lumMod val="75000"/>
                </a:schemeClr>
              </a:buClr>
              <a:buNone/>
            </a:pPr>
            <a:endParaRPr lang="en-US"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Content Rating: </a:t>
            </a:r>
            <a:r>
              <a:rPr lang="en-US" dirty="0" smtClean="0">
                <a:solidFill>
                  <a:schemeClr val="bg1">
                    <a:lumMod val="75000"/>
                  </a:schemeClr>
                </a:solidFill>
              </a:rPr>
              <a:t>It gives the information ,that app can used by which age group or everyone .</a:t>
            </a:r>
            <a:endParaRPr lang="en-IN" u="sng" dirty="0">
              <a:solidFill>
                <a:schemeClr val="bg1">
                  <a:lumMod val="75000"/>
                </a:schemeClr>
              </a:solidFill>
            </a:endParaRPr>
          </a:p>
        </p:txBody>
      </p:sp>
    </p:spTree>
    <p:extLst>
      <p:ext uri="{BB962C8B-B14F-4D97-AF65-F5344CB8AC3E}">
        <p14:creationId xmlns:p14="http://schemas.microsoft.com/office/powerpoint/2010/main" val="642416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u="sng" dirty="0"/>
              <a:t>Data Summary of </a:t>
            </a:r>
            <a:r>
              <a:rPr lang="en-US" u="sng" dirty="0" err="1"/>
              <a:t>Playstore</a:t>
            </a:r>
            <a:r>
              <a:rPr lang="en-US" u="sng" dirty="0"/>
              <a:t> Dataset</a:t>
            </a:r>
            <a:endParaRPr lang="en-IN" u="sng" dirty="0"/>
          </a:p>
        </p:txBody>
      </p:sp>
      <p:sp>
        <p:nvSpPr>
          <p:cNvPr id="3" name="Text Placeholder 2"/>
          <p:cNvSpPr>
            <a:spLocks noGrp="1"/>
          </p:cNvSpPr>
          <p:nvPr>
            <p:ph type="body" idx="1"/>
          </p:nvPr>
        </p:nvSpPr>
        <p:spPr>
          <a:xfrm>
            <a:off x="311700" y="792706"/>
            <a:ext cx="8520600" cy="3416400"/>
          </a:xfrm>
        </p:spPr>
        <p:txBody>
          <a:bodyPr/>
          <a:lstStyle/>
          <a:p>
            <a:pPr>
              <a:buClr>
                <a:schemeClr val="bg1">
                  <a:lumMod val="75000"/>
                </a:schemeClr>
              </a:buClr>
              <a:buFont typeface="Wingdings" panose="05000000000000000000" pitchFamily="2" charset="2"/>
              <a:buChar char="v"/>
            </a:pPr>
            <a:r>
              <a:rPr lang="en-US" u="sng" dirty="0" smtClean="0">
                <a:solidFill>
                  <a:schemeClr val="bg1">
                    <a:lumMod val="75000"/>
                  </a:schemeClr>
                </a:solidFill>
              </a:rPr>
              <a:t>Genres:</a:t>
            </a:r>
            <a:r>
              <a:rPr lang="en-US" dirty="0">
                <a:solidFill>
                  <a:schemeClr val="bg1">
                    <a:lumMod val="75000"/>
                  </a:schemeClr>
                </a:solidFill>
              </a:rPr>
              <a:t> It gives the information that which app is under which </a:t>
            </a:r>
            <a:r>
              <a:rPr lang="en-US" dirty="0" smtClean="0">
                <a:solidFill>
                  <a:schemeClr val="bg1">
                    <a:lumMod val="75000"/>
                  </a:schemeClr>
                </a:solidFill>
              </a:rPr>
              <a:t>domain. </a:t>
            </a:r>
            <a:r>
              <a:rPr lang="en-US" dirty="0">
                <a:solidFill>
                  <a:schemeClr val="bg1">
                    <a:lumMod val="75000"/>
                  </a:schemeClr>
                </a:solidFill>
              </a:rPr>
              <a:t>It is </a:t>
            </a:r>
            <a:r>
              <a:rPr lang="en-US" dirty="0" smtClean="0">
                <a:solidFill>
                  <a:schemeClr val="bg1">
                    <a:lumMod val="75000"/>
                  </a:schemeClr>
                </a:solidFill>
              </a:rPr>
              <a:t>a vital </a:t>
            </a:r>
            <a:r>
              <a:rPr lang="en-US" dirty="0">
                <a:solidFill>
                  <a:schemeClr val="bg1">
                    <a:lumMod val="75000"/>
                  </a:schemeClr>
                </a:solidFill>
              </a:rPr>
              <a:t>column for EDA. </a:t>
            </a:r>
          </a:p>
          <a:p>
            <a:pPr>
              <a:buClr>
                <a:schemeClr val="bg1">
                  <a:lumMod val="75000"/>
                </a:schemeClr>
              </a:buClr>
              <a:buFont typeface="Wingdings" panose="05000000000000000000" pitchFamily="2" charset="2"/>
              <a:buChar char="v"/>
            </a:pPr>
            <a:endParaRPr lang="en-US" u="sng"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Last Updated:</a:t>
            </a:r>
            <a:r>
              <a:rPr lang="en-US" dirty="0" smtClean="0">
                <a:solidFill>
                  <a:schemeClr val="bg1">
                    <a:lumMod val="75000"/>
                  </a:schemeClr>
                </a:solidFill>
              </a:rPr>
              <a:t> It gives the information that when the app is last updated.</a:t>
            </a:r>
          </a:p>
          <a:p>
            <a:pPr marL="114300" indent="0">
              <a:buClr>
                <a:schemeClr val="bg1">
                  <a:lumMod val="75000"/>
                </a:schemeClr>
              </a:buClr>
              <a:buNone/>
            </a:pPr>
            <a:endParaRPr lang="en-US"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Current Version:</a:t>
            </a:r>
            <a:r>
              <a:rPr lang="en-US" dirty="0" smtClean="0">
                <a:solidFill>
                  <a:schemeClr val="bg1">
                    <a:lumMod val="75000"/>
                  </a:schemeClr>
                </a:solidFill>
              </a:rPr>
              <a:t> Provides the current version of each app.</a:t>
            </a:r>
          </a:p>
          <a:p>
            <a:pPr marL="114300" indent="0">
              <a:buClr>
                <a:schemeClr val="bg1">
                  <a:lumMod val="75000"/>
                </a:schemeClr>
              </a:buClr>
              <a:buNone/>
            </a:pPr>
            <a:endParaRPr lang="en-US" u="sng" dirty="0" smtClean="0">
              <a:solidFill>
                <a:schemeClr val="bg1">
                  <a:lumMod val="75000"/>
                </a:schemeClr>
              </a:solidFill>
            </a:endParaRPr>
          </a:p>
          <a:p>
            <a:pPr>
              <a:buClr>
                <a:schemeClr val="bg1">
                  <a:lumMod val="75000"/>
                </a:schemeClr>
              </a:buClr>
              <a:buFont typeface="Wingdings" panose="05000000000000000000" pitchFamily="2" charset="2"/>
              <a:buChar char="v"/>
            </a:pPr>
            <a:r>
              <a:rPr lang="en-US" u="sng" dirty="0" smtClean="0">
                <a:solidFill>
                  <a:schemeClr val="bg1">
                    <a:lumMod val="75000"/>
                  </a:schemeClr>
                </a:solidFill>
              </a:rPr>
              <a:t>Android Version</a:t>
            </a:r>
            <a:r>
              <a:rPr lang="en-US" dirty="0" smtClean="0">
                <a:solidFill>
                  <a:schemeClr val="bg1">
                    <a:lumMod val="75000"/>
                  </a:schemeClr>
                </a:solidFill>
              </a:rPr>
              <a:t>: Provides on which android version the app can be installed and used.</a:t>
            </a:r>
            <a:endParaRPr lang="en-IN" dirty="0">
              <a:solidFill>
                <a:schemeClr val="bg1">
                  <a:lumMod val="75000"/>
                </a:schemeClr>
              </a:solidFill>
            </a:endParaRPr>
          </a:p>
        </p:txBody>
      </p:sp>
    </p:spTree>
    <p:extLst>
      <p:ext uri="{BB962C8B-B14F-4D97-AF65-F5344CB8AC3E}">
        <p14:creationId xmlns:p14="http://schemas.microsoft.com/office/powerpoint/2010/main" val="55090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smtClean="0"/>
              <a:t>Data preprocessing and cleaning for </a:t>
            </a:r>
            <a:r>
              <a:rPr lang="en-US" sz="2400" u="sng" dirty="0" err="1" smtClean="0"/>
              <a:t>Playstore</a:t>
            </a:r>
            <a:r>
              <a:rPr lang="en-US" sz="2400" u="sng" dirty="0" smtClean="0"/>
              <a:t> Dataset</a:t>
            </a:r>
            <a:endParaRPr lang="en-IN" sz="2400" u="sng" dirty="0"/>
          </a:p>
        </p:txBody>
      </p:sp>
      <p:sp>
        <p:nvSpPr>
          <p:cNvPr id="3" name="Text Placeholder 2"/>
          <p:cNvSpPr>
            <a:spLocks noGrp="1"/>
          </p:cNvSpPr>
          <p:nvPr>
            <p:ph type="body" idx="1"/>
          </p:nvPr>
        </p:nvSpPr>
        <p:spPr>
          <a:xfrm>
            <a:off x="311700" y="1152475"/>
            <a:ext cx="8520600" cy="3832036"/>
          </a:xfrm>
        </p:spPr>
        <p:txBody>
          <a:bodyPr/>
          <a:lstStyle/>
          <a:p>
            <a:pPr>
              <a:buClr>
                <a:schemeClr val="bg1">
                  <a:lumMod val="75000"/>
                </a:schemeClr>
              </a:buClr>
              <a:buFont typeface="+mj-lt"/>
              <a:buAutoNum type="arabicPeriod"/>
            </a:pPr>
            <a:r>
              <a:rPr lang="en-US" dirty="0" smtClean="0">
                <a:solidFill>
                  <a:schemeClr val="bg1">
                    <a:lumMod val="75000"/>
                  </a:schemeClr>
                </a:solidFill>
              </a:rPr>
              <a:t>The first step towards data filtering is to remove 10472 index </a:t>
            </a:r>
            <a:r>
              <a:rPr lang="en-US" dirty="0">
                <a:solidFill>
                  <a:schemeClr val="bg1">
                    <a:lumMod val="75000"/>
                  </a:schemeClr>
                </a:solidFill>
              </a:rPr>
              <a:t>due to </a:t>
            </a:r>
            <a:r>
              <a:rPr lang="en-US" dirty="0" smtClean="0">
                <a:solidFill>
                  <a:schemeClr val="bg1">
                    <a:lumMod val="75000"/>
                  </a:schemeClr>
                </a:solidFill>
              </a:rPr>
              <a:t>data mismatch </a:t>
            </a:r>
            <a:r>
              <a:rPr lang="en-US" dirty="0">
                <a:solidFill>
                  <a:schemeClr val="bg1">
                    <a:lumMod val="75000"/>
                  </a:schemeClr>
                </a:solidFill>
              </a:rPr>
              <a:t>in the </a:t>
            </a:r>
            <a:r>
              <a:rPr lang="en-US" dirty="0" smtClean="0">
                <a:solidFill>
                  <a:schemeClr val="bg1">
                    <a:lumMod val="75000"/>
                  </a:schemeClr>
                </a:solidFill>
              </a:rPr>
              <a:t>column.</a:t>
            </a:r>
          </a:p>
          <a:p>
            <a:pPr>
              <a:buClr>
                <a:schemeClr val="bg1">
                  <a:lumMod val="75000"/>
                </a:schemeClr>
              </a:buClr>
              <a:buFont typeface="+mj-lt"/>
              <a:buAutoNum type="arabicPeriod"/>
            </a:pPr>
            <a:endParaRPr lang="en-US" dirty="0">
              <a:solidFill>
                <a:schemeClr val="bg1">
                  <a:lumMod val="75000"/>
                </a:schemeClr>
              </a:solidFill>
            </a:endParaRPr>
          </a:p>
          <a:p>
            <a:pPr>
              <a:buClr>
                <a:schemeClr val="bg1">
                  <a:lumMod val="75000"/>
                </a:schemeClr>
              </a:buClr>
              <a:buFont typeface="+mj-lt"/>
              <a:buAutoNum type="arabicPeriod"/>
            </a:pPr>
            <a:endParaRPr lang="en-US" dirty="0" smtClean="0">
              <a:solidFill>
                <a:schemeClr val="bg1">
                  <a:lumMod val="75000"/>
                </a:schemeClr>
              </a:solidFill>
            </a:endParaRPr>
          </a:p>
          <a:p>
            <a:pPr>
              <a:buClr>
                <a:schemeClr val="bg1">
                  <a:lumMod val="75000"/>
                </a:schemeClr>
              </a:buClr>
              <a:buFont typeface="+mj-lt"/>
              <a:buAutoNum type="arabicPeriod"/>
            </a:pPr>
            <a:endParaRPr lang="en-US" dirty="0">
              <a:solidFill>
                <a:schemeClr val="bg1">
                  <a:lumMod val="75000"/>
                </a:schemeClr>
              </a:solidFill>
            </a:endParaRPr>
          </a:p>
          <a:p>
            <a:pPr>
              <a:buClr>
                <a:schemeClr val="bg1">
                  <a:lumMod val="75000"/>
                </a:schemeClr>
              </a:buClr>
              <a:buFont typeface="+mj-lt"/>
              <a:buAutoNum type="arabicPeriod"/>
            </a:pPr>
            <a:endParaRPr lang="en-US" dirty="0" smtClean="0">
              <a:solidFill>
                <a:schemeClr val="bg1">
                  <a:lumMod val="75000"/>
                </a:schemeClr>
              </a:solidFill>
            </a:endParaRPr>
          </a:p>
          <a:p>
            <a:pPr>
              <a:buClr>
                <a:schemeClr val="bg1">
                  <a:lumMod val="75000"/>
                </a:schemeClr>
              </a:buClr>
              <a:buFont typeface="+mj-lt"/>
              <a:buAutoNum type="arabicPeriod"/>
            </a:pPr>
            <a:r>
              <a:rPr lang="en-US" dirty="0" smtClean="0">
                <a:solidFill>
                  <a:schemeClr val="bg1">
                    <a:lumMod val="75000"/>
                  </a:schemeClr>
                </a:solidFill>
              </a:rPr>
              <a:t>Next, in our dataset there is a column having number of installs in object format. So, we change the </a:t>
            </a:r>
            <a:r>
              <a:rPr lang="en-US" dirty="0" err="1" smtClean="0">
                <a:solidFill>
                  <a:schemeClr val="bg1">
                    <a:lumMod val="75000"/>
                  </a:schemeClr>
                </a:solidFill>
              </a:rPr>
              <a:t>datatype</a:t>
            </a:r>
            <a:r>
              <a:rPr lang="en-US" dirty="0" smtClean="0">
                <a:solidFill>
                  <a:schemeClr val="bg1">
                    <a:lumMod val="75000"/>
                  </a:schemeClr>
                </a:solidFill>
              </a:rPr>
              <a:t> to integer , also removed “+”  and “,” from the string.</a:t>
            </a:r>
            <a:endParaRPr lang="en-IN" dirty="0">
              <a:solidFill>
                <a:schemeClr val="bg1">
                  <a:lumMod val="75000"/>
                </a:schemeClr>
              </a:solidFill>
            </a:endParaRPr>
          </a:p>
        </p:txBody>
      </p:sp>
      <p:pic>
        <p:nvPicPr>
          <p:cNvPr id="4" name="Picture 3"/>
          <p:cNvPicPr>
            <a:picLocks noChangeAspect="1"/>
          </p:cNvPicPr>
          <p:nvPr/>
        </p:nvPicPr>
        <p:blipFill>
          <a:blip r:embed="rId2"/>
          <a:stretch>
            <a:fillRect/>
          </a:stretch>
        </p:blipFill>
        <p:spPr>
          <a:xfrm>
            <a:off x="1712673" y="2129983"/>
            <a:ext cx="4714875" cy="581025"/>
          </a:xfrm>
          <a:prstGeom prst="rect">
            <a:avLst/>
          </a:prstGeom>
        </p:spPr>
      </p:pic>
      <p:pic>
        <p:nvPicPr>
          <p:cNvPr id="5" name="Picture 4"/>
          <p:cNvPicPr>
            <a:picLocks noChangeAspect="1"/>
          </p:cNvPicPr>
          <p:nvPr/>
        </p:nvPicPr>
        <p:blipFill>
          <a:blip r:embed="rId3"/>
          <a:stretch>
            <a:fillRect/>
          </a:stretch>
        </p:blipFill>
        <p:spPr>
          <a:xfrm>
            <a:off x="1033462" y="4125328"/>
            <a:ext cx="7077075" cy="742950"/>
          </a:xfrm>
          <a:prstGeom prst="rect">
            <a:avLst/>
          </a:prstGeom>
        </p:spPr>
      </p:pic>
    </p:spTree>
    <p:extLst>
      <p:ext uri="{BB962C8B-B14F-4D97-AF65-F5344CB8AC3E}">
        <p14:creationId xmlns:p14="http://schemas.microsoft.com/office/powerpoint/2010/main" val="1056154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3586</TotalTime>
  <Words>1395</Words>
  <Application>Microsoft Office PowerPoint</Application>
  <PresentationFormat>On-screen Show (16:9)</PresentationFormat>
  <Paragraphs>140</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sohne</vt:lpstr>
      <vt:lpstr>Wingdings</vt:lpstr>
      <vt:lpstr>Montserrat</vt:lpstr>
      <vt:lpstr>Arial</vt:lpstr>
      <vt:lpstr>Simple Light</vt:lpstr>
      <vt:lpstr>          Capstone Project Play Store App Review Analysis(EDA)   Arkopravo Pradhan  </vt:lpstr>
      <vt:lpstr>PROBLEM STATEMENT The Play Store apps data has enormous potential to drive app-making businesses to success. Actionable insights can be drawn for developers to work on and capture the Android market. Explore and analyze the data to discover key factors responsible for app engagement and success.</vt:lpstr>
      <vt:lpstr>Description of datasets</vt:lpstr>
      <vt:lpstr>Data Summary of Playstore Dataset</vt:lpstr>
      <vt:lpstr>Data Summary of Playstore Dataset</vt:lpstr>
      <vt:lpstr>Data Summary of Playstore Dataset</vt:lpstr>
      <vt:lpstr>Data Summary of Playstore Dataset</vt:lpstr>
      <vt:lpstr>Data Summary of Playstore Dataset</vt:lpstr>
      <vt:lpstr>Data preprocessing and cleaning for Playstore Dataset</vt:lpstr>
      <vt:lpstr>Data preprocessing and cleaning for Playstore Dataset</vt:lpstr>
      <vt:lpstr>Data preprocessing and cleaning for Playstore Dataset</vt:lpstr>
      <vt:lpstr>Data preprocessing and cleaning for Playstore Dataset</vt:lpstr>
      <vt:lpstr>EDA of Play Store Dataset</vt:lpstr>
      <vt:lpstr>EDA of Play Store Dataset</vt:lpstr>
      <vt:lpstr>EDA of Play Store Dataset</vt:lpstr>
      <vt:lpstr>EDA of Play Store Dataset</vt:lpstr>
      <vt:lpstr>EDA of Play Store Dataset</vt:lpstr>
      <vt:lpstr>EDA of Play Store Dataset</vt:lpstr>
      <vt:lpstr>EDA of Play Store Dataset</vt:lpstr>
      <vt:lpstr>EDA of Play Store Dataset</vt:lpstr>
      <vt:lpstr>EDA of Play Store Dataset</vt:lpstr>
      <vt:lpstr>EDA of Play Store Dataset</vt:lpstr>
      <vt:lpstr>Data Summary of User Review Dataset</vt:lpstr>
      <vt:lpstr>Data Summary of User Review Dataset</vt:lpstr>
      <vt:lpstr>Data Summary of User Review Dataset</vt:lpstr>
      <vt:lpstr>Data preprocessing and cleaning for User Review Dataset</vt:lpstr>
      <vt:lpstr>EDA of Merged Dataset</vt:lpstr>
      <vt:lpstr>EDA of Merged Dataset</vt:lpstr>
      <vt:lpstr>EDA of Merged Dataset</vt:lpstr>
      <vt:lpstr>EDA of Merged Dataset</vt:lpstr>
      <vt:lpstr>EDA of Merged Dataset</vt:lpstr>
      <vt:lpstr>CONCLUSION</vt:lpstr>
      <vt:lpstr>Future 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Arko</dc:creator>
  <cp:lastModifiedBy>Arko</cp:lastModifiedBy>
  <cp:revision>53</cp:revision>
  <dcterms:modified xsi:type="dcterms:W3CDTF">2022-01-17T04:24:51Z</dcterms:modified>
</cp:coreProperties>
</file>