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0"/>
  </p:notesMasterIdLst>
  <p:sldIdLst>
    <p:sldId id="283" r:id="rId2"/>
    <p:sldId id="303" r:id="rId3"/>
    <p:sldId id="320" r:id="rId4"/>
    <p:sldId id="304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87247" autoAdjust="0"/>
  </p:normalViewPr>
  <p:slideViewPr>
    <p:cSldViewPr snapToGrid="0">
      <p:cViewPr varScale="1">
        <p:scale>
          <a:sx n="62" d="100"/>
          <a:sy n="6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2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0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1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7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3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5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8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7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7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4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2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6467661"/>
            <a:ext cx="1538362" cy="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Basics and Planning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Brainstorming: </a:t>
            </a:r>
            <a:r>
              <a:rPr lang="en-US" dirty="0" smtClean="0"/>
              <a:t>Best Practices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7468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Determine type of brainstorming meeting ahead of time</a:t>
            </a:r>
          </a:p>
          <a:p>
            <a:r>
              <a:rPr lang="en-US" dirty="0"/>
              <a:t>Publish an agenda prior to the brainstorming session</a:t>
            </a:r>
          </a:p>
          <a:p>
            <a:r>
              <a:rPr lang="en-US" dirty="0" smtClean="0"/>
              <a:t>Clearly state the objective of the meeting</a:t>
            </a:r>
          </a:p>
          <a:p>
            <a:r>
              <a:rPr lang="en-US" dirty="0" smtClean="0"/>
              <a:t>Create environment to encourage participation</a:t>
            </a:r>
          </a:p>
          <a:p>
            <a:r>
              <a:rPr lang="en-US" dirty="0" smtClean="0"/>
              <a:t>Establish ground rules</a:t>
            </a:r>
          </a:p>
          <a:p>
            <a:pPr lvl="1"/>
            <a:r>
              <a:rPr lang="en-US" dirty="0" smtClean="0"/>
              <a:t>Do not discuss ideas during the brainstorming session – only questions to clarify</a:t>
            </a:r>
          </a:p>
          <a:p>
            <a:pPr lvl="1"/>
            <a:r>
              <a:rPr lang="en-US" dirty="0" smtClean="0"/>
              <a:t>Do not dismiss or discount an idea or person</a:t>
            </a:r>
          </a:p>
          <a:p>
            <a:pPr lvl="1"/>
            <a:r>
              <a:rPr lang="en-US" dirty="0" smtClean="0"/>
              <a:t>Do build on others’ suggestions and ideas</a:t>
            </a:r>
          </a:p>
          <a:p>
            <a:pPr lvl="1"/>
            <a:r>
              <a:rPr lang="en-US" dirty="0" smtClean="0"/>
              <a:t>Do have 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1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Brainstorming: </a:t>
            </a:r>
            <a:r>
              <a:rPr lang="en-US" dirty="0" smtClean="0"/>
              <a:t>Best Practices </a:t>
            </a:r>
            <a:r>
              <a:rPr lang="en-US" i="1" dirty="0" smtClean="0"/>
              <a:t>(continued)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08258" cy="4151477"/>
          </a:xfrm>
        </p:spPr>
        <p:txBody>
          <a:bodyPr anchor="t">
            <a:normAutofit/>
          </a:bodyPr>
          <a:lstStyle/>
          <a:p>
            <a:endParaRPr lang="en-US" sz="800" dirty="0"/>
          </a:p>
          <a:p>
            <a:r>
              <a:rPr lang="en-US" dirty="0" smtClean="0"/>
              <a:t>Establish roles</a:t>
            </a:r>
          </a:p>
          <a:p>
            <a:pPr lvl="1"/>
            <a:r>
              <a:rPr lang="en-US" dirty="0" smtClean="0"/>
              <a:t>Timekeeper</a:t>
            </a:r>
          </a:p>
          <a:p>
            <a:pPr lvl="1"/>
            <a:r>
              <a:rPr lang="en-US" dirty="0" smtClean="0"/>
              <a:t>Scribe</a:t>
            </a:r>
          </a:p>
          <a:p>
            <a:pPr lvl="1"/>
            <a:r>
              <a:rPr lang="en-US" dirty="0" smtClean="0"/>
              <a:t>Facilitator</a:t>
            </a:r>
          </a:p>
          <a:p>
            <a:r>
              <a:rPr lang="en-US" dirty="0" smtClean="0"/>
              <a:t>Create process for combining, categorizing, and summarizing like ideas</a:t>
            </a:r>
          </a:p>
          <a:p>
            <a:r>
              <a:rPr lang="en-US" dirty="0" smtClean="0"/>
              <a:t>If complex, create multiple meetings to keep meeting fatigue low</a:t>
            </a:r>
          </a:p>
          <a:p>
            <a:r>
              <a:rPr lang="en-US" dirty="0" smtClean="0"/>
              <a:t>Schedule follow-up meetings</a:t>
            </a:r>
          </a:p>
          <a:p>
            <a:r>
              <a:rPr lang="en-US" dirty="0" smtClean="0"/>
              <a:t>Prioritize final ideas to plan further analysis</a:t>
            </a:r>
          </a:p>
          <a:p>
            <a:pPr lvl="1"/>
            <a:r>
              <a:rPr lang="en-US" dirty="0" smtClean="0"/>
              <a:t>Allow votes for top ideas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5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ptbackgroundstemplates.com/backgrounds/business-meeting-ppt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205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361950"/>
            <a:ext cx="12192000" cy="108110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Requirement Workshops</a:t>
            </a:r>
            <a:endParaRPr lang="en-US" sz="48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6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Workshop: What is it?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Structured meetings that involve</a:t>
            </a:r>
          </a:p>
          <a:p>
            <a:pPr lvl="1"/>
            <a:r>
              <a:rPr lang="en-US" dirty="0" smtClean="0"/>
              <a:t>End-users</a:t>
            </a:r>
          </a:p>
          <a:p>
            <a:pPr lvl="1"/>
            <a:r>
              <a:rPr lang="en-US" dirty="0" smtClean="0"/>
              <a:t>Subject Matter Experts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IT reps</a:t>
            </a:r>
          </a:p>
          <a:p>
            <a:r>
              <a:rPr lang="en-US" dirty="0" smtClean="0"/>
              <a:t>Generally is used for projects with multiple business units</a:t>
            </a:r>
          </a:p>
          <a:p>
            <a:r>
              <a:rPr lang="en-US" dirty="0" smtClean="0"/>
              <a:t>Works to define, clarify, and complete requirements</a:t>
            </a:r>
          </a:p>
          <a:p>
            <a:r>
              <a:rPr lang="en-US" dirty="0" smtClean="0"/>
              <a:t>Starts at broad level and dives into functions and processes         as the workshop moves forward</a:t>
            </a:r>
          </a:p>
        </p:txBody>
      </p:sp>
    </p:spTree>
    <p:extLst>
      <p:ext uri="{BB962C8B-B14F-4D97-AF65-F5344CB8AC3E}">
        <p14:creationId xmlns:p14="http://schemas.microsoft.com/office/powerpoint/2010/main" val="22000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Workshop: Types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Formal Requirements Workshops</a:t>
            </a:r>
          </a:p>
          <a:p>
            <a:pPr lvl="1"/>
            <a:r>
              <a:rPr lang="en-US" dirty="0" smtClean="0"/>
              <a:t>Highly structured and formal</a:t>
            </a:r>
            <a:endParaRPr lang="en-US" dirty="0"/>
          </a:p>
          <a:p>
            <a:pPr lvl="1"/>
            <a:r>
              <a:rPr lang="en-US" dirty="0" smtClean="0"/>
              <a:t>Carefully selected group of stakeholders</a:t>
            </a:r>
          </a:p>
          <a:p>
            <a:pPr lvl="1"/>
            <a:r>
              <a:rPr lang="en-US" dirty="0" smtClean="0"/>
              <a:t>Define, create, refine, and reach closure on business requirements</a:t>
            </a:r>
          </a:p>
          <a:p>
            <a:r>
              <a:rPr lang="en-US" dirty="0" smtClean="0"/>
              <a:t>Business Process Improvement Workshops</a:t>
            </a:r>
          </a:p>
          <a:p>
            <a:pPr lvl="1"/>
            <a:r>
              <a:rPr lang="en-US" dirty="0" smtClean="0"/>
              <a:t>Semi-formal</a:t>
            </a:r>
          </a:p>
          <a:p>
            <a:pPr lvl="1"/>
            <a:r>
              <a:rPr lang="en-US" dirty="0" smtClean="0"/>
              <a:t>Analyzes existing business processes</a:t>
            </a:r>
          </a:p>
          <a:p>
            <a:pPr lvl="1"/>
            <a:r>
              <a:rPr lang="en-US" dirty="0" smtClean="0"/>
              <a:t>Identify and agree upon solutions implement process improvements</a:t>
            </a:r>
          </a:p>
          <a:p>
            <a:r>
              <a:rPr lang="en-US" dirty="0" smtClean="0"/>
              <a:t>Agile Requirement Workshops</a:t>
            </a:r>
          </a:p>
          <a:p>
            <a:pPr lvl="1"/>
            <a:r>
              <a:rPr lang="en-US" dirty="0" smtClean="0"/>
              <a:t>Generally more unstructured and informal</a:t>
            </a:r>
          </a:p>
          <a:p>
            <a:pPr lvl="1"/>
            <a:r>
              <a:rPr lang="en-US" dirty="0" smtClean="0"/>
              <a:t>Used generally to document the scope of the requirements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1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Workshop: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34661" y="2178386"/>
          <a:ext cx="9977739" cy="402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839"/>
                <a:gridCol w="4787900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</a:t>
                      </a:r>
                      <a:r>
                        <a:rPr lang="en-US" baseline="0" dirty="0" smtClean="0"/>
                        <a:t> at getting real requirements instead of perceived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r>
                        <a:rPr lang="en-US" baseline="0" dirty="0" smtClean="0"/>
                        <a:t> to get appropriate stakeholders in one room at same time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chance of obtaining consensus because issues and questions are asked in 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number</a:t>
                      </a:r>
                      <a:r>
                        <a:rPr lang="en-US" baseline="0" dirty="0" smtClean="0"/>
                        <a:t> of global projects poses logistic difficulties and adds complexity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</a:t>
                      </a:r>
                      <a:r>
                        <a:rPr lang="en-US" baseline="0" dirty="0" smtClean="0"/>
                        <a:t> of requirement accuracy is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of the session is highly dependent on the expertise of the facilitator</a:t>
                      </a:r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Successfully gather requirements from a large group in a short period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expensive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Documentation is completed within hours of the session and provided quickly back to participants for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</a:t>
            </a:r>
            <a:r>
              <a:rPr lang="en-US" dirty="0" smtClean="0"/>
              <a:t>Workshop: Best Practices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000379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Determine the type of requirement workshop ahead of time</a:t>
            </a:r>
          </a:p>
          <a:p>
            <a:r>
              <a:rPr lang="en-US" dirty="0" smtClean="0"/>
              <a:t>Be clear on what the session will deliver</a:t>
            </a:r>
          </a:p>
          <a:p>
            <a:r>
              <a:rPr lang="en-US" dirty="0" smtClean="0"/>
              <a:t>Utilize modeling tools to visualize the processes and requirements</a:t>
            </a:r>
          </a:p>
          <a:p>
            <a:r>
              <a:rPr lang="en-US" dirty="0" smtClean="0"/>
              <a:t>Facilitator should be experienced</a:t>
            </a:r>
          </a:p>
          <a:p>
            <a:r>
              <a:rPr lang="en-US" dirty="0" smtClean="0"/>
              <a:t>Limit the meeting to the key project participants</a:t>
            </a:r>
          </a:p>
          <a:p>
            <a:pPr lvl="1"/>
            <a:r>
              <a:rPr lang="en-US" dirty="0" smtClean="0"/>
              <a:t>Include end-users</a:t>
            </a:r>
            <a:r>
              <a:rPr lang="en-US" dirty="0"/>
              <a:t>, subject matter experts, </a:t>
            </a:r>
            <a:r>
              <a:rPr lang="en-US" dirty="0" smtClean="0"/>
              <a:t>developers, and senior management</a:t>
            </a:r>
          </a:p>
          <a:p>
            <a:r>
              <a:rPr lang="en-US" dirty="0" smtClean="0"/>
              <a:t>Remember that you are an analyst, not just a scribe/facilitator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Job inter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6759" y="0"/>
            <a:ext cx="12808759" cy="73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16700" y="3933825"/>
            <a:ext cx="5384800" cy="865905"/>
          </a:xfrm>
          <a:prstGeom prst="rect">
            <a:avLst/>
          </a:prstGeom>
          <a:solidFill>
            <a:srgbClr val="3B4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Interviewing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What is it?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Systematic discussion to drive out accurate requirements quickly</a:t>
            </a:r>
          </a:p>
          <a:p>
            <a:r>
              <a:rPr lang="en-US" dirty="0" smtClean="0"/>
              <a:t>Gain understanding of high-level needs, constraints, and assumptions</a:t>
            </a:r>
          </a:p>
          <a:p>
            <a:r>
              <a:rPr lang="en-US" dirty="0" smtClean="0"/>
              <a:t>Reduces misunderstanding due to cultural differences, lack of openness, and acronyms/vocabulary</a:t>
            </a:r>
          </a:p>
          <a:p>
            <a:r>
              <a:rPr lang="en-US" dirty="0" smtClean="0"/>
              <a:t>One on one or with a small group</a:t>
            </a:r>
          </a:p>
          <a:p>
            <a:r>
              <a:rPr lang="en-US" dirty="0" smtClean="0"/>
              <a:t>Can be formal or informal</a:t>
            </a:r>
          </a:p>
          <a:p>
            <a:r>
              <a:rPr lang="en-US" dirty="0" smtClean="0"/>
              <a:t>See the process or requirements from interviewee’s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397876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Types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784479" cy="415147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Personal interviews</a:t>
            </a:r>
          </a:p>
          <a:p>
            <a:pPr lvl="1"/>
            <a:r>
              <a:rPr lang="en-US" dirty="0" smtClean="0"/>
              <a:t>Scripted questions – interviewee’s answers are documented</a:t>
            </a:r>
          </a:p>
          <a:p>
            <a:pPr lvl="1"/>
            <a:r>
              <a:rPr lang="en-US" dirty="0" smtClean="0"/>
              <a:t>Exploratory questions to clarify and validate requirements, while removing assumptions</a:t>
            </a:r>
          </a:p>
          <a:p>
            <a:r>
              <a:rPr lang="en-US" dirty="0" smtClean="0"/>
              <a:t>Job shadowing</a:t>
            </a:r>
          </a:p>
          <a:p>
            <a:pPr lvl="1"/>
            <a:r>
              <a:rPr lang="en-US" dirty="0" smtClean="0"/>
              <a:t>Walk through a work day with a user or user group observing them</a:t>
            </a:r>
          </a:p>
          <a:p>
            <a:r>
              <a:rPr lang="en-US" dirty="0" smtClean="0"/>
              <a:t>Customer site visits</a:t>
            </a:r>
          </a:p>
          <a:p>
            <a:pPr lvl="1"/>
            <a:r>
              <a:rPr lang="en-US" dirty="0" smtClean="0"/>
              <a:t>Understand operational environment to discover prerequisites for job success</a:t>
            </a:r>
          </a:p>
          <a:p>
            <a:r>
              <a:rPr lang="en-US" dirty="0" smtClean="0"/>
              <a:t>Task analysis</a:t>
            </a:r>
          </a:p>
          <a:p>
            <a:pPr lvl="1"/>
            <a:r>
              <a:rPr lang="en-US" dirty="0" smtClean="0"/>
              <a:t>Ask end-users to walk through their current jobs</a:t>
            </a:r>
          </a:p>
          <a:p>
            <a:pPr lvl="1"/>
            <a:r>
              <a:rPr lang="en-US" dirty="0" smtClean="0"/>
              <a:t>Show as-is process in order to identify essential and frequent tasks</a:t>
            </a:r>
          </a:p>
          <a:p>
            <a:pPr lvl="1"/>
            <a:r>
              <a:rPr lang="en-US" dirty="0" smtClean="0"/>
              <a:t>Interviewer asks questions to understand what works well and what            doesn’t</a:t>
            </a:r>
          </a:p>
        </p:txBody>
      </p:sp>
    </p:spTree>
    <p:extLst>
      <p:ext uri="{BB962C8B-B14F-4D97-AF65-F5344CB8AC3E}">
        <p14:creationId xmlns:p14="http://schemas.microsoft.com/office/powerpoint/2010/main" val="35014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Basics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336872"/>
            <a:ext cx="9613861" cy="415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Requirement elicitation is…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36261" y="2203786"/>
          <a:ext cx="9342739" cy="402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539"/>
                <a:gridCol w="4902200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Promote interactive discussions to explore detailed information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access</a:t>
                      </a:r>
                      <a:r>
                        <a:rPr lang="en-US" baseline="0" dirty="0" smtClean="0"/>
                        <a:t> and commitment of stakeholders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Identify conflicts or discrepancies about stated needs or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scripted interview questions can be time consuming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Encourage participation and build relationships by establishing rapport with the 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Stakeholders have difficulty describing</a:t>
                      </a:r>
                      <a:r>
                        <a:rPr lang="en-US" baseline="0" dirty="0" smtClean="0"/>
                        <a:t> their future needs, so the focus is usually focused on what they do currently</a:t>
                      </a:r>
                      <a:endParaRPr lang="en-US" dirty="0" smtClean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Enable observations of nonverbal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Resulting documentation is subject to interpretation of the</a:t>
                      </a:r>
                      <a:r>
                        <a:rPr lang="en-US" baseline="0" dirty="0" smtClean="0"/>
                        <a:t> interviewer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Allow immediate follow-up to ensure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Transcription </a:t>
                      </a:r>
                      <a:r>
                        <a:rPr lang="en-US" baseline="0" dirty="0" smtClean="0"/>
                        <a:t>and analysis of interview data can be complex and expensive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Best Practices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241680" cy="4151477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Determine the best interview type to accomplish your goals</a:t>
            </a:r>
          </a:p>
          <a:p>
            <a:r>
              <a:rPr lang="en-US" dirty="0" smtClean="0"/>
              <a:t>Appropriately prepare for the interview</a:t>
            </a:r>
          </a:p>
          <a:p>
            <a:r>
              <a:rPr lang="en-US" dirty="0" smtClean="0"/>
              <a:t>Schedule interviews ahead of time</a:t>
            </a:r>
          </a:p>
          <a:p>
            <a:r>
              <a:rPr lang="en-US" dirty="0"/>
              <a:t>Respect the person by being on time and display interest in the subject</a:t>
            </a:r>
          </a:p>
          <a:p>
            <a:r>
              <a:rPr lang="en-US" dirty="0" smtClean="0"/>
              <a:t>Match the pace of the interviewee</a:t>
            </a:r>
          </a:p>
          <a:p>
            <a:pPr lvl="1"/>
            <a:r>
              <a:rPr lang="en-US" dirty="0" smtClean="0"/>
              <a:t>If they are cautious, talk slow.  If they are in a hurry, talk quickly</a:t>
            </a:r>
          </a:p>
          <a:p>
            <a:r>
              <a:rPr lang="en-US" dirty="0" smtClean="0"/>
              <a:t>Check understanding often</a:t>
            </a:r>
          </a:p>
          <a:p>
            <a:r>
              <a:rPr lang="en-US" dirty="0" smtClean="0"/>
              <a:t>Let interviewee know what will be done with the information</a:t>
            </a:r>
          </a:p>
          <a:p>
            <a:r>
              <a:rPr lang="en-US" dirty="0" smtClean="0"/>
              <a:t>One person conducts interview while the other documents               the answers.  If not possible, record the interview.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2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Best Practices </a:t>
            </a:r>
            <a:r>
              <a:rPr lang="en-US" i="1" dirty="0" smtClean="0"/>
              <a:t>(continued)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241680" cy="4151477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Ask for examples of their issues and document screen shots</a:t>
            </a:r>
          </a:p>
          <a:p>
            <a:r>
              <a:rPr lang="en-US" dirty="0" smtClean="0"/>
              <a:t>Interview two to three users for each user category you are targeting</a:t>
            </a:r>
          </a:p>
          <a:p>
            <a:r>
              <a:rPr lang="en-US" dirty="0" smtClean="0"/>
              <a:t>Be sure to interview end-users, not just senior management who think they know how the process/system is used</a:t>
            </a:r>
          </a:p>
          <a:p>
            <a:r>
              <a:rPr lang="en-US" dirty="0" smtClean="0"/>
              <a:t>Create thank-you email appreciating their time and how the information will help create quality requirements </a:t>
            </a:r>
            <a:r>
              <a:rPr lang="en-US" sz="2200" dirty="0" smtClean="0"/>
              <a:t>– (sent with interview invite)</a:t>
            </a:r>
          </a:p>
          <a:p>
            <a:r>
              <a:rPr lang="en-US" dirty="0" smtClean="0"/>
              <a:t>Create a follow-up email telling the person how the information will be used and the next steps for the project </a:t>
            </a:r>
            <a:r>
              <a:rPr lang="en-US" sz="2200" dirty="0" smtClean="0"/>
              <a:t>– (sent after </a:t>
            </a:r>
            <a:r>
              <a:rPr lang="en-US" sz="2200" dirty="0"/>
              <a:t>i</a:t>
            </a:r>
            <a:r>
              <a:rPr lang="en-US" sz="2200" dirty="0" smtClean="0"/>
              <a:t>nterview)</a:t>
            </a:r>
          </a:p>
          <a:p>
            <a:r>
              <a:rPr lang="en-US" dirty="0" smtClean="0"/>
              <a:t>Allow time in the schedule to debrief and finish documentation                after each interview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Interview Questions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00" dirty="0" smtClean="0"/>
          </a:p>
          <a:p>
            <a:r>
              <a:rPr lang="en-US" dirty="0" smtClean="0"/>
              <a:t>Make questions open-ended</a:t>
            </a:r>
          </a:p>
          <a:p>
            <a:pPr lvl="1"/>
            <a:r>
              <a:rPr lang="en-US" dirty="0" smtClean="0"/>
              <a:t>If they could answer the question with a yes or no, reword it</a:t>
            </a:r>
          </a:p>
          <a:p>
            <a:r>
              <a:rPr lang="en-US" dirty="0" smtClean="0"/>
              <a:t>Avoid questions that may present judgement or a conclusion</a:t>
            </a:r>
          </a:p>
          <a:p>
            <a:r>
              <a:rPr lang="en-US" dirty="0" smtClean="0"/>
              <a:t>Allow the questions to flow naturally so they can be put into conversation rather than a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Create Interview Document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241680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Interview document generally contains:</a:t>
            </a:r>
          </a:p>
          <a:p>
            <a:r>
              <a:rPr lang="en-US" sz="2200" dirty="0" smtClean="0"/>
              <a:t>Name of interviewee</a:t>
            </a:r>
          </a:p>
          <a:p>
            <a:r>
              <a:rPr lang="en-US" sz="2200" dirty="0" smtClean="0"/>
              <a:t>Role of person and their primary responsibilities</a:t>
            </a:r>
          </a:p>
          <a:p>
            <a:r>
              <a:rPr lang="en-US" sz="2200" dirty="0" smtClean="0"/>
              <a:t>Open-ended questions</a:t>
            </a:r>
          </a:p>
          <a:p>
            <a:r>
              <a:rPr lang="en-US" sz="2200" dirty="0" smtClean="0"/>
              <a:t>Space for answers</a:t>
            </a:r>
          </a:p>
          <a:p>
            <a:r>
              <a:rPr lang="en-US" sz="2200" dirty="0" smtClean="0"/>
              <a:t>Space for interviewers’ insights</a:t>
            </a:r>
          </a:p>
          <a:p>
            <a:r>
              <a:rPr lang="en-US" sz="2200" dirty="0" smtClean="0"/>
              <a:t>Action item box for flagging key pieces of information</a:t>
            </a:r>
          </a:p>
          <a:p>
            <a:pPr lvl="1"/>
            <a:r>
              <a:rPr lang="en-US" dirty="0" smtClean="0"/>
              <a:t>Requirement, new requirement risk, assumption, or constraint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2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Interviewing: Sample Interview Questions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Autofit/>
          </a:bodyPr>
          <a:lstStyle/>
          <a:p>
            <a:r>
              <a:rPr lang="en-US" sz="1800" dirty="0" smtClean="0"/>
              <a:t>What are other ways you accomplish this goal?</a:t>
            </a:r>
          </a:p>
          <a:p>
            <a:r>
              <a:rPr lang="en-US" sz="1800" dirty="0" smtClean="0"/>
              <a:t>Tell me about your frustrations with this process</a:t>
            </a:r>
          </a:p>
          <a:p>
            <a:r>
              <a:rPr lang="en-US" sz="1800" dirty="0" smtClean="0"/>
              <a:t>What makes a good day? A bad day?</a:t>
            </a:r>
          </a:p>
          <a:p>
            <a:r>
              <a:rPr lang="en-US" sz="1800" dirty="0" smtClean="0"/>
              <a:t>If you could wave your magic wand and make it different, what would the process look like?</a:t>
            </a:r>
          </a:p>
          <a:p>
            <a:r>
              <a:rPr lang="en-US" sz="1800" dirty="0" smtClean="0"/>
              <a:t>What standards or regulations should we be aware of?</a:t>
            </a:r>
          </a:p>
          <a:p>
            <a:r>
              <a:rPr lang="en-US" sz="1800" dirty="0" smtClean="0"/>
              <a:t>What purpose is accomplished by using the product or process?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2"/>
            <a:ext cx="4700058" cy="3695627"/>
          </a:xfrm>
        </p:spPr>
        <p:txBody>
          <a:bodyPr>
            <a:normAutofit/>
          </a:bodyPr>
          <a:lstStyle/>
          <a:p>
            <a:r>
              <a:rPr lang="en-US" sz="1800" dirty="0"/>
              <a:t>What equipment, tools, templates, and inputs do people need to use it?</a:t>
            </a:r>
          </a:p>
          <a:p>
            <a:r>
              <a:rPr lang="en-US" sz="1800" dirty="0"/>
              <a:t>How long should tasks take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What people do you share information with?</a:t>
            </a:r>
          </a:p>
          <a:p>
            <a:r>
              <a:rPr lang="en-US" sz="1800" dirty="0" smtClean="0"/>
              <a:t>What failures cause the organization the most pain?</a:t>
            </a:r>
          </a:p>
          <a:p>
            <a:r>
              <a:rPr lang="en-US" sz="1800" dirty="0" smtClean="0"/>
              <a:t>What didn’t I ask that I should have?</a:t>
            </a:r>
          </a:p>
          <a:p>
            <a:r>
              <a:rPr lang="en-US" sz="1800" dirty="0" smtClean="0"/>
              <a:t>If we could only change one thing in    the process, what should it be?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loseup of someone taking a survey on a clip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13135549" cy="75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3374" y="5234744"/>
            <a:ext cx="5207000" cy="865905"/>
          </a:xfrm>
          <a:prstGeom prst="rect">
            <a:avLst/>
          </a:prstGeom>
          <a:solidFill>
            <a:srgbClr val="3B4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Surveys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Surveys: What is it?</a:t>
            </a:r>
            <a:endParaRPr lang="en-US" dirty="0"/>
          </a:p>
        </p:txBody>
      </p:sp>
      <p:pic>
        <p:nvPicPr>
          <p:cNvPr id="11272" name="Picture 8" descr="http://www.open-electronics.org/wp-content/uploads/2013/07/10157surve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21" y="3101975"/>
            <a:ext cx="387350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powerofus.force.com/servlet/rtaImage?eid=ka080000000D4YB&amp;feoid=00N800000059i9I&amp;refid=0EM800000000Tn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83" y="3372643"/>
            <a:ext cx="3151716" cy="236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8561" y="2455644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to stakeholders </a:t>
            </a:r>
          </a:p>
          <a:p>
            <a:r>
              <a:rPr lang="en-US" dirty="0" smtClean="0"/>
              <a:t>to quantify their thoughts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3232" y="2455643"/>
            <a:ext cx="258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 of quantifiable </a:t>
            </a:r>
          </a:p>
          <a:p>
            <a:r>
              <a:rPr lang="en-US" dirty="0" smtClean="0"/>
              <a:t>data already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Surveys: Types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Open-ended questions</a:t>
            </a:r>
          </a:p>
          <a:p>
            <a:pPr lvl="1"/>
            <a:r>
              <a:rPr lang="en-US" dirty="0" smtClean="0"/>
              <a:t>Gives respondents an opportunity to answer in their own words</a:t>
            </a:r>
          </a:p>
          <a:p>
            <a:pPr lvl="1"/>
            <a:r>
              <a:rPr lang="en-US" dirty="0" smtClean="0"/>
              <a:t>Useful, but very time consuming to interpret and catalogue</a:t>
            </a:r>
          </a:p>
          <a:p>
            <a:r>
              <a:rPr lang="en-US" dirty="0" smtClean="0"/>
              <a:t>Closed-ended questions</a:t>
            </a:r>
          </a:p>
          <a:p>
            <a:pPr lvl="1"/>
            <a:r>
              <a:rPr lang="en-US" dirty="0" smtClean="0"/>
              <a:t>Finite set of answers for each question</a:t>
            </a:r>
          </a:p>
          <a:p>
            <a:pPr lvl="1"/>
            <a:r>
              <a:rPr lang="en-US" dirty="0" smtClean="0"/>
              <a:t>Lends itself to statistical analysis</a:t>
            </a:r>
          </a:p>
          <a:p>
            <a:pPr lvl="1"/>
            <a:r>
              <a:rPr lang="en-US" dirty="0" smtClean="0"/>
              <a:t>Tough to create questions that are not leading or need an “Other” answer</a:t>
            </a:r>
          </a:p>
          <a:p>
            <a:pPr lvl="1"/>
            <a:r>
              <a:rPr lang="en-US" dirty="0" smtClean="0"/>
              <a:t>Questions can vary</a:t>
            </a:r>
          </a:p>
          <a:p>
            <a:pPr lvl="2"/>
            <a:r>
              <a:rPr lang="en-US" dirty="0" smtClean="0"/>
              <a:t>Ranking from “not very important” to “extremely important”</a:t>
            </a:r>
          </a:p>
          <a:p>
            <a:pPr lvl="2"/>
            <a:r>
              <a:rPr lang="en-US" dirty="0" smtClean="0"/>
              <a:t>Ranking from “strongly disagree” to “strongly agree”</a:t>
            </a:r>
          </a:p>
          <a:p>
            <a:pPr lvl="2"/>
            <a:r>
              <a:rPr lang="en-US" dirty="0" smtClean="0"/>
              <a:t>Rank order a list of items</a:t>
            </a:r>
          </a:p>
          <a:p>
            <a:pPr lvl="2"/>
            <a:r>
              <a:rPr lang="en-US" dirty="0" smtClean="0"/>
              <a:t>Multiple choice question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3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33061" y="2191086"/>
          <a:ext cx="9761839" cy="348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539"/>
                <a:gridCol w="4940300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37017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Require limited stakeholder’s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Relatively low response rate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 at reaching geographically</a:t>
                      </a:r>
                      <a:r>
                        <a:rPr lang="en-US" baseline="0" dirty="0" smtClean="0"/>
                        <a:t> dispersed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Poorly</a:t>
                      </a:r>
                      <a:r>
                        <a:rPr lang="en-US" baseline="0" dirty="0" smtClean="0"/>
                        <a:t> word questions may provide inaccurate information</a:t>
                      </a:r>
                      <a:endParaRPr lang="en-US" dirty="0" smtClean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Scalable for large audiences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of open-ended</a:t>
                      </a:r>
                      <a:r>
                        <a:rPr lang="en-US" baseline="0" dirty="0" smtClean="0"/>
                        <a:t> questions requirements more analysis by the business analyst</a:t>
                      </a:r>
                      <a:endParaRPr lang="en-US" dirty="0" smtClean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Relatively fast and inexpensive to administer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</a:t>
                      </a:r>
                      <a:r>
                        <a:rPr lang="en-US" baseline="0" dirty="0" smtClean="0"/>
                        <a:t> both instrument training and problem or business domain experience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Supplement more subjective information, such as opinions gained through 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Incentives for responding might be expensive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1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Basics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336872"/>
            <a:ext cx="9613861" cy="415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Requirement elicitation is not…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Surveys: Best Practices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051180" cy="415147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Focus your questions on high-priority risks that have been identified</a:t>
            </a:r>
          </a:p>
          <a:p>
            <a:r>
              <a:rPr lang="en-US" dirty="0" smtClean="0"/>
              <a:t>Identify user satisfaction levels with existing systems to set a baseline</a:t>
            </a:r>
          </a:p>
          <a:p>
            <a:r>
              <a:rPr lang="en-US" dirty="0" smtClean="0"/>
              <a:t>Questions should be direct and unambiguous</a:t>
            </a:r>
          </a:p>
          <a:p>
            <a:r>
              <a:rPr lang="en-US" dirty="0" smtClean="0"/>
              <a:t>Save complex questions for later in the survey</a:t>
            </a:r>
          </a:p>
          <a:p>
            <a:r>
              <a:rPr lang="en-US" dirty="0" smtClean="0"/>
              <a:t>Save demographic information for last</a:t>
            </a:r>
          </a:p>
          <a:p>
            <a:r>
              <a:rPr lang="en-US" dirty="0" smtClean="0"/>
              <a:t>Create rewards for participating</a:t>
            </a:r>
          </a:p>
          <a:p>
            <a:r>
              <a:rPr lang="en-US" dirty="0" smtClean="0"/>
              <a:t>Create the survey with inexpensive online tools</a:t>
            </a:r>
          </a:p>
          <a:p>
            <a:r>
              <a:rPr lang="en-US" dirty="0" smtClean="0"/>
              <a:t>Notify the participants when the survey is available and         continue to remind them to participate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2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subjecttoinquiry.com/files/2013/09/document-r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1"/>
            <a:ext cx="12192000" cy="81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856" y="183384"/>
            <a:ext cx="7114044" cy="865905"/>
          </a:xfrm>
          <a:prstGeom prst="rect">
            <a:avLst/>
          </a:prstGeom>
          <a:solidFill>
            <a:srgbClr val="3B4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Documentation Review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Review: What is it?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733679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Review existing documentation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Prior system implementation documentation, including lessons learned</a:t>
            </a:r>
          </a:p>
          <a:p>
            <a:pPr lvl="1"/>
            <a:r>
              <a:rPr lang="en-US" dirty="0" smtClean="0"/>
              <a:t>Technical documentation</a:t>
            </a:r>
          </a:p>
          <a:p>
            <a:pPr lvl="1"/>
            <a:r>
              <a:rPr lang="en-US" dirty="0" smtClean="0"/>
              <a:t>Lessons learned after completion of latest project</a:t>
            </a:r>
          </a:p>
          <a:p>
            <a:r>
              <a:rPr lang="en-US" dirty="0" smtClean="0"/>
              <a:t>Formulates context for understanding the 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7131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Review: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6443" y="2368886"/>
          <a:ext cx="9977739" cy="24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839"/>
                <a:gridCol w="4787900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Current process documentation provides a starting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documents may be old and out-of-date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reviewer needs domain and technical expertise to determine if existing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time consuming, and may not provide the desired payback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7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Review: Best Practices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0000379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Know the purpose for reviewing</a:t>
            </a:r>
          </a:p>
          <a:p>
            <a:r>
              <a:rPr lang="en-US" dirty="0" smtClean="0"/>
              <a:t>Set self-imposed time limits</a:t>
            </a:r>
          </a:p>
          <a:p>
            <a:r>
              <a:rPr lang="en-US" dirty="0" smtClean="0"/>
              <a:t>Create a glossary of terms from former project documentation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4" name="Picture 10" descr="http://www.datanami.com/wp-content/uploads/2015/04/data_integration_shuttersto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150" y="-2438400"/>
            <a:ext cx="1320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8156" y="5764536"/>
            <a:ext cx="6053594" cy="865905"/>
          </a:xfrm>
          <a:prstGeom prst="rect">
            <a:avLst/>
          </a:prstGeom>
          <a:solidFill>
            <a:srgbClr val="3B4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Analyzing Interfaces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Interfaces: What is it?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Reviewing the system, people, and process linkages</a:t>
            </a:r>
          </a:p>
          <a:p>
            <a:r>
              <a:rPr lang="en-US" dirty="0" smtClean="0"/>
              <a:t>Determine needs for input, output, and the medium</a:t>
            </a:r>
          </a:p>
          <a:p>
            <a:r>
              <a:rPr lang="en-US" dirty="0" smtClean="0"/>
              <a:t>Describes manual and automated processes</a:t>
            </a:r>
          </a:p>
        </p:txBody>
      </p:sp>
    </p:spTree>
    <p:extLst>
      <p:ext uri="{BB962C8B-B14F-4D97-AF65-F5344CB8AC3E}">
        <p14:creationId xmlns:p14="http://schemas.microsoft.com/office/powerpoint/2010/main" val="41877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Interfaces: Types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Customer review meetings</a:t>
            </a:r>
          </a:p>
          <a:p>
            <a:pPr lvl="1"/>
            <a:r>
              <a:rPr lang="en-US" dirty="0" smtClean="0"/>
              <a:t>Identify formal requirements to link information, people, and processes</a:t>
            </a:r>
          </a:p>
          <a:p>
            <a:pPr lvl="1"/>
            <a:r>
              <a:rPr lang="en-US" dirty="0" smtClean="0"/>
              <a:t>Drives a robust, complete, and accurate solution</a:t>
            </a:r>
          </a:p>
          <a:p>
            <a:r>
              <a:rPr lang="en-US" dirty="0" smtClean="0"/>
              <a:t>Developer review meetings</a:t>
            </a:r>
          </a:p>
          <a:p>
            <a:pPr lvl="1"/>
            <a:r>
              <a:rPr lang="en-US" dirty="0" smtClean="0"/>
              <a:t>Happen early on</a:t>
            </a:r>
          </a:p>
          <a:p>
            <a:pPr lvl="1"/>
            <a:r>
              <a:rPr lang="en-US" dirty="0" smtClean="0"/>
              <a:t>Review high-level requirements and system models</a:t>
            </a:r>
          </a:p>
          <a:p>
            <a:pPr lvl="1"/>
            <a:r>
              <a:rPr lang="en-US" dirty="0" smtClean="0"/>
              <a:t>Identify interfaces, regulations, or technical standards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Interfaces: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16443" y="2552390"/>
          <a:ext cx="9977739" cy="196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839"/>
                <a:gridCol w="4787900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38287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Discovers missed interfaces and their purposes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useful as standalone</a:t>
                      </a:r>
                      <a:r>
                        <a:rPr lang="en-US" baseline="0" dirty="0" smtClean="0"/>
                        <a:t> elicitation activity</a:t>
                      </a:r>
                      <a:endParaRPr lang="en-US" dirty="0"/>
                    </a:p>
                  </a:txBody>
                  <a:tcPr/>
                </a:tc>
              </a:tr>
              <a:tr h="375296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regulations or interface standards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begin to focus on many technical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</a:tr>
              <a:tr h="34601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Provides missed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redundant</a:t>
                      </a:r>
                      <a:r>
                        <a:rPr lang="en-US" baseline="0" dirty="0" smtClean="0"/>
                        <a:t> with modeling activities</a:t>
                      </a:r>
                      <a:endParaRPr lang="en-US" dirty="0" smtClean="0"/>
                    </a:p>
                  </a:txBody>
                  <a:tcPr/>
                </a:tc>
              </a:tr>
              <a:tr h="34606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Uncovers areas of project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6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 Basics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336872"/>
            <a:ext cx="9613861" cy="415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Eliciting vs Gathering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Requirement Elicitation</a:t>
            </a:r>
            <a:r>
              <a:rPr lang="en-US" dirty="0" smtClean="0">
                <a:solidFill>
                  <a:srgbClr val="3B405C"/>
                </a:solidFill>
              </a:rPr>
              <a:t> 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http://lmt-lss.com/wp-content/uploads/2015/09/EQB0011-BlogPhoto_0225_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39656" y="5574036"/>
            <a:ext cx="5384800" cy="865905"/>
          </a:xfrm>
          <a:prstGeom prst="rect">
            <a:avLst/>
          </a:prstGeom>
          <a:solidFill>
            <a:srgbClr val="3B4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Brainstorming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Brainstorming: What is it?</a:t>
            </a:r>
            <a:endParaRPr lang="en-US" dirty="0"/>
          </a:p>
        </p:txBody>
      </p:sp>
      <p:pic>
        <p:nvPicPr>
          <p:cNvPr id="1028" name="Picture 4" descr="https://upload.wikimedia.org/wikipedia/commons/thumb/3/3c/Crystal_Clear_app_ktip.svg/2000px-Crystal_Clear_app_ktip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253" y="3980455"/>
            <a:ext cx="1735207" cy="173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6253" y="361112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ideas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2" y="2898272"/>
            <a:ext cx="2922430" cy="1549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1672" y="2392819"/>
            <a:ext cx="29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Solve problems</a:t>
            </a:r>
            <a:endParaRPr lang="en-US" dirty="0"/>
          </a:p>
        </p:txBody>
      </p:sp>
      <p:pic>
        <p:nvPicPr>
          <p:cNvPr id="1032" name="Picture 8" descr="http://www.sentinelnews.net/sites/default/files/styles/large/public/field/image/consencu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04" y="2924094"/>
            <a:ext cx="2200943" cy="1650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37360" y="2410764"/>
            <a:ext cx="29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Brainstorming: </a:t>
            </a:r>
            <a:r>
              <a:rPr lang="en-US" dirty="0" smtClean="0"/>
              <a:t>Types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Project team member creates a list of ideas</a:t>
            </a:r>
          </a:p>
          <a:p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Participants call out ideas that are captured by scribe</a:t>
            </a:r>
          </a:p>
          <a:p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Participants write down their ideas</a:t>
            </a:r>
          </a:p>
          <a:p>
            <a:pPr lvl="1"/>
            <a:r>
              <a:rPr lang="en-US" dirty="0" smtClean="0"/>
              <a:t>Facilitator goes participant to participant to have them share on idea each</a:t>
            </a:r>
          </a:p>
          <a:p>
            <a:pPr lvl="1"/>
            <a:r>
              <a:rPr lang="en-US" dirty="0" smtClean="0"/>
              <a:t>Continue sharing process until all ideas are exhausted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Brainstorming: Pros and Cons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02143" y="2851486"/>
          <a:ext cx="8538898" cy="24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49"/>
                <a:gridCol w="4269449"/>
              </a:tblGrid>
              <a:tr h="474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multiple ideas quickly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Ideas are not discussed/explored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Involves</a:t>
                      </a:r>
                      <a:r>
                        <a:rPr lang="en-US" baseline="0" dirty="0" smtClean="0"/>
                        <a:t> multiple perspectives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meaning may be ambiguous</a:t>
                      </a:r>
                      <a:r>
                        <a:rPr lang="en-US" baseline="0" dirty="0" smtClean="0"/>
                        <a:t> or misunderstood</a:t>
                      </a:r>
                      <a:endParaRPr lang="en-US" dirty="0"/>
                    </a:p>
                  </a:txBody>
                  <a:tcPr/>
                </a:tc>
              </a:tr>
              <a:tr h="659776">
                <a:tc>
                  <a:txBody>
                    <a:bodyPr/>
                    <a:lstStyle/>
                    <a:p>
                      <a:r>
                        <a:rPr lang="en-US" dirty="0" smtClean="0"/>
                        <a:t>Promotes equal 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36480</TotalTime>
  <Words>1714</Words>
  <Application>Microsoft Office PowerPoint</Application>
  <PresentationFormat>Widescreen</PresentationFormat>
  <Paragraphs>314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Trebuchet MS</vt:lpstr>
      <vt:lpstr>Berlin</vt:lpstr>
      <vt:lpstr>Elicitation Basics and Planning Concepts</vt:lpstr>
      <vt:lpstr>Elicitation Basics</vt:lpstr>
      <vt:lpstr>Elicitation Basics</vt:lpstr>
      <vt:lpstr>Elicitation Basics</vt:lpstr>
      <vt:lpstr>Introduction to Requirement Elicitation </vt:lpstr>
      <vt:lpstr>Brainstorming</vt:lpstr>
      <vt:lpstr>Brainstorming: What is it?</vt:lpstr>
      <vt:lpstr>Brainstorming: Types</vt:lpstr>
      <vt:lpstr>Brainstorming: Pros and Cons</vt:lpstr>
      <vt:lpstr>Brainstorming: Best Practices</vt:lpstr>
      <vt:lpstr>Brainstorming: Best Practices (continued)</vt:lpstr>
      <vt:lpstr>PowerPoint Presentation</vt:lpstr>
      <vt:lpstr>Requirement Workshop: What is it?</vt:lpstr>
      <vt:lpstr>Requirement Workshop: Types</vt:lpstr>
      <vt:lpstr>Requirement Workshop: Pros and Cons</vt:lpstr>
      <vt:lpstr>Requirement Workshop: Best Practices</vt:lpstr>
      <vt:lpstr>PowerPoint Presentation</vt:lpstr>
      <vt:lpstr>Interviewing: What is it?</vt:lpstr>
      <vt:lpstr>Interviewing: Types</vt:lpstr>
      <vt:lpstr>Interviewing: Pros and Cons</vt:lpstr>
      <vt:lpstr>Interviewing: Best Practices</vt:lpstr>
      <vt:lpstr>Interviewing: Best Practices (continued)</vt:lpstr>
      <vt:lpstr>Interviewing: Interview Questions</vt:lpstr>
      <vt:lpstr>Interviewing: Create Interview Document</vt:lpstr>
      <vt:lpstr>Interviewing: Sample Interview Questions</vt:lpstr>
      <vt:lpstr>PowerPoint Presentation</vt:lpstr>
      <vt:lpstr>Surveys: What is it?</vt:lpstr>
      <vt:lpstr>Surveys: Types</vt:lpstr>
      <vt:lpstr>Surveys: Pros and Cons</vt:lpstr>
      <vt:lpstr>Surveys: Best Practices</vt:lpstr>
      <vt:lpstr>PowerPoint Presentation</vt:lpstr>
      <vt:lpstr>Documentation Review: What is it?</vt:lpstr>
      <vt:lpstr>Documentation Review: Pros and Cons</vt:lpstr>
      <vt:lpstr>Documentation Review: Best Practices</vt:lpstr>
      <vt:lpstr>PowerPoint Presentation</vt:lpstr>
      <vt:lpstr>Analyzing Interfaces: What is it?</vt:lpstr>
      <vt:lpstr>Analyzing Interfaces: Types</vt:lpstr>
      <vt:lpstr>Analyzing Interfaces: Pros and Cons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222</cp:revision>
  <dcterms:created xsi:type="dcterms:W3CDTF">2015-08-23T18:17:47Z</dcterms:created>
  <dcterms:modified xsi:type="dcterms:W3CDTF">2016-12-15T14:43:32Z</dcterms:modified>
</cp:coreProperties>
</file>