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9"/>
  </p:notesMasterIdLst>
  <p:sldIdLst>
    <p:sldId id="305" r:id="rId2"/>
    <p:sldId id="275" r:id="rId3"/>
    <p:sldId id="279" r:id="rId4"/>
    <p:sldId id="280" r:id="rId5"/>
    <p:sldId id="281" r:id="rId6"/>
    <p:sldId id="276" r:id="rId7"/>
    <p:sldId id="304" r:id="rId8"/>
    <p:sldId id="306" r:id="rId9"/>
    <p:sldId id="291" r:id="rId10"/>
    <p:sldId id="287" r:id="rId11"/>
    <p:sldId id="296" r:id="rId12"/>
    <p:sldId id="294" r:id="rId13"/>
    <p:sldId id="292" r:id="rId14"/>
    <p:sldId id="300" r:id="rId15"/>
    <p:sldId id="295" r:id="rId16"/>
    <p:sldId id="307" r:id="rId17"/>
    <p:sldId id="293" r:id="rId18"/>
    <p:sldId id="285" r:id="rId19"/>
    <p:sldId id="278" r:id="rId20"/>
    <p:sldId id="299" r:id="rId21"/>
    <p:sldId id="290" r:id="rId22"/>
    <p:sldId id="288" r:id="rId23"/>
    <p:sldId id="303" r:id="rId24"/>
    <p:sldId id="308" r:id="rId25"/>
    <p:sldId id="284" r:id="rId26"/>
    <p:sldId id="286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69249" autoAdjust="0"/>
  </p:normalViewPr>
  <p:slideViewPr>
    <p:cSldViewPr snapToGrid="0">
      <p:cViewPr varScale="1">
        <p:scale>
          <a:sx n="49" d="100"/>
          <a:sy n="49" d="100"/>
        </p:scale>
        <p:origin x="1152" y="5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3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8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6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5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49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1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4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5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2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81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2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6467661"/>
            <a:ext cx="1538362" cy="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669059"/>
            <a:ext cx="8144134" cy="1149179"/>
          </a:xfrm>
        </p:spPr>
        <p:txBody>
          <a:bodyPr/>
          <a:lstStyle/>
          <a:p>
            <a:r>
              <a:rPr lang="en-US" dirty="0" smtClean="0"/>
              <a:t>Visual Modeling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Comparison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2" y="2249141"/>
            <a:ext cx="5279099" cy="2656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6" y="3171825"/>
            <a:ext cx="5281094" cy="2657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3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Map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64" y="2283009"/>
            <a:ext cx="10406974" cy="40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79" y="2336872"/>
            <a:ext cx="5494682" cy="4144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07" y="2336872"/>
            <a:ext cx="2492374" cy="39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974" y="2090527"/>
            <a:ext cx="5877182" cy="4641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763" y="2863946"/>
            <a:ext cx="1060500" cy="25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230" y="2125470"/>
            <a:ext cx="6266931" cy="4530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44" y="3009860"/>
            <a:ext cx="1060500" cy="25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43876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7" y="2260482"/>
            <a:ext cx="9323645" cy="3902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3799" y="6269916"/>
            <a:ext cx="4567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Credit </a:t>
            </a:r>
            <a:r>
              <a:rPr lang="en-US" sz="1100" i="1" dirty="0" smtClean="0"/>
              <a:t>to Anthony Armendariz for the Interface Wireframe example </a:t>
            </a:r>
          </a:p>
          <a:p>
            <a:r>
              <a:rPr lang="en-US" sz="1100" i="1" dirty="0" smtClean="0"/>
              <a:t>https</a:t>
            </a:r>
            <a:r>
              <a:rPr lang="en-US" sz="1100" i="1" dirty="0"/>
              <a:t>://</a:t>
            </a:r>
            <a:r>
              <a:rPr lang="en-US" sz="1100" i="1" dirty="0" smtClean="0"/>
              <a:t>www.flickr.com/photos/anthonyarmendariz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5812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23" y="2474898"/>
            <a:ext cx="6209524" cy="35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8" y="2464518"/>
            <a:ext cx="1688186" cy="35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96" y="2298457"/>
            <a:ext cx="1468904" cy="37066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228" y="2298457"/>
            <a:ext cx="6257143" cy="386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1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Matrix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471646" y="2462809"/>
            <a:ext cx="1739029" cy="359931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E48312"/>
                </a:solidFill>
              </a:rPr>
              <a:t>C</a:t>
            </a:r>
            <a:r>
              <a:rPr lang="en-US" sz="2800" dirty="0" smtClean="0"/>
              <a:t>reate</a:t>
            </a:r>
          </a:p>
          <a:p>
            <a:r>
              <a:rPr lang="en-US" sz="2800" b="1" dirty="0" smtClean="0">
                <a:solidFill>
                  <a:srgbClr val="E48312"/>
                </a:solidFill>
              </a:rPr>
              <a:t>R</a:t>
            </a:r>
            <a:r>
              <a:rPr lang="en-US" sz="2800" dirty="0"/>
              <a:t>ead</a:t>
            </a:r>
          </a:p>
          <a:p>
            <a:r>
              <a:rPr lang="en-US" sz="2800" b="1" dirty="0">
                <a:solidFill>
                  <a:srgbClr val="E48312"/>
                </a:solidFill>
              </a:rPr>
              <a:t>U</a:t>
            </a:r>
            <a:r>
              <a:rPr lang="en-US" sz="2800" dirty="0" smtClean="0"/>
              <a:t>pdate</a:t>
            </a:r>
          </a:p>
          <a:p>
            <a:r>
              <a:rPr lang="en-US" sz="2800" b="1" dirty="0">
                <a:solidFill>
                  <a:srgbClr val="E48312"/>
                </a:solidFill>
              </a:rPr>
              <a:t>D</a:t>
            </a:r>
            <a:r>
              <a:rPr lang="en-US" sz="2800" dirty="0" smtClean="0"/>
              <a:t>elete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462809"/>
            <a:ext cx="5578271" cy="3597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9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Modeling is…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r>
              <a:rPr lang="en-US" dirty="0" smtClean="0"/>
              <a:t>Graphical representation using a modeling language that takes something complex and makes it easier to understand.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Matrix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471646" y="2367559"/>
            <a:ext cx="1739029" cy="359931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E48312"/>
                </a:solidFill>
              </a:rPr>
              <a:t>C</a:t>
            </a:r>
            <a:r>
              <a:rPr lang="en-US" sz="2800" dirty="0" smtClean="0"/>
              <a:t>reate</a:t>
            </a:r>
          </a:p>
          <a:p>
            <a:r>
              <a:rPr lang="en-US" sz="2800" b="1" dirty="0" smtClean="0">
                <a:solidFill>
                  <a:srgbClr val="E48312"/>
                </a:solidFill>
              </a:rPr>
              <a:t>R</a:t>
            </a:r>
            <a:r>
              <a:rPr lang="en-US" sz="2800" dirty="0"/>
              <a:t>ead</a:t>
            </a:r>
          </a:p>
          <a:p>
            <a:r>
              <a:rPr lang="en-US" sz="2800" b="1" dirty="0">
                <a:solidFill>
                  <a:srgbClr val="E48312"/>
                </a:solidFill>
              </a:rPr>
              <a:t>U</a:t>
            </a:r>
            <a:r>
              <a:rPr lang="en-US" sz="2800" dirty="0" smtClean="0"/>
              <a:t>pdate</a:t>
            </a:r>
          </a:p>
          <a:p>
            <a:r>
              <a:rPr lang="en-US" sz="2800" b="1" dirty="0">
                <a:solidFill>
                  <a:srgbClr val="E48312"/>
                </a:solidFill>
              </a:rPr>
              <a:t>D</a:t>
            </a:r>
            <a:r>
              <a:rPr lang="en-US" sz="2800" dirty="0" smtClean="0"/>
              <a:t>elete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31" y="2861157"/>
            <a:ext cx="5671819" cy="255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5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27" y="2505075"/>
            <a:ext cx="8988236" cy="3295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5" y="3406724"/>
            <a:ext cx="1984500" cy="14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 (ERD)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0" y="2714625"/>
            <a:ext cx="2895189" cy="2829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336872"/>
            <a:ext cx="8385457" cy="3676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vs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3200" dirty="0" smtClean="0"/>
              <a:t>Business Process Modeling Notation</a:t>
            </a:r>
          </a:p>
          <a:p>
            <a:pPr algn="ctr"/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vs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3200" dirty="0" smtClean="0"/>
              <a:t>Unified Modeling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1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vs UML: Common Parts</a:t>
            </a:r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Activity</a:t>
            </a:r>
            <a:r>
              <a:rPr lang="en-US" dirty="0" smtClean="0"/>
              <a:t> – Activity within a process, triggered by an  event</a:t>
            </a:r>
          </a:p>
          <a:p>
            <a:endParaRPr lang="en-US" sz="100" dirty="0" smtClean="0"/>
          </a:p>
          <a:p>
            <a:r>
              <a:rPr lang="en-US" u="sng" dirty="0" smtClean="0"/>
              <a:t>Event</a:t>
            </a:r>
            <a:r>
              <a:rPr lang="en-US" dirty="0" smtClean="0"/>
              <a:t> – Manual or automated action, or delay in time that triggers 	    an action</a:t>
            </a:r>
          </a:p>
          <a:p>
            <a:endParaRPr lang="en-US" sz="100" dirty="0" smtClean="0"/>
          </a:p>
          <a:p>
            <a:r>
              <a:rPr lang="en-US" u="sng" dirty="0" smtClean="0"/>
              <a:t>Gateway</a:t>
            </a:r>
            <a:r>
              <a:rPr lang="en-US" dirty="0" smtClean="0"/>
              <a:t> – Split of pathways, where multiple paths can be taken or 	        decision on a path must be made per a condition</a:t>
            </a:r>
          </a:p>
          <a:p>
            <a:endParaRPr lang="en-US" sz="100" dirty="0" smtClean="0"/>
          </a:p>
          <a:p>
            <a:r>
              <a:rPr lang="en-US" u="sng" dirty="0" smtClean="0"/>
              <a:t>Flow</a:t>
            </a:r>
            <a:r>
              <a:rPr lang="en-US" dirty="0" smtClean="0"/>
              <a:t> – Direction of the sequence or order of events and actions</a:t>
            </a:r>
          </a:p>
          <a:p>
            <a:endParaRPr lang="en-US" sz="100" dirty="0" smtClean="0"/>
          </a:p>
          <a:p>
            <a:r>
              <a:rPr lang="en-US" u="sng" dirty="0" err="1" smtClean="0"/>
              <a:t>Swimlanes</a:t>
            </a:r>
            <a:r>
              <a:rPr lang="en-US" dirty="0" smtClean="0"/>
              <a:t> – Visual distinction of who is doing what within a 			 process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Activity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87" y="753228"/>
            <a:ext cx="4693775" cy="5847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0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Modeling (BPMN)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21" y="2077993"/>
            <a:ext cx="8054906" cy="46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ech 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131"/>
            <a:ext cx="12192000" cy="71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Modeling is…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Graphical representation </a:t>
            </a:r>
            <a:r>
              <a:rPr lang="en-US" dirty="0" smtClean="0"/>
              <a:t>using a modeling language that takes something complex and makes it easier to understand.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Modeling is…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r>
              <a:rPr lang="en-US" dirty="0" smtClean="0"/>
              <a:t>Graphical representation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a modeling language </a:t>
            </a:r>
            <a:r>
              <a:rPr lang="en-US" dirty="0" smtClean="0"/>
              <a:t>that takes something complex and makes it easier to understand.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Modeling is…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r>
              <a:rPr lang="en-US" dirty="0" smtClean="0"/>
              <a:t>Graphical representation using a modeling language that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takes something complex and makes it easier to understand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Visual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dirty="0" smtClean="0"/>
          </a:p>
          <a:p>
            <a:r>
              <a:rPr lang="en-US" dirty="0"/>
              <a:t>Easily understand complex information</a:t>
            </a:r>
          </a:p>
          <a:p>
            <a:r>
              <a:rPr lang="en-US" dirty="0" smtClean="0"/>
              <a:t>Gets all stakeholders involved</a:t>
            </a:r>
          </a:p>
          <a:p>
            <a:r>
              <a:rPr lang="en-US" dirty="0" smtClean="0"/>
              <a:t>Receive requirements efficiently</a:t>
            </a:r>
          </a:p>
          <a:p>
            <a:r>
              <a:rPr lang="en-US" dirty="0" smtClean="0"/>
              <a:t>Identify the underlying problem</a:t>
            </a:r>
          </a:p>
          <a:p>
            <a:r>
              <a:rPr lang="en-US" dirty="0" smtClean="0"/>
              <a:t>Analyze ‘what if’ scenarios</a:t>
            </a:r>
          </a:p>
          <a:p>
            <a:r>
              <a:rPr lang="en-US" dirty="0" smtClean="0"/>
              <a:t>Allows remove of irrelevant information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Modeled?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state, “as-is”</a:t>
            </a:r>
          </a:p>
          <a:p>
            <a:r>
              <a:rPr lang="en-US" dirty="0" smtClean="0"/>
              <a:t>Future state, “to-be”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Requirements fill the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73" y="753228"/>
            <a:ext cx="5644331" cy="59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301512</TotalTime>
  <Words>289</Words>
  <Application>Microsoft Office PowerPoint</Application>
  <PresentationFormat>Widescreen</PresentationFormat>
  <Paragraphs>104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Trebuchet MS</vt:lpstr>
      <vt:lpstr>Berlin</vt:lpstr>
      <vt:lpstr>Visual Modeling Concepts</vt:lpstr>
      <vt:lpstr>What is Visual Modeling?</vt:lpstr>
      <vt:lpstr>What is Visual Modeling?</vt:lpstr>
      <vt:lpstr>What is Visual Modeling?</vt:lpstr>
      <vt:lpstr>What is Visual Modeling?</vt:lpstr>
      <vt:lpstr>Benefits of Visual Modeling</vt:lpstr>
      <vt:lpstr>What Gets Modeled?</vt:lpstr>
      <vt:lpstr>Business Models</vt:lpstr>
      <vt:lpstr>Organizational Chart</vt:lpstr>
      <vt:lpstr>Competitive Comparison Matrix</vt:lpstr>
      <vt:lpstr>Stakeholder Map</vt:lpstr>
      <vt:lpstr>Use Case Diagram</vt:lpstr>
      <vt:lpstr>Process Flow Diagram</vt:lpstr>
      <vt:lpstr>Process Flow Diagram</vt:lpstr>
      <vt:lpstr>User Interface Wireframe</vt:lpstr>
      <vt:lpstr>Technical Models</vt:lpstr>
      <vt:lpstr>System Context Diagram</vt:lpstr>
      <vt:lpstr>Data Flow Diagram</vt:lpstr>
      <vt:lpstr>CRUD Matrix</vt:lpstr>
      <vt:lpstr>CRUD Matrix</vt:lpstr>
      <vt:lpstr>State Diagram</vt:lpstr>
      <vt:lpstr>Entity Relationship Diagram (ERD)</vt:lpstr>
      <vt:lpstr>BPMN vs UML</vt:lpstr>
      <vt:lpstr>BPMN vs UML: Common Parts</vt:lpstr>
      <vt:lpstr>UML Activity Diagram</vt:lpstr>
      <vt:lpstr>Business Process Modeling (BPMN)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219</cp:revision>
  <dcterms:created xsi:type="dcterms:W3CDTF">2015-08-23T18:17:47Z</dcterms:created>
  <dcterms:modified xsi:type="dcterms:W3CDTF">2016-12-15T14:48:24Z</dcterms:modified>
</cp:coreProperties>
</file>