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sldIdLst>
    <p:sldId id="257" r:id="rId2"/>
    <p:sldId id="281" r:id="rId3"/>
    <p:sldId id="282" r:id="rId4"/>
    <p:sldId id="284" r:id="rId5"/>
    <p:sldId id="283" r:id="rId6"/>
    <p:sldId id="285" r:id="rId7"/>
    <p:sldId id="28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87247" autoAdjust="0"/>
  </p:normalViewPr>
  <p:slideViewPr>
    <p:cSldViewPr snapToGrid="0">
      <p:cViewPr varScale="1">
        <p:scale>
          <a:sx n="95" d="100"/>
          <a:sy n="95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4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1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9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7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03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27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13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7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5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18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5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60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88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12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4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9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4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2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7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38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8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7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6467661"/>
            <a:ext cx="1538362" cy="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the Requirements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Requirement Elicitation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Requirement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Requirement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Requirements Approval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9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Breaking down requirements that are too broad</a:t>
            </a:r>
          </a:p>
        </p:txBody>
      </p:sp>
    </p:spTree>
    <p:extLst>
      <p:ext uri="{BB962C8B-B14F-4D97-AF65-F5344CB8AC3E}">
        <p14:creationId xmlns:p14="http://schemas.microsoft.com/office/powerpoint/2010/main" val="2748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9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Original Requirement:</a:t>
            </a:r>
            <a:endParaRPr lang="en-US" dirty="0"/>
          </a:p>
          <a:p>
            <a:r>
              <a:rPr lang="en-US" sz="2000" dirty="0" smtClean="0"/>
              <a:t>“User-completed fields on tax forms shall be converted to electronic text documents.”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Parsed Requirements:</a:t>
            </a:r>
            <a:endParaRPr lang="en-US" dirty="0"/>
          </a:p>
          <a:p>
            <a:r>
              <a:rPr lang="en-US" sz="2000" dirty="0" smtClean="0"/>
              <a:t>“The system shall be able to convert handwriting to text.”</a:t>
            </a:r>
          </a:p>
          <a:p>
            <a:r>
              <a:rPr lang="en-US" sz="2000" dirty="0" smtClean="0"/>
              <a:t>“The system shall be able to convert machine print to text.”</a:t>
            </a:r>
          </a:p>
          <a:p>
            <a:r>
              <a:rPr lang="en-US" sz="2000" dirty="0" smtClean="0"/>
              <a:t>“The system shall be able to electronically correct user-completed fields.”</a:t>
            </a:r>
          </a:p>
        </p:txBody>
      </p:sp>
    </p:spTree>
    <p:extLst>
      <p:ext uri="{BB962C8B-B14F-4D97-AF65-F5344CB8AC3E}">
        <p14:creationId xmlns:p14="http://schemas.microsoft.com/office/powerpoint/2010/main" val="293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9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Removing “and” from requirements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Risk is high that only one of the conditions will be tested</a:t>
            </a:r>
          </a:p>
          <a:p>
            <a:r>
              <a:rPr lang="en-US" sz="2000" dirty="0" smtClean="0"/>
              <a:t>Hard to trace the requirement bug/failure</a:t>
            </a:r>
          </a:p>
        </p:txBody>
      </p:sp>
    </p:spTree>
    <p:extLst>
      <p:ext uri="{BB962C8B-B14F-4D97-AF65-F5344CB8AC3E}">
        <p14:creationId xmlns:p14="http://schemas.microsoft.com/office/powerpoint/2010/main" val="29974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9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Reduce generalness and ambiguity of stated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4850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9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Original Requirement:</a:t>
            </a:r>
            <a:endParaRPr lang="en-US" dirty="0"/>
          </a:p>
          <a:p>
            <a:r>
              <a:rPr lang="en-US" sz="2000" dirty="0" smtClean="0"/>
              <a:t>“Each PC shall have state-of-the-art software installed.”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Interpreted Requirement:</a:t>
            </a:r>
            <a:endParaRPr lang="en-US" dirty="0"/>
          </a:p>
          <a:p>
            <a:r>
              <a:rPr lang="en-US" sz="2000" dirty="0" smtClean="0"/>
              <a:t>“Each PC shall have Microsoft Office 2013 and Windows 10 installed.”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 smtClean="0"/>
              <a:t>Parsed Requirements:</a:t>
            </a:r>
          </a:p>
          <a:p>
            <a:r>
              <a:rPr lang="en-US" sz="2000" dirty="0" smtClean="0"/>
              <a:t>“Each PC shall have Microsoft Office 2013 installed.”</a:t>
            </a:r>
          </a:p>
          <a:p>
            <a:r>
              <a:rPr lang="en-US" sz="2000" dirty="0" smtClean="0"/>
              <a:t>“Each PC shall have Windows 10 installed.”</a:t>
            </a:r>
          </a:p>
        </p:txBody>
      </p:sp>
    </p:spTree>
    <p:extLst>
      <p:ext uri="{BB962C8B-B14F-4D97-AF65-F5344CB8AC3E}">
        <p14:creationId xmlns:p14="http://schemas.microsoft.com/office/powerpoint/2010/main" val="10411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9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Combine overlapping requirements into one focused requirement</a:t>
            </a:r>
          </a:p>
        </p:txBody>
      </p:sp>
    </p:spTree>
    <p:extLst>
      <p:ext uri="{BB962C8B-B14F-4D97-AF65-F5344CB8AC3E}">
        <p14:creationId xmlns:p14="http://schemas.microsoft.com/office/powerpoint/2010/main" val="14294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9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Original Requirements:</a:t>
            </a:r>
            <a:endParaRPr lang="en-US" dirty="0"/>
          </a:p>
          <a:p>
            <a:r>
              <a:rPr lang="en-US" sz="2000" dirty="0" smtClean="0"/>
              <a:t>“Each PC must have a standard spreadsheet tool installed that runs in Windows.”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Focused Requirement:</a:t>
            </a:r>
            <a:endParaRPr lang="en-US" dirty="0"/>
          </a:p>
          <a:p>
            <a:r>
              <a:rPr lang="en-US" sz="2000" dirty="0" smtClean="0"/>
              <a:t>“Each PC on the LAN shall have Microsoft Office Excel 2013.”</a:t>
            </a:r>
          </a:p>
        </p:txBody>
      </p:sp>
    </p:spTree>
    <p:extLst>
      <p:ext uri="{BB962C8B-B14F-4D97-AF65-F5344CB8AC3E}">
        <p14:creationId xmlns:p14="http://schemas.microsoft.com/office/powerpoint/2010/main" val="11904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Qualifying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9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smtClean="0"/>
              <a:t>Add a requirement to provide a method of verficiation or compliance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506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Qualifying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9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Original Requirement:</a:t>
            </a:r>
            <a:endParaRPr lang="en-US" dirty="0"/>
          </a:p>
          <a:p>
            <a:r>
              <a:rPr lang="en-US" sz="2000" smtClean="0"/>
              <a:t>“The xxx command must peform the following actions…”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Focused Requirement:</a:t>
            </a:r>
            <a:endParaRPr lang="en-US" dirty="0"/>
          </a:p>
          <a:p>
            <a:r>
              <a:rPr lang="en-US" sz="2000" smtClean="0"/>
              <a:t>“Each command shall be executed during system testing to demonstrate its functionality.”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53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Assigning Requirement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Assign </a:t>
            </a:r>
            <a:r>
              <a:rPr lang="en-US"/>
              <a:t>Requirement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sz="2800" smtClean="0"/>
              <a:t>Clarification</a:t>
            </a:r>
          </a:p>
          <a:p>
            <a:pPr lvl="1"/>
            <a:r>
              <a:rPr lang="en-US" sz="2800" smtClean="0"/>
              <a:t>Filtering</a:t>
            </a:r>
          </a:p>
          <a:p>
            <a:pPr lvl="1"/>
            <a:r>
              <a:rPr lang="en-US" sz="2800" smtClean="0"/>
              <a:t>Validation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1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Unique Identifier</a:t>
            </a:r>
          </a:p>
          <a:p>
            <a:r>
              <a:rPr lang="en-US"/>
              <a:t>Acceptance Criteria</a:t>
            </a:r>
          </a:p>
          <a:p>
            <a:r>
              <a:rPr lang="en-US"/>
              <a:t>Author</a:t>
            </a:r>
          </a:p>
          <a:p>
            <a:r>
              <a:rPr lang="en-US"/>
              <a:t>Complexity</a:t>
            </a:r>
          </a:p>
          <a:p>
            <a:r>
              <a:rPr lang="en-US"/>
              <a:t>Ownership</a:t>
            </a:r>
          </a:p>
          <a:p>
            <a:r>
              <a:rPr lang="en-US"/>
              <a:t>Performance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Urgency</a:t>
            </a:r>
          </a:p>
          <a:p>
            <a:r>
              <a:rPr lang="en-US"/>
              <a:t>Business </a:t>
            </a:r>
            <a:r>
              <a:rPr lang="en-US" smtClean="0"/>
              <a:t>Value</a:t>
            </a:r>
            <a:endParaRPr lang="en-US"/>
          </a:p>
          <a:p>
            <a:r>
              <a:rPr lang="en-US"/>
              <a:t>Status</a:t>
            </a:r>
          </a:p>
          <a:p>
            <a:r>
              <a:rPr lang="en-US"/>
              <a:t>Type</a:t>
            </a:r>
          </a:p>
          <a:p>
            <a:r>
              <a:rPr lang="en-US"/>
              <a:t>Priority</a:t>
            </a:r>
          </a:p>
          <a:p>
            <a:r>
              <a:rPr lang="en-US"/>
              <a:t>Source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Unique Identifier</a:t>
            </a:r>
          </a:p>
          <a:p>
            <a:r>
              <a:rPr lang="en-US"/>
              <a:t>Acceptance Criteria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Author</a:t>
            </a:r>
          </a:p>
          <a:p>
            <a:r>
              <a:rPr lang="en-US"/>
              <a:t>Complexity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Ownership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Urgency</a:t>
            </a:r>
          </a:p>
          <a:p>
            <a:r>
              <a:rPr lang="en-US"/>
              <a:t>Business </a:t>
            </a:r>
            <a:r>
              <a:rPr lang="en-US" smtClean="0"/>
              <a:t>Value</a:t>
            </a:r>
            <a:endParaRPr lang="en-US"/>
          </a:p>
          <a:p>
            <a:r>
              <a:rPr lang="en-US"/>
              <a:t>Status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Type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Priority</a:t>
            </a:r>
          </a:p>
          <a:p>
            <a:r>
              <a:rPr lang="en-US"/>
              <a:t>Source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Prioritize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Generally there are too many functions and features to implement within the project schedule and budget.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Value to the business</a:t>
            </a:r>
          </a:p>
          <a:p>
            <a:r>
              <a:rPr lang="en-US" dirty="0" smtClean="0"/>
              <a:t>Value to the customer</a:t>
            </a:r>
          </a:p>
          <a:p>
            <a:r>
              <a:rPr lang="en-US" dirty="0" smtClean="0"/>
              <a:t>Minimize cost to develop</a:t>
            </a:r>
          </a:p>
          <a:p>
            <a:r>
              <a:rPr lang="en-US" dirty="0" smtClean="0"/>
              <a:t>Time to implement</a:t>
            </a:r>
          </a:p>
          <a:p>
            <a:r>
              <a:rPr lang="en-US" dirty="0" smtClean="0"/>
              <a:t>Ease of technical implementation</a:t>
            </a:r>
          </a:p>
          <a:p>
            <a:r>
              <a:rPr lang="en-US" dirty="0" smtClean="0"/>
              <a:t>Ease of business implementation</a:t>
            </a:r>
          </a:p>
          <a:p>
            <a:r>
              <a:rPr lang="en-US" dirty="0" smtClean="0"/>
              <a:t>Obligation to some external authority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5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 Prioritization 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Step 1</a:t>
            </a:r>
          </a:p>
          <a:p>
            <a:pPr marL="0" indent="0">
              <a:buNone/>
            </a:pPr>
            <a:r>
              <a:rPr lang="en-US" dirty="0" smtClean="0"/>
              <a:t>   Define usefulness to business (critical, important, nice to have)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u="sng" dirty="0" smtClean="0"/>
              <a:t>Step 2</a:t>
            </a:r>
          </a:p>
          <a:p>
            <a:pPr marL="0" indent="0">
              <a:buNone/>
            </a:pPr>
            <a:r>
              <a:rPr lang="en-US" dirty="0" smtClean="0"/>
              <a:t>   Estimate cost (1-5 scale)</a:t>
            </a:r>
          </a:p>
          <a:p>
            <a:pPr marL="457200" indent="-457200">
              <a:buFont typeface="+mj-lt"/>
              <a:buAutoNum type="arabicPeriod"/>
            </a:pPr>
            <a:endParaRPr lang="en-US" sz="1050" dirty="0" smtClean="0"/>
          </a:p>
          <a:p>
            <a:pPr marL="0" indent="0">
              <a:buNone/>
            </a:pPr>
            <a:r>
              <a:rPr lang="en-US" u="sng" dirty="0" smtClean="0"/>
              <a:t>Step 3</a:t>
            </a:r>
          </a:p>
          <a:p>
            <a:pPr marL="0" indent="0">
              <a:buNone/>
            </a:pPr>
            <a:r>
              <a:rPr lang="en-US" dirty="0" smtClean="0"/>
              <a:t>   Determine timeframe (1-5 scale)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Prioritization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Business value reigns supreme</a:t>
            </a:r>
          </a:p>
          <a:p>
            <a:r>
              <a:rPr lang="en-US" dirty="0" smtClean="0"/>
              <a:t>Remove prioritization away from politics</a:t>
            </a:r>
          </a:p>
          <a:p>
            <a:r>
              <a:rPr lang="en-US" dirty="0" smtClean="0"/>
              <a:t>Prioritize (and re-prioritize) after each project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9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Requirements Document (BRD)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 Document (BRD)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a Business Requirements Document?</a:t>
            </a:r>
          </a:p>
          <a:p>
            <a:r>
              <a:rPr lang="en-US" dirty="0" smtClean="0"/>
              <a:t>Who prepares it?</a:t>
            </a:r>
          </a:p>
          <a:p>
            <a:r>
              <a:rPr lang="en-US" dirty="0" smtClean="0"/>
              <a:t>What is it used for?</a:t>
            </a:r>
          </a:p>
          <a:p>
            <a:r>
              <a:rPr lang="en-US" dirty="0" smtClean="0"/>
              <a:t>What is the standard format?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32" name="Picture 8" descr="http://www.osig.si/images/icons/strokovn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55" y="2217906"/>
            <a:ext cx="3481995" cy="34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BRD Template</a:t>
            </a:r>
            <a:endParaRPr lang="en-US" dirty="0"/>
          </a:p>
        </p:txBody>
      </p:sp>
      <p:pic>
        <p:nvPicPr>
          <p:cNvPr id="2050" name="Picture 2" descr="http://www.clipartbest.com/cliparts/MiL/xkd/MiLxkdL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40" y="2402732"/>
            <a:ext cx="3833540" cy="408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30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Parsing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Interpreting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Focusing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Qualifying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36557</TotalTime>
  <Words>495</Words>
  <Application>Microsoft Office PowerPoint</Application>
  <PresentationFormat>Widescreen</PresentationFormat>
  <Paragraphs>162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Trebuchet MS</vt:lpstr>
      <vt:lpstr>Berlin</vt:lpstr>
      <vt:lpstr>Phases of the Requirements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Deriving Requirements</vt:lpstr>
      <vt:lpstr>Deriving Requirements</vt:lpstr>
      <vt:lpstr>Parsing Requirements</vt:lpstr>
      <vt:lpstr>Parsing Requirements</vt:lpstr>
      <vt:lpstr>Parsing Requirements</vt:lpstr>
      <vt:lpstr>Interpreting Requirements</vt:lpstr>
      <vt:lpstr>Interpreting Requirements</vt:lpstr>
      <vt:lpstr>Interpreting Requirements</vt:lpstr>
      <vt:lpstr>Focusing Requirements</vt:lpstr>
      <vt:lpstr>Focusing Requirements</vt:lpstr>
      <vt:lpstr>Qualifying Requirements</vt:lpstr>
      <vt:lpstr>Qualifying Requirements</vt:lpstr>
      <vt:lpstr>Assigning Requirement Attributes</vt:lpstr>
      <vt:lpstr>Why Assign Requirement Attributes</vt:lpstr>
      <vt:lpstr>Typical Attributes</vt:lpstr>
      <vt:lpstr>Typical Attributes</vt:lpstr>
      <vt:lpstr>Prioritizing Requirements</vt:lpstr>
      <vt:lpstr>Why Prioritize Requirements</vt:lpstr>
      <vt:lpstr>Prioritization Factors</vt:lpstr>
      <vt:lpstr>3 Step Prioritization Process</vt:lpstr>
      <vt:lpstr>Requirement Prioritization Best Practices</vt:lpstr>
      <vt:lpstr>PowerPoint Presentation</vt:lpstr>
      <vt:lpstr>The Business Requirements Document (BRD)</vt:lpstr>
      <vt:lpstr>Business Requirement Document (BRD) Basics</vt:lpstr>
      <vt:lpstr>BRD Template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227</cp:revision>
  <dcterms:created xsi:type="dcterms:W3CDTF">2015-08-23T18:17:47Z</dcterms:created>
  <dcterms:modified xsi:type="dcterms:W3CDTF">2016-12-15T15:09:29Z</dcterms:modified>
</cp:coreProperties>
</file>