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zRIdzeFEDOCic9WdO5hhfyfrJ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93f14e3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93f14e3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93f14e3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93f14e3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93f14e3c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93f14e3c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9EC0D5"/>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28"/>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9EC0D5"/>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30"/>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94" name="Google Shape;94;p30"/>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a:solidFill>
                  <a:srgbClr val="9EC0D5"/>
                </a:solidFill>
                <a:latin typeface="Arial"/>
                <a:ea typeface="Arial"/>
                <a:cs typeface="Arial"/>
                <a:sym typeface="Arial"/>
              </a:rPr>
              <a:t>“</a:t>
            </a:r>
            <a:endParaRPr/>
          </a:p>
        </p:txBody>
      </p:sp>
      <p:sp>
        <p:nvSpPr>
          <p:cNvPr id="95" name="Google Shape;95;p30"/>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200" b="0" i="0">
                <a:solidFill>
                  <a:srgbClr val="9EC0D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9EC0D5"/>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2"/>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32"/>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32"/>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32"/>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32"/>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32"/>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32"/>
          <p:cNvCxnSpPr/>
          <p:nvPr/>
        </p:nvCxnSpPr>
        <p:spPr>
          <a:xfrm>
            <a:off x="3726142" y="2133600"/>
            <a:ext cx="0" cy="3962400"/>
          </a:xfrm>
          <a:prstGeom prst="straightConnector1">
            <a:avLst/>
          </a:prstGeom>
          <a:noFill/>
          <a:ln w="12700" cap="flat" cmpd="sng">
            <a:solidFill>
              <a:srgbClr val="9EC0D5">
                <a:alpha val="40000"/>
              </a:srgbClr>
            </a:solidFill>
            <a:prstDash val="solid"/>
            <a:round/>
            <a:headEnd type="none" w="sm" len="sm"/>
            <a:tailEnd type="none" w="sm" len="sm"/>
          </a:ln>
        </p:spPr>
      </p:cxnSp>
      <p:cxnSp>
        <p:nvCxnSpPr>
          <p:cNvPr id="111" name="Google Shape;111;p32"/>
          <p:cNvCxnSpPr/>
          <p:nvPr/>
        </p:nvCxnSpPr>
        <p:spPr>
          <a:xfrm>
            <a:off x="6962227" y="2133600"/>
            <a:ext cx="0" cy="3966882"/>
          </a:xfrm>
          <a:prstGeom prst="straightConnector1">
            <a:avLst/>
          </a:prstGeom>
          <a:noFill/>
          <a:ln w="12700" cap="flat" cmpd="sng">
            <a:solidFill>
              <a:srgbClr val="9EC0D5">
                <a:alpha val="40000"/>
              </a:srgbClr>
            </a:solidFill>
            <a:prstDash val="solid"/>
            <a:round/>
            <a:headEnd type="none" w="sm" len="sm"/>
            <a:tailEnd type="none" w="sm" len="sm"/>
          </a:ln>
        </p:spPr>
      </p:cxnSp>
      <p:sp>
        <p:nvSpPr>
          <p:cNvPr id="112" name="Google Shape;112;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33"/>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33"/>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33"/>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33"/>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33"/>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33"/>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33"/>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33"/>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33"/>
          <p:cNvCxnSpPr/>
          <p:nvPr/>
        </p:nvCxnSpPr>
        <p:spPr>
          <a:xfrm>
            <a:off x="3726142" y="2133600"/>
            <a:ext cx="0" cy="3962400"/>
          </a:xfrm>
          <a:prstGeom prst="straightConnector1">
            <a:avLst/>
          </a:prstGeom>
          <a:noFill/>
          <a:ln w="12700" cap="flat" cmpd="sng">
            <a:solidFill>
              <a:srgbClr val="9EC0D5">
                <a:alpha val="40000"/>
              </a:srgbClr>
            </a:solidFill>
            <a:prstDash val="solid"/>
            <a:round/>
            <a:headEnd type="none" w="sm" len="sm"/>
            <a:tailEnd type="none" w="sm" len="sm"/>
          </a:ln>
        </p:spPr>
      </p:cxnSp>
      <p:cxnSp>
        <p:nvCxnSpPr>
          <p:cNvPr id="127" name="Google Shape;127;p33"/>
          <p:cNvCxnSpPr/>
          <p:nvPr/>
        </p:nvCxnSpPr>
        <p:spPr>
          <a:xfrm>
            <a:off x="6962227" y="2133600"/>
            <a:ext cx="0" cy="3966882"/>
          </a:xfrm>
          <a:prstGeom prst="straightConnector1">
            <a:avLst/>
          </a:prstGeom>
          <a:noFill/>
          <a:ln w="12700" cap="flat" cmpd="sng">
            <a:solidFill>
              <a:srgbClr val="9EC0D5">
                <a:alpha val="40000"/>
              </a:srgbClr>
            </a:solidFill>
            <a:prstDash val="solid"/>
            <a:round/>
            <a:headEnd type="none" w="sm" len="sm"/>
            <a:tailEnd type="none" w="sm" len="sm"/>
          </a:ln>
        </p:spPr>
      </p:cxnSp>
      <p:sp>
        <p:nvSpPr>
          <p:cNvPr id="128" name="Google Shape;128;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5"/>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6" name="Google Shape;26;p2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7" name="Google Shape;27;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3" name="Google Shape;33;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4" name="Google Shape;44;p23"/>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5" name="Google Shape;45;p23"/>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9EC0D5"/>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6" name="Google Shape;46;p23"/>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7" name="Google Shape;47;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9EC0D5"/>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57" name="Google Shape;57;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3" name="Google Shape;63;p26"/>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4" name="Google Shape;64;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70" name="Google Shape;70;p27"/>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8"/>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8"/>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8"/>
          <p:cNvSpPr/>
          <p:nvPr/>
        </p:nvSpPr>
        <p:spPr>
          <a:xfrm>
            <a:off x="8609012" y="1676400"/>
            <a:ext cx="2819400" cy="2819400"/>
          </a:xfrm>
          <a:prstGeom prst="ellipse">
            <a:avLst/>
          </a:prstGeom>
          <a:gradFill>
            <a:gsLst>
              <a:gs pos="0">
                <a:srgbClr val="6EA0C0">
                  <a:alpha val="6666"/>
                </a:srgbClr>
              </a:gs>
              <a:gs pos="36000">
                <a:srgbClr val="6EA0C0">
                  <a:alpha val="5882"/>
                </a:srgbClr>
              </a:gs>
              <a:gs pos="69000">
                <a:srgbClr val="6EA0C0">
                  <a:alpha val="0"/>
                </a:srgbClr>
              </a:gs>
              <a:gs pos="100000">
                <a:srgbClr val="6EA0C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8"/>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8"/>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9EC0D5"/>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9EC0D5"/>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9EC0D5"/>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9EC0D5"/>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247659" y="363893"/>
            <a:ext cx="9144000" cy="523807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ct val="100000"/>
              <a:buFont typeface="Century Gothic"/>
              <a:buNone/>
            </a:pPr>
            <a:r>
              <a:rPr lang="en-IN" sz="2800" b="1" dirty="0">
                <a:latin typeface="Century Gothic"/>
                <a:ea typeface="Century Gothic"/>
                <a:cs typeface="Century Gothic"/>
                <a:sym typeface="Century Gothic"/>
              </a:rPr>
              <a:t>              </a:t>
            </a: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r>
              <a:rPr lang="en-IN" sz="2800" b="1" dirty="0">
                <a:latin typeface="Century Gothic"/>
                <a:ea typeface="Century Gothic"/>
                <a:cs typeface="Century Gothic"/>
                <a:sym typeface="Century Gothic"/>
              </a:rPr>
              <a:t>             </a:t>
            </a: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r>
              <a:rPr lang="en-IN" sz="2800" b="1" dirty="0">
                <a:latin typeface="Century Gothic"/>
                <a:ea typeface="Century Gothic"/>
                <a:cs typeface="Century Gothic"/>
                <a:sym typeface="Century Gothic"/>
              </a:rPr>
              <a:t>                   NATIONAL INSTITUTE OF TECHNOLOGY </a:t>
            </a:r>
            <a:br>
              <a:rPr lang="en-IN" sz="2800" b="1" dirty="0">
                <a:latin typeface="Century Gothic"/>
                <a:ea typeface="Century Gothic"/>
                <a:cs typeface="Century Gothic"/>
                <a:sym typeface="Century Gothic"/>
              </a:rPr>
            </a:br>
            <a:r>
              <a:rPr lang="en-IN" sz="2800" b="1" dirty="0">
                <a:latin typeface="Century Gothic"/>
                <a:ea typeface="Century Gothic"/>
                <a:cs typeface="Century Gothic"/>
                <a:sym typeface="Century Gothic"/>
              </a:rPr>
              <a:t>                                          AGARTALA</a:t>
            </a:r>
            <a:br>
              <a:rPr lang="en-IN" sz="2800" b="1" dirty="0">
                <a:latin typeface="Century Gothic"/>
                <a:ea typeface="Century Gothic"/>
                <a:cs typeface="Century Gothic"/>
                <a:sym typeface="Century Gothic"/>
              </a:rPr>
            </a:br>
            <a:br>
              <a:rPr lang="en-IN" sz="2800" b="1" dirty="0">
                <a:latin typeface="Century Gothic"/>
                <a:ea typeface="Century Gothic"/>
                <a:cs typeface="Century Gothic"/>
                <a:sym typeface="Century Gothic"/>
              </a:rPr>
            </a:br>
            <a:br>
              <a:rPr lang="en-IN" sz="2800" dirty="0">
                <a:latin typeface="Century Gothic"/>
                <a:ea typeface="Century Gothic"/>
                <a:cs typeface="Century Gothic"/>
                <a:sym typeface="Century Gothic"/>
              </a:rPr>
            </a:br>
            <a:br>
              <a:rPr lang="en-IN" sz="2800" dirty="0">
                <a:latin typeface="Century Gothic"/>
                <a:ea typeface="Century Gothic"/>
                <a:cs typeface="Century Gothic"/>
                <a:sym typeface="Century Gothic"/>
              </a:rPr>
            </a:br>
            <a:br>
              <a:rPr lang="en-IN" sz="2800" dirty="0">
                <a:latin typeface="Century Gothic"/>
                <a:ea typeface="Century Gothic"/>
                <a:cs typeface="Century Gothic"/>
                <a:sym typeface="Century Gothic"/>
              </a:rPr>
            </a:br>
            <a:br>
              <a:rPr lang="en-IN" sz="2800" dirty="0">
                <a:latin typeface="Century Gothic"/>
                <a:ea typeface="Century Gothic"/>
                <a:cs typeface="Century Gothic"/>
                <a:sym typeface="Century Gothic"/>
              </a:rPr>
            </a:br>
            <a:r>
              <a:rPr lang="en-IN" sz="2800" dirty="0">
                <a:latin typeface="Century Gothic"/>
                <a:ea typeface="Century Gothic"/>
                <a:cs typeface="Century Gothic"/>
                <a:sym typeface="Century Gothic"/>
              </a:rPr>
              <a:t>                 </a:t>
            </a:r>
            <a:r>
              <a:rPr lang="en-IN" sz="2000" b="1" dirty="0">
                <a:solidFill>
                  <a:srgbClr val="000000"/>
                </a:solidFill>
                <a:latin typeface="Calibri"/>
                <a:ea typeface="Calibri"/>
                <a:cs typeface="Calibri"/>
                <a:sym typeface="Calibri"/>
              </a:rPr>
              <a:t>DEPARTMENT OF ELECTRONICS AND COMMUNICATION ENGINEERING</a:t>
            </a:r>
            <a:br>
              <a:rPr lang="en-IN" sz="2000" b="1" dirty="0">
                <a:solidFill>
                  <a:srgbClr val="000000"/>
                </a:solidFill>
                <a:latin typeface="Calibri"/>
                <a:ea typeface="Calibri"/>
                <a:cs typeface="Calibri"/>
                <a:sym typeface="Calibri"/>
              </a:rPr>
            </a:br>
            <a:r>
              <a:rPr lang="en-IN" sz="2000" b="1" dirty="0">
                <a:solidFill>
                  <a:srgbClr val="000000"/>
                </a:solidFill>
                <a:latin typeface="Calibri"/>
                <a:ea typeface="Calibri"/>
                <a:cs typeface="Calibri"/>
                <a:sym typeface="Calibri"/>
              </a:rPr>
              <a:t>                                                                Mini-Project Presentation</a:t>
            </a:r>
            <a:br>
              <a:rPr lang="en-IN" sz="2000" b="1" dirty="0">
                <a:solidFill>
                  <a:srgbClr val="000000"/>
                </a:solidFill>
                <a:latin typeface="Calibri"/>
                <a:ea typeface="Calibri"/>
                <a:cs typeface="Calibri"/>
                <a:sym typeface="Calibri"/>
              </a:rPr>
            </a:br>
            <a:br>
              <a:rPr lang="en-IN" sz="2000" b="1" dirty="0">
                <a:solidFill>
                  <a:srgbClr val="000000"/>
                </a:solidFill>
                <a:latin typeface="Calibri"/>
                <a:ea typeface="Calibri"/>
                <a:cs typeface="Calibri"/>
                <a:sym typeface="Calibri"/>
              </a:rPr>
            </a:br>
            <a:r>
              <a:rPr lang="en-IN" sz="2000" b="1" dirty="0">
                <a:solidFill>
                  <a:srgbClr val="000000"/>
                </a:solidFill>
                <a:latin typeface="Calibri"/>
                <a:ea typeface="Calibri"/>
                <a:cs typeface="Calibri"/>
                <a:sym typeface="Calibri"/>
              </a:rPr>
              <a:t>                                                                                 By,</a:t>
            </a:r>
            <a:br>
              <a:rPr lang="en-IN" sz="2000" b="1" dirty="0">
                <a:solidFill>
                  <a:srgbClr val="000000"/>
                </a:solidFill>
                <a:latin typeface="Calibri"/>
                <a:ea typeface="Calibri"/>
                <a:cs typeface="Calibri"/>
                <a:sym typeface="Calibri"/>
              </a:rPr>
            </a:br>
            <a:r>
              <a:rPr lang="en-IN" sz="2000" b="1" dirty="0">
                <a:solidFill>
                  <a:srgbClr val="000000"/>
                </a:solidFill>
                <a:latin typeface="Calibri"/>
                <a:ea typeface="Calibri"/>
                <a:cs typeface="Calibri"/>
                <a:sym typeface="Calibri"/>
              </a:rPr>
              <a:t>                                                                        Group No. 19</a:t>
            </a:r>
            <a:br>
              <a:rPr lang="en-IN" sz="1800" dirty="0">
                <a:latin typeface="Calibri"/>
                <a:ea typeface="Calibri"/>
                <a:cs typeface="Calibri"/>
                <a:sym typeface="Calibri"/>
              </a:rPr>
            </a:br>
            <a:br>
              <a:rPr lang="en-IN" sz="4000" dirty="0">
                <a:latin typeface="Century Gothic"/>
                <a:ea typeface="Century Gothic"/>
                <a:cs typeface="Century Gothic"/>
                <a:sym typeface="Century Gothic"/>
              </a:rPr>
            </a:br>
            <a:endParaRPr sz="4000" dirty="0">
              <a:latin typeface="Century Gothic"/>
              <a:ea typeface="Century Gothic"/>
              <a:cs typeface="Century Gothic"/>
              <a:sym typeface="Century Gothic"/>
            </a:endParaRPr>
          </a:p>
        </p:txBody>
      </p:sp>
      <p:sp>
        <p:nvSpPr>
          <p:cNvPr id="148" name="Google Shape;148;p1"/>
          <p:cNvSpPr txBox="1">
            <a:spLocks noGrp="1"/>
          </p:cNvSpPr>
          <p:nvPr>
            <p:ph type="subTitle" idx="1"/>
          </p:nvPr>
        </p:nvSpPr>
        <p:spPr>
          <a:xfrm>
            <a:off x="-454461" y="4817731"/>
            <a:ext cx="4646645" cy="1337919"/>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SzPct val="80000"/>
              <a:buNone/>
            </a:pPr>
            <a:r>
              <a:rPr lang="en-IN" sz="2300" b="1" dirty="0">
                <a:solidFill>
                  <a:srgbClr val="000000"/>
                </a:solidFill>
                <a:latin typeface="Calibri"/>
                <a:ea typeface="Calibri"/>
                <a:cs typeface="Calibri"/>
                <a:sym typeface="Calibri"/>
              </a:rPr>
              <a:t>                                                                                                            </a:t>
            </a:r>
            <a:r>
              <a:rPr lang="en-IN" sz="6400" b="1" dirty="0">
                <a:solidFill>
                  <a:srgbClr val="000000"/>
                </a:solidFill>
                <a:latin typeface="Calibri"/>
                <a:ea typeface="Calibri"/>
                <a:cs typeface="Calibri"/>
                <a:sym typeface="Calibri"/>
              </a:rPr>
              <a:t>UNDER THE SUPERVISION OF:                      </a:t>
            </a:r>
            <a:endParaRPr dirty="0"/>
          </a:p>
          <a:p>
            <a:pPr marL="457200" lvl="1" indent="0" algn="ctr" rtl="0">
              <a:spcBef>
                <a:spcPts val="1000"/>
              </a:spcBef>
              <a:spcAft>
                <a:spcPts val="0"/>
              </a:spcAft>
              <a:buSzPct val="80000"/>
              <a:buNone/>
            </a:pPr>
            <a:r>
              <a:rPr lang="en-IN" sz="6400" b="1" dirty="0">
                <a:solidFill>
                  <a:srgbClr val="000000"/>
                </a:solidFill>
                <a:latin typeface="Calibri"/>
                <a:ea typeface="Calibri"/>
                <a:cs typeface="Calibri"/>
                <a:sym typeface="Calibri"/>
              </a:rPr>
              <a:t>                                    </a:t>
            </a:r>
            <a:r>
              <a:rPr lang="en-IN" sz="6400" b="1" dirty="0" err="1">
                <a:solidFill>
                  <a:srgbClr val="000000"/>
                </a:solidFill>
                <a:latin typeface="Calibri"/>
                <a:ea typeface="Calibri"/>
                <a:cs typeface="Calibri"/>
                <a:sym typeface="Calibri"/>
              </a:rPr>
              <a:t>Dr.</a:t>
            </a:r>
            <a:r>
              <a:rPr lang="en-IN" sz="6400" b="1" dirty="0">
                <a:solidFill>
                  <a:srgbClr val="000000"/>
                </a:solidFill>
                <a:latin typeface="Calibri"/>
                <a:ea typeface="Calibri"/>
                <a:cs typeface="Calibri"/>
                <a:sym typeface="Calibri"/>
              </a:rPr>
              <a:t> </a:t>
            </a:r>
            <a:r>
              <a:rPr lang="en-IN" sz="6400" b="1" dirty="0" err="1">
                <a:solidFill>
                  <a:srgbClr val="000000"/>
                </a:solidFill>
                <a:latin typeface="Calibri"/>
                <a:ea typeface="Calibri"/>
                <a:cs typeface="Calibri"/>
                <a:sym typeface="Calibri"/>
              </a:rPr>
              <a:t>Apangshu</a:t>
            </a:r>
            <a:r>
              <a:rPr lang="en-IN" sz="6400" b="1" dirty="0">
                <a:solidFill>
                  <a:srgbClr val="000000"/>
                </a:solidFill>
                <a:latin typeface="Calibri"/>
                <a:ea typeface="Calibri"/>
                <a:cs typeface="Calibri"/>
                <a:sym typeface="Calibri"/>
              </a:rPr>
              <a:t> Das</a:t>
            </a:r>
            <a:endParaRPr dirty="0"/>
          </a:p>
          <a:p>
            <a:pPr marL="457200" lvl="1" indent="0" algn="ctr" rtl="0">
              <a:spcBef>
                <a:spcPts val="1000"/>
              </a:spcBef>
              <a:spcAft>
                <a:spcPts val="0"/>
              </a:spcAft>
              <a:buSzPct val="80000"/>
              <a:buNone/>
            </a:pPr>
            <a:r>
              <a:rPr lang="en-IN" sz="6400" b="1" dirty="0">
                <a:solidFill>
                  <a:srgbClr val="000000"/>
                </a:solidFill>
                <a:latin typeface="Calibri"/>
                <a:ea typeface="Calibri"/>
                <a:cs typeface="Calibri"/>
                <a:sym typeface="Calibri"/>
              </a:rPr>
              <a:t>                                        Assistant Professor,</a:t>
            </a:r>
            <a:endParaRPr dirty="0"/>
          </a:p>
          <a:p>
            <a:pPr marL="457200" lvl="1" indent="0" algn="ctr" rtl="0">
              <a:spcBef>
                <a:spcPts val="1000"/>
              </a:spcBef>
              <a:spcAft>
                <a:spcPts val="0"/>
              </a:spcAft>
              <a:buSzPct val="80000"/>
              <a:buNone/>
            </a:pPr>
            <a:r>
              <a:rPr lang="en-IN" sz="6400" b="1" dirty="0">
                <a:solidFill>
                  <a:srgbClr val="000000"/>
                </a:solidFill>
                <a:latin typeface="Calibri"/>
                <a:ea typeface="Calibri"/>
                <a:cs typeface="Calibri"/>
                <a:sym typeface="Calibri"/>
              </a:rPr>
              <a:t>                                    ECE, NIT Agartala</a:t>
            </a:r>
            <a:endParaRPr sz="6400" b="1" dirty="0">
              <a:solidFill>
                <a:srgbClr val="000000"/>
              </a:solidFill>
              <a:latin typeface="Calibri"/>
              <a:ea typeface="Calibri"/>
              <a:cs typeface="Calibri"/>
              <a:sym typeface="Calibri"/>
            </a:endParaRPr>
          </a:p>
        </p:txBody>
      </p:sp>
      <p:pic>
        <p:nvPicPr>
          <p:cNvPr id="149" name="Google Shape;149;p1"/>
          <p:cNvPicPr preferRelativeResize="0"/>
          <p:nvPr/>
        </p:nvPicPr>
        <p:blipFill rotWithShape="1">
          <a:blip r:embed="rId3">
            <a:alphaModFix/>
          </a:blip>
          <a:srcRect/>
          <a:stretch/>
        </p:blipFill>
        <p:spPr>
          <a:xfrm>
            <a:off x="5243837" y="1256031"/>
            <a:ext cx="1704322" cy="1669408"/>
          </a:xfrm>
          <a:prstGeom prst="rect">
            <a:avLst/>
          </a:prstGeom>
          <a:noFill/>
          <a:ln>
            <a:noFill/>
          </a:ln>
        </p:spPr>
      </p:pic>
      <p:sp>
        <p:nvSpPr>
          <p:cNvPr id="150" name="Google Shape;150;p1"/>
          <p:cNvSpPr txBox="1"/>
          <p:nvPr/>
        </p:nvSpPr>
        <p:spPr>
          <a:xfrm>
            <a:off x="8591318" y="4720958"/>
            <a:ext cx="3600682" cy="17620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u="none" strike="noStrike" cap="none">
                <a:solidFill>
                  <a:schemeClr val="dk1"/>
                </a:solidFill>
                <a:latin typeface="Calibri"/>
                <a:ea typeface="Calibri"/>
                <a:cs typeface="Calibri"/>
                <a:sym typeface="Calibri"/>
              </a:rPr>
              <a:t>Presented By:</a:t>
            </a:r>
            <a:endParaRPr/>
          </a:p>
          <a:p>
            <a:pPr marL="457200" marR="0" lvl="1" indent="0" algn="l" rtl="0">
              <a:lnSpc>
                <a:spcPct val="106000"/>
              </a:lnSpc>
              <a:spcBef>
                <a:spcPts val="0"/>
              </a:spcBef>
              <a:spcAft>
                <a:spcPts val="0"/>
              </a:spcAft>
              <a:buNone/>
            </a:pPr>
            <a:r>
              <a:rPr lang="en-IN" sz="1600" b="1" i="0" u="none" strike="noStrike" cap="none">
                <a:solidFill>
                  <a:schemeClr val="dk1"/>
                </a:solidFill>
                <a:latin typeface="Calibri"/>
                <a:ea typeface="Calibri"/>
                <a:cs typeface="Calibri"/>
                <a:sym typeface="Calibri"/>
              </a:rPr>
              <a:t>Girishankar J, 19UEC077</a:t>
            </a:r>
            <a:endParaRPr sz="1600" b="0" i="0" u="none" strike="noStrike" cap="none">
              <a:solidFill>
                <a:schemeClr val="dk1"/>
              </a:solidFill>
              <a:latin typeface="Calibri"/>
              <a:ea typeface="Calibri"/>
              <a:cs typeface="Calibri"/>
              <a:sym typeface="Calibri"/>
            </a:endParaRPr>
          </a:p>
          <a:p>
            <a:pPr marL="457200" marR="0" lvl="1" indent="0" algn="l" rtl="0">
              <a:lnSpc>
                <a:spcPct val="106000"/>
              </a:lnSpc>
              <a:spcBef>
                <a:spcPts val="0"/>
              </a:spcBef>
              <a:spcAft>
                <a:spcPts val="0"/>
              </a:spcAft>
              <a:buNone/>
            </a:pPr>
            <a:r>
              <a:rPr lang="en-IN" sz="1600" b="1" i="0" u="none" strike="noStrike" cap="none">
                <a:solidFill>
                  <a:schemeClr val="dk1"/>
                </a:solidFill>
                <a:latin typeface="Calibri"/>
                <a:ea typeface="Calibri"/>
                <a:cs typeface="Calibri"/>
                <a:sym typeface="Calibri"/>
              </a:rPr>
              <a:t>Anagha Raj K R, 19UEC070</a:t>
            </a:r>
            <a:endParaRPr sz="1600" b="0" i="0" u="none" strike="noStrike" cap="none">
              <a:solidFill>
                <a:schemeClr val="dk1"/>
              </a:solidFill>
              <a:latin typeface="Calibri"/>
              <a:ea typeface="Calibri"/>
              <a:cs typeface="Calibri"/>
              <a:sym typeface="Calibri"/>
            </a:endParaRPr>
          </a:p>
          <a:p>
            <a:pPr marL="457200" marR="0" lvl="1" indent="0" algn="l" rtl="0">
              <a:lnSpc>
                <a:spcPct val="106000"/>
              </a:lnSpc>
              <a:spcBef>
                <a:spcPts val="0"/>
              </a:spcBef>
              <a:spcAft>
                <a:spcPts val="0"/>
              </a:spcAft>
              <a:buNone/>
            </a:pPr>
            <a:r>
              <a:rPr lang="en-IN" sz="1600" b="1" i="0" u="none" strike="noStrike" cap="none">
                <a:solidFill>
                  <a:schemeClr val="dk1"/>
                </a:solidFill>
                <a:latin typeface="Calibri"/>
                <a:ea typeface="Calibri"/>
                <a:cs typeface="Calibri"/>
                <a:sym typeface="Calibri"/>
              </a:rPr>
              <a:t>Sonam Singh, 19UEC117</a:t>
            </a:r>
            <a:endParaRPr sz="1600" b="0" i="0" u="none" strike="noStrike" cap="none">
              <a:solidFill>
                <a:schemeClr val="dk1"/>
              </a:solidFill>
              <a:latin typeface="Calibri"/>
              <a:ea typeface="Calibri"/>
              <a:cs typeface="Calibri"/>
              <a:sym typeface="Calibri"/>
            </a:endParaRPr>
          </a:p>
          <a:p>
            <a:pPr marL="457200" marR="0" lvl="1" indent="0" algn="l" rtl="0">
              <a:lnSpc>
                <a:spcPct val="106000"/>
              </a:lnSpc>
              <a:spcBef>
                <a:spcPts val="0"/>
              </a:spcBef>
              <a:spcAft>
                <a:spcPts val="0"/>
              </a:spcAft>
              <a:buNone/>
            </a:pPr>
            <a:r>
              <a:rPr lang="en-IN" sz="1600" b="1" i="0" u="none" strike="noStrike" cap="none">
                <a:solidFill>
                  <a:schemeClr val="dk1"/>
                </a:solidFill>
                <a:latin typeface="Calibri"/>
                <a:ea typeface="Calibri"/>
                <a:cs typeface="Calibri"/>
                <a:sym typeface="Calibri"/>
              </a:rPr>
              <a:t>Rakesh Kumar Sah, 19UEC075</a:t>
            </a:r>
            <a:endParaRPr sz="1600" b="0" i="0" u="none" strike="noStrike" cap="none">
              <a:solidFill>
                <a:schemeClr val="dk1"/>
              </a:solidFill>
              <a:latin typeface="Calibri"/>
              <a:ea typeface="Calibri"/>
              <a:cs typeface="Calibri"/>
              <a:sym typeface="Calibri"/>
            </a:endParaRPr>
          </a:p>
          <a:p>
            <a:pPr marL="0" marR="0" lvl="0" indent="0" algn="l" rtl="0">
              <a:spcBef>
                <a:spcPts val="80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p:nvPr/>
        </p:nvSpPr>
        <p:spPr>
          <a:xfrm>
            <a:off x="571500" y="228600"/>
            <a:ext cx="4927600"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FFFF00"/>
                </a:solidFill>
                <a:latin typeface="Century Gothic"/>
                <a:ea typeface="Century Gothic"/>
                <a:cs typeface="Century Gothic"/>
                <a:sym typeface="Century Gothic"/>
              </a:rPr>
              <a:t>PROPOSED SYSTEM ARCHITECTURE</a:t>
            </a:r>
            <a:endParaRPr/>
          </a:p>
        </p:txBody>
      </p:sp>
      <p:pic>
        <p:nvPicPr>
          <p:cNvPr id="209" name="Google Shape;209;p9"/>
          <p:cNvPicPr preferRelativeResize="0"/>
          <p:nvPr/>
        </p:nvPicPr>
        <p:blipFill rotWithShape="1">
          <a:blip r:embed="rId3">
            <a:alphaModFix/>
          </a:blip>
          <a:srcRect/>
          <a:stretch/>
        </p:blipFill>
        <p:spPr>
          <a:xfrm>
            <a:off x="6934200" y="0"/>
            <a:ext cx="5257801" cy="6858000"/>
          </a:xfrm>
          <a:prstGeom prst="rect">
            <a:avLst/>
          </a:prstGeom>
          <a:noFill/>
          <a:ln>
            <a:noFill/>
          </a:ln>
        </p:spPr>
      </p:pic>
      <p:sp>
        <p:nvSpPr>
          <p:cNvPr id="210" name="Google Shape;210;p9"/>
          <p:cNvSpPr txBox="1"/>
          <p:nvPr/>
        </p:nvSpPr>
        <p:spPr>
          <a:xfrm>
            <a:off x="571500" y="659487"/>
            <a:ext cx="5892800" cy="60344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Proposed Li-Fi system consists of two parts:</a:t>
            </a:r>
            <a:endParaRPr/>
          </a:p>
          <a:p>
            <a:pPr marL="742950" marR="0" lvl="1" indent="-285750" algn="l" rtl="0">
              <a:lnSpc>
                <a:spcPct val="15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Transmitter Circuit</a:t>
            </a:r>
            <a:endParaRPr/>
          </a:p>
          <a:p>
            <a:pPr marL="742950" marR="0" lvl="1" indent="-285750" algn="l" rtl="0">
              <a:lnSpc>
                <a:spcPct val="15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Receiver Circuit</a:t>
            </a:r>
            <a:endParaRPr/>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Data to be transmitted is encoded into binary bits by the microcontroller, Raspberry Pi Pico</a:t>
            </a:r>
            <a:endParaRPr/>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Binary data stream is transmitted as laser beam using laser module</a:t>
            </a:r>
            <a:endParaRPr/>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Receiver circuit extracts data from laser beam using laser receiver module</a:t>
            </a:r>
            <a:endParaRPr/>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The binary data is decoded back to text data by the microcontroller in receiver circuit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p:nvPr/>
        </p:nvSpPr>
        <p:spPr>
          <a:xfrm>
            <a:off x="977900" y="501295"/>
            <a:ext cx="5384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FFFF00"/>
                </a:solidFill>
                <a:latin typeface="Century Gothic"/>
                <a:ea typeface="Century Gothic"/>
                <a:cs typeface="Century Gothic"/>
                <a:sym typeface="Century Gothic"/>
              </a:rPr>
              <a:t>WORKING PROCESS</a:t>
            </a:r>
            <a:endParaRPr/>
          </a:p>
        </p:txBody>
      </p:sp>
      <p:sp>
        <p:nvSpPr>
          <p:cNvPr id="216" name="Google Shape;216;p10"/>
          <p:cNvSpPr txBox="1"/>
          <p:nvPr/>
        </p:nvSpPr>
        <p:spPr>
          <a:xfrm>
            <a:off x="622067" y="969609"/>
            <a:ext cx="10541000" cy="43032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Operational procedure is very simple</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If the laser is on, you transmit a digital ‘1’, if its off you transmit a ‘0’. </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Laser light varies in intensity so fast that human eye cannot detect it</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A controller connected before the laser is used to code data</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We have to just vary the rate at which the laser flicker depending upon the data we want to encode</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Thus every light source will works as a hub for data transmission .</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1"/>
          <p:cNvSpPr txBox="1">
            <a:spLocks noGrp="1"/>
          </p:cNvSpPr>
          <p:nvPr>
            <p:ph type="title"/>
          </p:nvPr>
        </p:nvSpPr>
        <p:spPr>
          <a:xfrm>
            <a:off x="684211" y="133322"/>
            <a:ext cx="3925889" cy="4108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2400"/>
              <a:buFont typeface="Century Gothic"/>
              <a:buNone/>
            </a:pPr>
            <a:r>
              <a:rPr lang="en-IN" sz="2400" b="1">
                <a:solidFill>
                  <a:srgbClr val="FFFF00"/>
                </a:solidFill>
              </a:rPr>
              <a:t>TRANSMITTER CIRCUIT</a:t>
            </a:r>
            <a:endParaRPr b="1"/>
          </a:p>
        </p:txBody>
      </p:sp>
      <p:pic>
        <p:nvPicPr>
          <p:cNvPr id="222" name="Google Shape;222;p11"/>
          <p:cNvPicPr preferRelativeResize="0"/>
          <p:nvPr/>
        </p:nvPicPr>
        <p:blipFill rotWithShape="1">
          <a:blip r:embed="rId3">
            <a:alphaModFix/>
          </a:blip>
          <a:srcRect/>
          <a:stretch/>
        </p:blipFill>
        <p:spPr>
          <a:xfrm>
            <a:off x="6997700" y="1"/>
            <a:ext cx="5194300" cy="6857999"/>
          </a:xfrm>
          <a:prstGeom prst="rect">
            <a:avLst/>
          </a:prstGeom>
          <a:noFill/>
          <a:ln>
            <a:noFill/>
          </a:ln>
        </p:spPr>
      </p:pic>
      <p:sp>
        <p:nvSpPr>
          <p:cNvPr id="223" name="Google Shape;223;p11"/>
          <p:cNvSpPr txBox="1"/>
          <p:nvPr/>
        </p:nvSpPr>
        <p:spPr>
          <a:xfrm>
            <a:off x="215900" y="601325"/>
            <a:ext cx="6781800" cy="63709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Consists of light emitting source(Laser Module) and microcontroller(Raspberry Pi Pico)</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Text to be transmitted is typed to source like PC/Laptop</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Raspberry Pi Pico converts the text into its corresponding binary values</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Binary bits are transmitted using pulsating laser diode</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When laser is ‘ON’, it transmits bit ‘1’</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When laser is ‘OFF’, it transmits bit ‘0’</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Uses Modified ON-OFF Model of Transmission</a:t>
            </a:r>
            <a:endParaRPr b="1"/>
          </a:p>
          <a:p>
            <a:pPr marL="285750" marR="0" lvl="0" indent="-285750" algn="l" rtl="0">
              <a:lnSpc>
                <a:spcPct val="15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To synchronize transmitter and receiver circuit and to avoid time delay, we add ‘Start’ bit for every bit</a:t>
            </a:r>
            <a:endParaRPr b="1"/>
          </a:p>
          <a:p>
            <a:pPr marL="285750" marR="0" lvl="0" indent="-171450" algn="l" rtl="0">
              <a:spcBef>
                <a:spcPts val="0"/>
              </a:spcBef>
              <a:spcAft>
                <a:spcPts val="0"/>
              </a:spcAft>
              <a:buClr>
                <a:schemeClr val="lt1"/>
              </a:buClr>
              <a:buSzPts val="1800"/>
              <a:buFont typeface="Noto Sans Symbols"/>
              <a:buNone/>
            </a:pPr>
            <a:endParaRPr sz="1800" b="1">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txBox="1">
            <a:spLocks noGrp="1"/>
          </p:cNvSpPr>
          <p:nvPr>
            <p:ph type="title"/>
          </p:nvPr>
        </p:nvSpPr>
        <p:spPr>
          <a:xfrm>
            <a:off x="455611" y="0"/>
            <a:ext cx="4932365" cy="609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2400"/>
              <a:buFont typeface="Century Gothic"/>
              <a:buNone/>
            </a:pPr>
            <a:r>
              <a:rPr lang="en-IN" sz="2400" b="1">
                <a:solidFill>
                  <a:srgbClr val="FFFF00"/>
                </a:solidFill>
              </a:rPr>
              <a:t>RECEIVER CIRCUIT</a:t>
            </a:r>
            <a:endParaRPr/>
          </a:p>
        </p:txBody>
      </p:sp>
      <p:pic>
        <p:nvPicPr>
          <p:cNvPr id="229" name="Google Shape;229;p12"/>
          <p:cNvPicPr preferRelativeResize="0"/>
          <p:nvPr/>
        </p:nvPicPr>
        <p:blipFill rotWithShape="1">
          <a:blip r:embed="rId3">
            <a:alphaModFix/>
          </a:blip>
          <a:srcRect/>
          <a:stretch/>
        </p:blipFill>
        <p:spPr>
          <a:xfrm>
            <a:off x="6613525" y="0"/>
            <a:ext cx="5578475" cy="6857999"/>
          </a:xfrm>
          <a:prstGeom prst="rect">
            <a:avLst/>
          </a:prstGeom>
          <a:noFill/>
          <a:ln>
            <a:noFill/>
          </a:ln>
        </p:spPr>
      </p:pic>
      <p:sp>
        <p:nvSpPr>
          <p:cNvPr id="230" name="Google Shape;230;p12"/>
          <p:cNvSpPr txBox="1"/>
          <p:nvPr/>
        </p:nvSpPr>
        <p:spPr>
          <a:xfrm>
            <a:off x="455611" y="353359"/>
            <a:ext cx="5843589" cy="68325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Consists of a laser non modulator tub sensor receiving module and a Raspberry Pi Pico</a:t>
            </a:r>
            <a:endParaRPr b="1" dirty="0"/>
          </a:p>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Laser receiver module detects laser beam and extracts the binary data from it</a:t>
            </a:r>
            <a:endParaRPr b="1" dirty="0"/>
          </a:p>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Whenever sensor detects a laser beam, sensor output goes high, </a:t>
            </a:r>
            <a:r>
              <a:rPr lang="en-IN" sz="2000" b="1" dirty="0" err="1">
                <a:solidFill>
                  <a:schemeClr val="lt1"/>
                </a:solidFill>
                <a:latin typeface="Century Gothic"/>
                <a:ea typeface="Century Gothic"/>
                <a:cs typeface="Century Gothic"/>
                <a:sym typeface="Century Gothic"/>
              </a:rPr>
              <a:t>i.e</a:t>
            </a:r>
            <a:r>
              <a:rPr lang="en-IN" sz="2000" b="1" dirty="0">
                <a:solidFill>
                  <a:schemeClr val="lt1"/>
                </a:solidFill>
                <a:latin typeface="Century Gothic"/>
                <a:ea typeface="Century Gothic"/>
                <a:cs typeface="Century Gothic"/>
                <a:sym typeface="Century Gothic"/>
              </a:rPr>
              <a:t>, sensor inputs ‘1’ to microcontroller</a:t>
            </a:r>
            <a:endParaRPr b="1" dirty="0"/>
          </a:p>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Otherwise, sensor inputs ‘0’ to microcontroller</a:t>
            </a:r>
            <a:endParaRPr b="1" dirty="0"/>
          </a:p>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Raspberry Pi Pico processes the received bit stream and converts it back to text data</a:t>
            </a:r>
            <a:endParaRPr b="1" dirty="0"/>
          </a:p>
          <a:p>
            <a:pPr marL="285750" marR="0" lvl="0" indent="-285750" algn="l" rtl="0">
              <a:lnSpc>
                <a:spcPct val="150000"/>
              </a:lnSpc>
              <a:spcBef>
                <a:spcPts val="0"/>
              </a:spcBef>
              <a:spcAft>
                <a:spcPts val="0"/>
              </a:spcAft>
              <a:buClr>
                <a:schemeClr val="lt1"/>
              </a:buClr>
              <a:buSzPts val="2000"/>
              <a:buFont typeface="Noto Sans Symbols"/>
              <a:buChar char="⮚"/>
            </a:pPr>
            <a:r>
              <a:rPr lang="en-IN" sz="2000" b="1" dirty="0">
                <a:solidFill>
                  <a:schemeClr val="lt1"/>
                </a:solidFill>
                <a:latin typeface="Century Gothic"/>
                <a:ea typeface="Century Gothic"/>
                <a:cs typeface="Century Gothic"/>
                <a:sym typeface="Century Gothic"/>
              </a:rPr>
              <a:t>The decoded data can be displayed on an LCD/PC</a:t>
            </a:r>
            <a:endParaRPr b="1" dirty="0"/>
          </a:p>
          <a:p>
            <a:pPr marL="0" marR="0" lvl="0" indent="0" algn="l" rtl="0">
              <a:spcBef>
                <a:spcPts val="0"/>
              </a:spcBef>
              <a:spcAft>
                <a:spcPts val="0"/>
              </a:spcAft>
              <a:buNone/>
            </a:pPr>
            <a:endParaRPr sz="1800" b="1" dirty="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093f14e3ce_1_0"/>
          <p:cNvSpPr txBox="1">
            <a:spLocks noGrp="1"/>
          </p:cNvSpPr>
          <p:nvPr>
            <p:ph type="title"/>
          </p:nvPr>
        </p:nvSpPr>
        <p:spPr>
          <a:xfrm>
            <a:off x="1488073" y="226405"/>
            <a:ext cx="9404700" cy="7423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800" b="1" dirty="0">
                <a:solidFill>
                  <a:srgbClr val="FFFF00"/>
                </a:solidFill>
                <a:latin typeface="+mn-lt"/>
              </a:rPr>
              <a:t>RESULT</a:t>
            </a:r>
            <a:br>
              <a:rPr lang="en-IN" sz="3600" b="1" dirty="0">
                <a:solidFill>
                  <a:srgbClr val="FFFF00"/>
                </a:solidFill>
              </a:rPr>
            </a:br>
            <a:endParaRPr sz="3600" b="1" dirty="0">
              <a:solidFill>
                <a:srgbClr val="FFFF00"/>
              </a:solidFill>
            </a:endParaRPr>
          </a:p>
        </p:txBody>
      </p:sp>
      <p:sp>
        <p:nvSpPr>
          <p:cNvPr id="236" name="Google Shape;236;g1093f14e3ce_1_0"/>
          <p:cNvSpPr/>
          <p:nvPr/>
        </p:nvSpPr>
        <p:spPr>
          <a:xfrm>
            <a:off x="-4071925" y="2057400"/>
            <a:ext cx="1242993" cy="42863"/>
          </a:xfrm>
          <a:custGeom>
            <a:avLst/>
            <a:gdLst/>
            <a:ahLst/>
            <a:cxnLst/>
            <a:rect l="l" t="t" r="r" b="b"/>
            <a:pathLst>
              <a:path w="104585" h="17145" extrusionOk="0">
                <a:moveTo>
                  <a:pt x="99441" y="8001"/>
                </a:moveTo>
                <a:lnTo>
                  <a:pt x="104585" y="17145"/>
                </a:lnTo>
                <a:lnTo>
                  <a:pt x="0" y="0"/>
                </a:lnTo>
              </a:path>
            </a:pathLst>
          </a:custGeom>
          <a:noFill/>
          <a:ln w="9525" cap="flat" cmpd="sng">
            <a:solidFill>
              <a:schemeClr val="dk2"/>
            </a:solidFill>
            <a:prstDash val="solid"/>
            <a:round/>
            <a:headEnd type="none" w="med" len="med"/>
            <a:tailEnd type="none" w="med" len="med"/>
          </a:ln>
        </p:spPr>
      </p:sp>
      <p:sp>
        <p:nvSpPr>
          <p:cNvPr id="3" name="TextBox 2">
            <a:extLst>
              <a:ext uri="{FF2B5EF4-FFF2-40B4-BE49-F238E27FC236}">
                <a16:creationId xmlns:a16="http://schemas.microsoft.com/office/drawing/2014/main" id="{64F39763-33A7-4860-98EC-19AC578F88F3}"/>
              </a:ext>
            </a:extLst>
          </p:cNvPr>
          <p:cNvSpPr txBox="1"/>
          <p:nvPr/>
        </p:nvSpPr>
        <p:spPr>
          <a:xfrm>
            <a:off x="1089720" y="597562"/>
            <a:ext cx="7876515" cy="667875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a:solidFill>
                  <a:schemeClr val="lt1"/>
                </a:solidFill>
              </a:rPr>
              <a:t>Laser Li-Fi can be used for faster, efficient and secure transmission of data.</a:t>
            </a:r>
          </a:p>
          <a:p>
            <a:pPr marL="285750" indent="-285750">
              <a:lnSpc>
                <a:spcPct val="200000"/>
              </a:lnSpc>
              <a:buFont typeface="Wingdings" panose="05000000000000000000" pitchFamily="2" charset="2"/>
              <a:buChar char="Ø"/>
            </a:pPr>
            <a:r>
              <a:rPr lang="en-US" sz="2000" b="1" dirty="0">
                <a:solidFill>
                  <a:schemeClr val="lt1"/>
                </a:solidFill>
              </a:rPr>
              <a:t>Data is transmitted asynchronously between source and receiver. </a:t>
            </a:r>
          </a:p>
          <a:p>
            <a:pPr marL="285750" indent="-285750">
              <a:lnSpc>
                <a:spcPct val="200000"/>
              </a:lnSpc>
              <a:buFont typeface="Wingdings" panose="05000000000000000000" pitchFamily="2" charset="2"/>
              <a:buChar char="Ø"/>
            </a:pPr>
            <a:r>
              <a:rPr lang="en-US" sz="2000" b="1" dirty="0">
                <a:solidFill>
                  <a:schemeClr val="lt1"/>
                </a:solidFill>
              </a:rPr>
              <a:t>Time delay caused during transmission and reception of data do not cause any drift in the received data.</a:t>
            </a:r>
          </a:p>
          <a:p>
            <a:pPr marL="285750" indent="-285750">
              <a:lnSpc>
                <a:spcPct val="200000"/>
              </a:lnSpc>
              <a:buFont typeface="Wingdings" panose="05000000000000000000" pitchFamily="2" charset="2"/>
              <a:buChar char="Ø"/>
            </a:pPr>
            <a:r>
              <a:rPr lang="en-US" sz="2000" b="1" dirty="0">
                <a:solidFill>
                  <a:schemeClr val="lt1"/>
                </a:solidFill>
              </a:rPr>
              <a:t>Successful reception of information without any loss is achieved.</a:t>
            </a:r>
          </a:p>
          <a:p>
            <a:pPr marL="285750" indent="-285750">
              <a:lnSpc>
                <a:spcPct val="200000"/>
              </a:lnSpc>
              <a:buFont typeface="Wingdings" panose="05000000000000000000" pitchFamily="2" charset="2"/>
              <a:buChar char="Ø"/>
            </a:pPr>
            <a:r>
              <a:rPr lang="en-US" sz="2000" b="1" dirty="0">
                <a:solidFill>
                  <a:schemeClr val="lt1"/>
                </a:solidFill>
              </a:rPr>
              <a:t>This technology can be further extended for the transmission of images, audios and videos.</a:t>
            </a:r>
          </a:p>
          <a:p>
            <a:pPr marL="285750" indent="-285750">
              <a:buFont typeface="Wingdings" panose="05000000000000000000" pitchFamily="2" charset="2"/>
              <a:buChar char="Ø"/>
            </a:pPr>
            <a:endParaRPr lang="en-US" b="1" dirty="0">
              <a:solidFill>
                <a:schemeClr val="lt1"/>
              </a:solidFill>
            </a:endParaRPr>
          </a:p>
          <a:p>
            <a:pPr marL="285750" indent="-285750">
              <a:buFont typeface="Wingdings" panose="05000000000000000000" pitchFamily="2" charset="2"/>
              <a:buChar char="Ø"/>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p:nvPr/>
        </p:nvSpPr>
        <p:spPr>
          <a:xfrm>
            <a:off x="1282700" y="109835"/>
            <a:ext cx="64643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FF00"/>
                </a:solidFill>
                <a:latin typeface="Century Gothic"/>
                <a:ea typeface="Century Gothic"/>
                <a:cs typeface="Century Gothic"/>
                <a:sym typeface="Century Gothic"/>
              </a:rPr>
              <a:t>APPLICATIONS</a:t>
            </a:r>
            <a:endParaRPr/>
          </a:p>
        </p:txBody>
      </p:sp>
      <p:sp>
        <p:nvSpPr>
          <p:cNvPr id="242" name="Google Shape;242;p13"/>
          <p:cNvSpPr txBox="1"/>
          <p:nvPr/>
        </p:nvSpPr>
        <p:spPr>
          <a:xfrm>
            <a:off x="1003300" y="571500"/>
            <a:ext cx="7886700" cy="61498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Li-Fi can be used in</a:t>
            </a:r>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Sensitive areas such as aircrafts for data transmission without causing interference</a:t>
            </a:r>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Places where it is difficult to lay optical fibres like operation theaters</a:t>
            </a:r>
            <a:endParaRPr sz="2000" b="1" i="0" u="none" strike="noStrike" cap="none">
              <a:solidFill>
                <a:schemeClr val="lt1"/>
              </a:solidFill>
              <a:latin typeface="Century Gothic"/>
              <a:ea typeface="Century Gothic"/>
              <a:cs typeface="Century Gothic"/>
              <a:sym typeface="Century Gothic"/>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Traffic scenarios, thereby reducing accidents</a:t>
            </a:r>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Underwater applications where radio waves cannot propagate</a:t>
            </a:r>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Green information technology</a:t>
            </a:r>
            <a:endParaRPr/>
          </a:p>
          <a:p>
            <a:pPr marL="742950" marR="0" lvl="1" indent="-285750" algn="l" rtl="0">
              <a:lnSpc>
                <a:spcPct val="200000"/>
              </a:lnSpc>
              <a:spcBef>
                <a:spcPts val="0"/>
              </a:spcBef>
              <a:spcAft>
                <a:spcPts val="0"/>
              </a:spcAft>
              <a:buClr>
                <a:schemeClr val="lt1"/>
              </a:buClr>
              <a:buSzPts val="2000"/>
              <a:buFont typeface="Noto Sans Symbols"/>
              <a:buChar char="⮚"/>
            </a:pPr>
            <a:r>
              <a:rPr lang="en-IN" sz="2000" b="1" i="0" u="none" strike="noStrike" cap="none">
                <a:solidFill>
                  <a:schemeClr val="lt1"/>
                </a:solidFill>
                <a:latin typeface="Century Gothic"/>
                <a:ea typeface="Century Gothic"/>
                <a:cs typeface="Century Gothic"/>
                <a:sym typeface="Century Gothic"/>
              </a:rPr>
              <a:t>Smarter power plants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093f14e3ce_0_8"/>
          <p:cNvSpPr txBox="1"/>
          <p:nvPr/>
        </p:nvSpPr>
        <p:spPr>
          <a:xfrm>
            <a:off x="1261842" y="517198"/>
            <a:ext cx="549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dirty="0">
                <a:solidFill>
                  <a:srgbClr val="FFC000"/>
                </a:solidFill>
                <a:latin typeface="+mn-lt"/>
                <a:ea typeface="Century Gothic"/>
                <a:cs typeface="Century Gothic"/>
                <a:sym typeface="Century Gothic"/>
              </a:rPr>
              <a:t>Interstellar Communication</a:t>
            </a:r>
            <a:endParaRPr sz="2800" b="1" dirty="0">
              <a:solidFill>
                <a:srgbClr val="FFC000"/>
              </a:solidFill>
              <a:latin typeface="+mn-lt"/>
              <a:ea typeface="Century Gothic"/>
              <a:cs typeface="Century Gothic"/>
              <a:sym typeface="Century Gothic"/>
            </a:endParaRPr>
          </a:p>
        </p:txBody>
      </p:sp>
      <p:sp>
        <p:nvSpPr>
          <p:cNvPr id="248" name="Google Shape;248;g1093f14e3ce_0_8"/>
          <p:cNvSpPr txBox="1"/>
          <p:nvPr/>
        </p:nvSpPr>
        <p:spPr>
          <a:xfrm>
            <a:off x="1135075" y="1354450"/>
            <a:ext cx="9083123" cy="398054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800"/>
              </a:spcAft>
              <a:buNone/>
            </a:pPr>
            <a:r>
              <a:rPr lang="en-IN" sz="2000" b="1" dirty="0">
                <a:solidFill>
                  <a:schemeClr val="lt1"/>
                </a:solidFill>
                <a:latin typeface="+mn-lt"/>
                <a:ea typeface="Merriweather"/>
                <a:cs typeface="Merriweather"/>
                <a:sym typeface="Merriweather"/>
              </a:rPr>
              <a:t>The power for an average laser pointer is a measly 0.005 watts. Even though, the narrow beam will spread out over long distances. Around 100 meters away from a red laser pointer, its beam is about 100 times wider and looks as bright as a 100-watt light bulb from 3 feet away. Viewed from an airplane 40,000 feet in the air assuming there’s no clouds or smog the pointer would be as bright as a quarter moon. From the International Space Station, it would fade to roughly as bright as the brightest star in the night sky.</a:t>
            </a:r>
            <a:endParaRPr sz="2000" b="1" dirty="0">
              <a:solidFill>
                <a:schemeClr val="lt1"/>
              </a:solidFill>
              <a:latin typeface="+mn-lt"/>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093f14e3ce_0_18"/>
          <p:cNvSpPr txBox="1"/>
          <p:nvPr/>
        </p:nvSpPr>
        <p:spPr>
          <a:xfrm>
            <a:off x="1317327" y="611154"/>
            <a:ext cx="549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dirty="0">
                <a:solidFill>
                  <a:srgbClr val="FFC000"/>
                </a:solidFill>
                <a:latin typeface="+mn-lt"/>
                <a:ea typeface="Century Gothic"/>
                <a:cs typeface="Century Gothic"/>
                <a:sym typeface="Century Gothic"/>
              </a:rPr>
              <a:t>Interstellar Communication</a:t>
            </a:r>
            <a:endParaRPr sz="2800" b="1" dirty="0">
              <a:solidFill>
                <a:srgbClr val="FFC000"/>
              </a:solidFill>
              <a:latin typeface="+mn-lt"/>
              <a:ea typeface="Century Gothic"/>
              <a:cs typeface="Century Gothic"/>
              <a:sym typeface="Century Gothic"/>
            </a:endParaRPr>
          </a:p>
        </p:txBody>
      </p:sp>
      <p:sp>
        <p:nvSpPr>
          <p:cNvPr id="254" name="Google Shape;254;g1093f14e3ce_0_18"/>
          <p:cNvSpPr txBox="1"/>
          <p:nvPr/>
        </p:nvSpPr>
        <p:spPr>
          <a:xfrm>
            <a:off x="1135075" y="1354450"/>
            <a:ext cx="7716300" cy="305721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800"/>
              </a:spcAft>
              <a:buNone/>
            </a:pPr>
            <a:r>
              <a:rPr lang="en-IN" sz="2000" b="1" dirty="0">
                <a:solidFill>
                  <a:schemeClr val="lt1"/>
                </a:solidFill>
                <a:latin typeface="+mn-lt"/>
                <a:ea typeface="Merriweather"/>
                <a:cs typeface="Merriweather"/>
                <a:sym typeface="Merriweather"/>
              </a:rPr>
              <a:t>So instead of using Powerful, Costly and complex Signal generator for generating GHz range of radio waves which  has the power to penetrate the Ionosphere but have the higher chance of getting absorbed by the atmospheric gases, It is possible to simply use a modified laser of considerably lower power range</a:t>
            </a:r>
            <a:endParaRPr sz="2000" b="1" dirty="0">
              <a:solidFill>
                <a:schemeClr val="lt1"/>
              </a:solidFill>
              <a:latin typeface="+mn-lt"/>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4"/>
          <p:cNvSpPr txBox="1"/>
          <p:nvPr/>
        </p:nvSpPr>
        <p:spPr>
          <a:xfrm>
            <a:off x="1130300" y="202014"/>
            <a:ext cx="4381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FF00"/>
                </a:solidFill>
                <a:latin typeface="Century Gothic"/>
                <a:ea typeface="Century Gothic"/>
                <a:cs typeface="Century Gothic"/>
                <a:sym typeface="Century Gothic"/>
              </a:rPr>
              <a:t>ADVANTAGES</a:t>
            </a:r>
            <a:endParaRPr/>
          </a:p>
        </p:txBody>
      </p:sp>
      <p:sp>
        <p:nvSpPr>
          <p:cNvPr id="260" name="Google Shape;260;p14"/>
          <p:cNvSpPr txBox="1"/>
          <p:nvPr/>
        </p:nvSpPr>
        <p:spPr>
          <a:xfrm>
            <a:off x="673100" y="786985"/>
            <a:ext cx="10223500" cy="49187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Data rate greater than 10 Gbps; Theoretically allowing HD film to be downloaded in 30 seconds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Can be used anywhere, even in RF restricted areas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Power consumption is less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Cost efficient.</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As light waves cannot penetrate through walls, the data cannot be intercepted; Thus provides secured communication. </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Efficient alternative to radio based wireless; since it is quick and reliable.</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p:nvPr/>
        </p:nvSpPr>
        <p:spPr>
          <a:xfrm>
            <a:off x="1625600" y="235715"/>
            <a:ext cx="54991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FF00"/>
                </a:solidFill>
                <a:latin typeface="Century Gothic"/>
                <a:ea typeface="Century Gothic"/>
                <a:cs typeface="Century Gothic"/>
                <a:sym typeface="Century Gothic"/>
              </a:rPr>
              <a:t>LIMITATIONS OF LI-Fi</a:t>
            </a:r>
            <a:endParaRPr/>
          </a:p>
        </p:txBody>
      </p:sp>
      <p:sp>
        <p:nvSpPr>
          <p:cNvPr id="266" name="Google Shape;266;p15"/>
          <p:cNvSpPr txBox="1"/>
          <p:nvPr/>
        </p:nvSpPr>
        <p:spPr>
          <a:xfrm>
            <a:off x="1054100" y="708111"/>
            <a:ext cx="8763000" cy="5534336"/>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Presence of light is essential</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 Line of sight should be maintained</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 Works better with fluorescent lights, lasers and LEDs but very low efficiency with bulbs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Visible light cannot penetrate through solid objects.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Interferences from external light sources like sunlight, in the path of transmission will cause interruption in the communication.</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Data transmission can be easily blocked by any object placed in front of LED source.</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
          <p:cNvSpPr txBox="1">
            <a:spLocks noGrp="1"/>
          </p:cNvSpPr>
          <p:nvPr>
            <p:ph type="title"/>
          </p:nvPr>
        </p:nvSpPr>
        <p:spPr>
          <a:xfrm>
            <a:off x="485193" y="1810139"/>
            <a:ext cx="3452325" cy="699796"/>
          </a:xfrm>
          <a:prstGeom prst="rect">
            <a:avLst/>
          </a:prstGeom>
          <a:solidFill>
            <a:srgbClr val="002060"/>
          </a:solid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ct val="100000"/>
              <a:buFont typeface="Century Gothic"/>
              <a:buNone/>
            </a:pPr>
            <a:br>
              <a:rPr lang="en-IN" sz="4400"/>
            </a:br>
            <a:br>
              <a:rPr lang="en-IN" sz="4400"/>
            </a:br>
            <a:br>
              <a:rPr lang="en-IN"/>
            </a:br>
            <a:r>
              <a:rPr lang="en-IN" sz="9800" b="1"/>
              <a:t>Laser</a:t>
            </a:r>
            <a:endParaRPr/>
          </a:p>
        </p:txBody>
      </p:sp>
      <p:sp>
        <p:nvSpPr>
          <p:cNvPr id="156" name="Google Shape;156;p2"/>
          <p:cNvSpPr txBox="1">
            <a:spLocks noGrp="1"/>
          </p:cNvSpPr>
          <p:nvPr>
            <p:ph type="body" idx="1"/>
          </p:nvPr>
        </p:nvSpPr>
        <p:spPr>
          <a:xfrm>
            <a:off x="485193" y="3561808"/>
            <a:ext cx="8166329" cy="23817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6400"/>
              <a:buNone/>
            </a:pPr>
            <a:r>
              <a:rPr lang="en-IN" sz="8000" b="1"/>
              <a:t>Data   Transmission</a:t>
            </a:r>
            <a:endParaRPr/>
          </a:p>
        </p:txBody>
      </p:sp>
      <p:sp>
        <p:nvSpPr>
          <p:cNvPr id="157" name="Google Shape;157;p2"/>
          <p:cNvSpPr txBox="1"/>
          <p:nvPr/>
        </p:nvSpPr>
        <p:spPr>
          <a:xfrm>
            <a:off x="485193" y="2311508"/>
            <a:ext cx="3452325" cy="1446550"/>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8800" b="1">
                <a:solidFill>
                  <a:schemeClr val="lt1"/>
                </a:solidFill>
                <a:latin typeface="Century Gothic"/>
                <a:ea typeface="Century Gothic"/>
                <a:cs typeface="Century Gothic"/>
                <a:sym typeface="Century Gothic"/>
              </a:rPr>
              <a:t>Li-Fi</a:t>
            </a:r>
            <a:endParaRPr/>
          </a:p>
        </p:txBody>
      </p:sp>
      <p:sp>
        <p:nvSpPr>
          <p:cNvPr id="158" name="Google Shape;158;p2"/>
          <p:cNvSpPr txBox="1"/>
          <p:nvPr/>
        </p:nvSpPr>
        <p:spPr>
          <a:xfrm>
            <a:off x="485193" y="388934"/>
            <a:ext cx="282717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accent4"/>
                </a:solidFill>
                <a:latin typeface="Century Gothic"/>
                <a:ea typeface="Century Gothic"/>
                <a:cs typeface="Century Gothic"/>
                <a:sym typeface="Century Gothic"/>
              </a:rPr>
              <a:t>Topic</a:t>
            </a:r>
            <a:endParaRPr sz="1800" b="1">
              <a:solidFill>
                <a:schemeClr val="accent4"/>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p:nvPr/>
        </p:nvSpPr>
        <p:spPr>
          <a:xfrm>
            <a:off x="1739900" y="424190"/>
            <a:ext cx="48641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FF00"/>
                </a:solidFill>
                <a:latin typeface="Century Gothic"/>
                <a:ea typeface="Century Gothic"/>
                <a:cs typeface="Century Gothic"/>
                <a:sym typeface="Century Gothic"/>
              </a:rPr>
              <a:t>CONCLUSION</a:t>
            </a:r>
            <a:endParaRPr/>
          </a:p>
        </p:txBody>
      </p:sp>
      <p:sp>
        <p:nvSpPr>
          <p:cNvPr id="272" name="Google Shape;272;p16"/>
          <p:cNvSpPr txBox="1"/>
          <p:nvPr/>
        </p:nvSpPr>
        <p:spPr>
          <a:xfrm>
            <a:off x="1168400" y="1277385"/>
            <a:ext cx="8686800" cy="43032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The possibilities are numerous and can be explored further</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Thus, if Li-Fi technology can be put into practical use, every bulb can be used as an alternative to Wi-Fi hotspots.</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 It provides simple, faster and efficient wireless data communication. </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Li-Fi will make us to proceed towards the cleaner, greener, safer and brighter future.</a:t>
            </a:r>
            <a:endParaRPr sz="2000" b="1">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7"/>
          <p:cNvSpPr txBox="1"/>
          <p:nvPr/>
        </p:nvSpPr>
        <p:spPr>
          <a:xfrm>
            <a:off x="4102100" y="2684959"/>
            <a:ext cx="80899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b="1" u="sng">
                <a:solidFill>
                  <a:schemeClr val="lt1"/>
                </a:solidFill>
                <a:latin typeface="Century Gothic"/>
                <a:ea typeface="Century Gothic"/>
                <a:cs typeface="Century Gothic"/>
                <a:sym typeface="Century Gothic"/>
              </a:rPr>
              <a:t>THANK</a:t>
            </a:r>
            <a:r>
              <a:rPr lang="en-IN" sz="4400" b="1">
                <a:solidFill>
                  <a:schemeClr val="lt1"/>
                </a:solidFill>
                <a:latin typeface="Century Gothic"/>
                <a:ea typeface="Century Gothic"/>
                <a:cs typeface="Century Gothic"/>
                <a:sym typeface="Century Gothic"/>
              </a:rPr>
              <a:t> </a:t>
            </a:r>
            <a:r>
              <a:rPr lang="en-IN" sz="5400" b="1" u="sng">
                <a:solidFill>
                  <a:schemeClr val="lt1"/>
                </a:solidFill>
                <a:latin typeface="Century Gothic"/>
                <a:ea typeface="Century Gothic"/>
                <a:cs typeface="Century Gothic"/>
                <a:sym typeface="Century Gothic"/>
              </a:rPr>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29AC-047D-4A05-B132-396F0C84D1F0}"/>
              </a:ext>
            </a:extLst>
          </p:cNvPr>
          <p:cNvSpPr>
            <a:spLocks noGrp="1"/>
          </p:cNvSpPr>
          <p:nvPr>
            <p:ph type="title"/>
          </p:nvPr>
        </p:nvSpPr>
        <p:spPr>
          <a:xfrm>
            <a:off x="1431786" y="692415"/>
            <a:ext cx="5293050" cy="896688"/>
          </a:xfrm>
        </p:spPr>
        <p:txBody>
          <a:bodyPr/>
          <a:lstStyle/>
          <a:p>
            <a:r>
              <a:rPr lang="en-IN" sz="2800" b="1" dirty="0">
                <a:solidFill>
                  <a:srgbClr val="FFFF00"/>
                </a:solidFill>
              </a:rPr>
              <a:t>CONTENTS</a:t>
            </a:r>
          </a:p>
        </p:txBody>
      </p:sp>
      <p:sp>
        <p:nvSpPr>
          <p:cNvPr id="3" name="Text Placeholder 2">
            <a:extLst>
              <a:ext uri="{FF2B5EF4-FFF2-40B4-BE49-F238E27FC236}">
                <a16:creationId xmlns:a16="http://schemas.microsoft.com/office/drawing/2014/main" id="{CD0DA319-17A6-4A35-903F-52D628C1D1B3}"/>
              </a:ext>
            </a:extLst>
          </p:cNvPr>
          <p:cNvSpPr>
            <a:spLocks noGrp="1"/>
          </p:cNvSpPr>
          <p:nvPr>
            <p:ph type="body" idx="1"/>
          </p:nvPr>
        </p:nvSpPr>
        <p:spPr>
          <a:xfrm>
            <a:off x="979024" y="1233995"/>
            <a:ext cx="8946541" cy="4931589"/>
          </a:xfrm>
        </p:spPr>
        <p:txBody>
          <a:bodyPr>
            <a:normAutofit lnSpcReduction="10000"/>
          </a:bodyPr>
          <a:lstStyle/>
          <a:p>
            <a:pPr>
              <a:lnSpc>
                <a:spcPct val="220000"/>
              </a:lnSpc>
              <a:buFont typeface="Wingdings" panose="05000000000000000000" pitchFamily="2" charset="2"/>
              <a:buChar char="Ø"/>
            </a:pPr>
            <a:r>
              <a:rPr lang="en-IN" b="1" dirty="0"/>
              <a:t>Introduction</a:t>
            </a:r>
          </a:p>
          <a:p>
            <a:pPr>
              <a:lnSpc>
                <a:spcPct val="150000"/>
              </a:lnSpc>
              <a:buFont typeface="Wingdings" panose="05000000000000000000" pitchFamily="2" charset="2"/>
              <a:buChar char="Ø"/>
            </a:pPr>
            <a:r>
              <a:rPr lang="en-IN" b="1" dirty="0"/>
              <a:t>Need For Li-Fi</a:t>
            </a:r>
          </a:p>
          <a:p>
            <a:pPr>
              <a:lnSpc>
                <a:spcPct val="150000"/>
              </a:lnSpc>
              <a:buFont typeface="Wingdings" panose="05000000000000000000" pitchFamily="2" charset="2"/>
              <a:buChar char="Ø"/>
            </a:pPr>
            <a:r>
              <a:rPr lang="en-IN" b="1" dirty="0"/>
              <a:t>History</a:t>
            </a:r>
          </a:p>
          <a:p>
            <a:pPr>
              <a:lnSpc>
                <a:spcPct val="150000"/>
              </a:lnSpc>
              <a:buFont typeface="Wingdings" panose="05000000000000000000" pitchFamily="2" charset="2"/>
              <a:buChar char="Ø"/>
            </a:pPr>
            <a:r>
              <a:rPr lang="en-IN" b="1" dirty="0"/>
              <a:t>Implementation of Li-Fi System</a:t>
            </a:r>
          </a:p>
          <a:p>
            <a:pPr>
              <a:lnSpc>
                <a:spcPct val="150000"/>
              </a:lnSpc>
              <a:buFont typeface="Wingdings" panose="05000000000000000000" pitchFamily="2" charset="2"/>
              <a:buChar char="Ø"/>
            </a:pPr>
            <a:r>
              <a:rPr lang="en-IN" b="1" dirty="0"/>
              <a:t>Applications</a:t>
            </a:r>
          </a:p>
          <a:p>
            <a:pPr>
              <a:lnSpc>
                <a:spcPct val="150000"/>
              </a:lnSpc>
              <a:buFont typeface="Wingdings" panose="05000000000000000000" pitchFamily="2" charset="2"/>
              <a:buChar char="Ø"/>
            </a:pPr>
            <a:r>
              <a:rPr lang="en-IN" b="1" dirty="0"/>
              <a:t>Advantages</a:t>
            </a:r>
          </a:p>
          <a:p>
            <a:pPr>
              <a:lnSpc>
                <a:spcPct val="150000"/>
              </a:lnSpc>
              <a:buFont typeface="Wingdings" panose="05000000000000000000" pitchFamily="2" charset="2"/>
              <a:buChar char="Ø"/>
            </a:pPr>
            <a:r>
              <a:rPr lang="en-IN" b="1" dirty="0"/>
              <a:t>Limitations</a:t>
            </a:r>
          </a:p>
          <a:p>
            <a:pPr>
              <a:lnSpc>
                <a:spcPct val="150000"/>
              </a:lnSpc>
              <a:buFont typeface="Wingdings" panose="05000000000000000000" pitchFamily="2" charset="2"/>
              <a:buChar char="Ø"/>
            </a:pPr>
            <a:r>
              <a:rPr lang="en-IN" b="1" dirty="0"/>
              <a:t>Conclusion</a:t>
            </a:r>
          </a:p>
        </p:txBody>
      </p:sp>
    </p:spTree>
    <p:extLst>
      <p:ext uri="{BB962C8B-B14F-4D97-AF65-F5344CB8AC3E}">
        <p14:creationId xmlns:p14="http://schemas.microsoft.com/office/powerpoint/2010/main" val="93498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1103312" y="0"/>
            <a:ext cx="3640663" cy="53983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4"/>
              </a:buClr>
              <a:buSzPts val="3200"/>
              <a:buFont typeface="Arial"/>
              <a:buNone/>
            </a:pPr>
            <a:r>
              <a:rPr lang="en-IN" sz="3200">
                <a:solidFill>
                  <a:schemeClr val="accent4"/>
                </a:solidFill>
                <a:latin typeface="Arial"/>
                <a:ea typeface="Arial"/>
                <a:cs typeface="Arial"/>
                <a:sym typeface="Arial"/>
              </a:rPr>
              <a:t>Introduction</a:t>
            </a:r>
            <a:endParaRPr/>
          </a:p>
        </p:txBody>
      </p:sp>
      <p:sp>
        <p:nvSpPr>
          <p:cNvPr id="164" name="Google Shape;164;p3"/>
          <p:cNvSpPr txBox="1">
            <a:spLocks noGrp="1"/>
          </p:cNvSpPr>
          <p:nvPr>
            <p:ph type="body" idx="1"/>
          </p:nvPr>
        </p:nvSpPr>
        <p:spPr>
          <a:xfrm>
            <a:off x="1103312" y="1224920"/>
            <a:ext cx="8946541" cy="5191260"/>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normAutofit lnSpcReduction="10000"/>
          </a:bodyPr>
          <a:lstStyle/>
          <a:p>
            <a:pPr marL="342900" lvl="0" indent="-342900" algn="l" rtl="0">
              <a:lnSpc>
                <a:spcPct val="200000"/>
              </a:lnSpc>
              <a:spcBef>
                <a:spcPts val="0"/>
              </a:spcBef>
              <a:spcAft>
                <a:spcPts val="0"/>
              </a:spcAft>
              <a:buSzPts val="2080"/>
              <a:buChar char="►"/>
            </a:pPr>
            <a:r>
              <a:rPr lang="en-IN" sz="2600" b="1"/>
              <a:t>Light-Fidelity</a:t>
            </a:r>
            <a:endParaRPr/>
          </a:p>
          <a:p>
            <a:pPr marL="342900" lvl="0" indent="-342900" algn="l" rtl="0">
              <a:lnSpc>
                <a:spcPct val="200000"/>
              </a:lnSpc>
              <a:spcBef>
                <a:spcPts val="1000"/>
              </a:spcBef>
              <a:spcAft>
                <a:spcPts val="0"/>
              </a:spcAft>
              <a:buSzPts val="2080"/>
              <a:buChar char="►"/>
            </a:pPr>
            <a:r>
              <a:rPr lang="en-IN" sz="2600" b="1"/>
              <a:t>Light based Wi-Fi</a:t>
            </a:r>
            <a:endParaRPr/>
          </a:p>
          <a:p>
            <a:pPr marL="342900" lvl="0" indent="-342900" algn="l" rtl="0">
              <a:lnSpc>
                <a:spcPct val="200000"/>
              </a:lnSpc>
              <a:spcBef>
                <a:spcPts val="1000"/>
              </a:spcBef>
              <a:spcAft>
                <a:spcPts val="0"/>
              </a:spcAft>
              <a:buSzPts val="2080"/>
              <a:buChar char="►"/>
            </a:pPr>
            <a:r>
              <a:rPr lang="en-IN" sz="2600" b="1"/>
              <a:t>Li-Fi is a wireless communication technique which utilizes light to transmit data between two devices</a:t>
            </a:r>
            <a:endParaRPr/>
          </a:p>
          <a:p>
            <a:pPr marL="342900" lvl="0" indent="-342900" algn="l" rtl="0">
              <a:lnSpc>
                <a:spcPct val="200000"/>
              </a:lnSpc>
              <a:spcBef>
                <a:spcPts val="1000"/>
              </a:spcBef>
              <a:spcAft>
                <a:spcPts val="0"/>
              </a:spcAft>
              <a:buSzPts val="2080"/>
              <a:buChar char="►"/>
            </a:pPr>
            <a:r>
              <a:rPr lang="en-IN" sz="2600" b="1"/>
              <a:t>Transceiver fitted LED lamps acts e Wi-Fi modems</a:t>
            </a:r>
            <a:endParaRPr/>
          </a:p>
          <a:p>
            <a:pPr marL="342900" lvl="0" indent="-342900" algn="l" rtl="0">
              <a:lnSpc>
                <a:spcPct val="200000"/>
              </a:lnSpc>
              <a:spcBef>
                <a:spcPts val="1000"/>
              </a:spcBef>
              <a:spcAft>
                <a:spcPts val="0"/>
              </a:spcAft>
              <a:buSzPts val="2080"/>
              <a:buChar char="►"/>
            </a:pPr>
            <a:r>
              <a:rPr lang="en-IN" sz="2600" b="1"/>
              <a:t>Provides illumination as well as data communication</a:t>
            </a:r>
            <a:endParaRPr/>
          </a:p>
          <a:p>
            <a:pPr marL="342900" lvl="0" indent="-241300" algn="l" rtl="0">
              <a:spcBef>
                <a:spcPts val="1000"/>
              </a:spcBef>
              <a:spcAft>
                <a:spcPts val="0"/>
              </a:spcAft>
              <a:buSzPts val="1600"/>
              <a:buNone/>
            </a:pPr>
            <a:endParaRPr/>
          </a:p>
        </p:txBody>
      </p:sp>
      <p:sp>
        <p:nvSpPr>
          <p:cNvPr id="165" name="Google Shape;165;p3"/>
          <p:cNvSpPr txBox="1"/>
          <p:nvPr/>
        </p:nvSpPr>
        <p:spPr>
          <a:xfrm>
            <a:off x="1103312" y="665511"/>
            <a:ext cx="2457974" cy="492443"/>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b="1">
                <a:solidFill>
                  <a:srgbClr val="FFFF00"/>
                </a:solidFill>
                <a:latin typeface="Arial"/>
                <a:ea typeface="Arial"/>
                <a:cs typeface="Arial"/>
                <a:sym typeface="Arial"/>
              </a:rPr>
              <a:t>What is Li-Fi?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4"/>
          <p:cNvSpPr txBox="1">
            <a:spLocks noGrp="1"/>
          </p:cNvSpPr>
          <p:nvPr>
            <p:ph type="title"/>
          </p:nvPr>
        </p:nvSpPr>
        <p:spPr>
          <a:xfrm>
            <a:off x="798511" y="648017"/>
            <a:ext cx="6046789" cy="9315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4000"/>
              <a:buFont typeface="Century Gothic"/>
              <a:buNone/>
            </a:pPr>
            <a:r>
              <a:rPr lang="en-IN" sz="4000" b="1">
                <a:solidFill>
                  <a:srgbClr val="FFFF00"/>
                </a:solidFill>
              </a:rPr>
              <a:t>LASER LI-FI</a:t>
            </a:r>
            <a:endParaRPr/>
          </a:p>
        </p:txBody>
      </p:sp>
      <p:sp>
        <p:nvSpPr>
          <p:cNvPr id="171" name="Google Shape;171;p4"/>
          <p:cNvSpPr txBox="1"/>
          <p:nvPr/>
        </p:nvSpPr>
        <p:spPr>
          <a:xfrm>
            <a:off x="646111" y="1778000"/>
            <a:ext cx="9805989" cy="4431983"/>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400"/>
              <a:buFont typeface="Noto Sans Symbols"/>
              <a:buChar char="⮚"/>
            </a:pPr>
            <a:r>
              <a:rPr lang="en-IN" sz="2400" b="1">
                <a:solidFill>
                  <a:schemeClr val="lt1"/>
                </a:solidFill>
                <a:latin typeface="Arial"/>
                <a:ea typeface="Arial"/>
                <a:cs typeface="Arial"/>
                <a:sym typeface="Arial"/>
              </a:rPr>
              <a:t>Advanced version of Li-Fi</a:t>
            </a:r>
            <a:endParaRPr/>
          </a:p>
          <a:p>
            <a:pPr marL="285750" marR="0" lvl="0" indent="-285750" algn="l" rtl="0">
              <a:lnSpc>
                <a:spcPct val="200000"/>
              </a:lnSpc>
              <a:spcBef>
                <a:spcPts val="0"/>
              </a:spcBef>
              <a:spcAft>
                <a:spcPts val="0"/>
              </a:spcAft>
              <a:buClr>
                <a:schemeClr val="lt1"/>
              </a:buClr>
              <a:buSzPts val="2400"/>
              <a:buFont typeface="Noto Sans Symbols"/>
              <a:buChar char="⮚"/>
            </a:pPr>
            <a:r>
              <a:rPr lang="en-IN" sz="2400" b="1">
                <a:solidFill>
                  <a:schemeClr val="lt1"/>
                </a:solidFill>
                <a:latin typeface="Arial"/>
                <a:ea typeface="Arial"/>
                <a:cs typeface="Arial"/>
                <a:sym typeface="Arial"/>
              </a:rPr>
              <a:t>LED’s are replaced by lasers</a:t>
            </a:r>
            <a:endParaRPr/>
          </a:p>
          <a:p>
            <a:pPr marL="285750" marR="0" lvl="0" indent="-285750" algn="l" rtl="0">
              <a:lnSpc>
                <a:spcPct val="200000"/>
              </a:lnSpc>
              <a:spcBef>
                <a:spcPts val="0"/>
              </a:spcBef>
              <a:spcAft>
                <a:spcPts val="0"/>
              </a:spcAft>
              <a:buClr>
                <a:schemeClr val="lt1"/>
              </a:buClr>
              <a:buSzPts val="2400"/>
              <a:buFont typeface="Noto Sans Symbols"/>
              <a:buChar char="⮚"/>
            </a:pPr>
            <a:r>
              <a:rPr lang="en-IN" sz="2400" b="1">
                <a:solidFill>
                  <a:schemeClr val="lt1"/>
                </a:solidFill>
                <a:latin typeface="Arial"/>
                <a:ea typeface="Arial"/>
                <a:cs typeface="Arial"/>
                <a:sym typeface="Arial"/>
              </a:rPr>
              <a:t>Laser beams are being used to transmit data</a:t>
            </a:r>
            <a:endParaRPr/>
          </a:p>
          <a:p>
            <a:pPr marL="285750" marR="0" lvl="0" indent="-285750" algn="l" rtl="0">
              <a:lnSpc>
                <a:spcPct val="200000"/>
              </a:lnSpc>
              <a:spcBef>
                <a:spcPts val="0"/>
              </a:spcBef>
              <a:spcAft>
                <a:spcPts val="0"/>
              </a:spcAft>
              <a:buClr>
                <a:schemeClr val="lt1"/>
              </a:buClr>
              <a:buSzPts val="2400"/>
              <a:buFont typeface="Noto Sans Symbols"/>
              <a:buChar char="⮚"/>
            </a:pPr>
            <a:r>
              <a:rPr lang="en-IN" sz="2400" b="1">
                <a:solidFill>
                  <a:schemeClr val="lt1"/>
                </a:solidFill>
                <a:latin typeface="Arial"/>
                <a:ea typeface="Arial"/>
                <a:cs typeface="Arial"/>
                <a:sym typeface="Arial"/>
              </a:rPr>
              <a:t>The on-off activity of laser is faster in comparison to LED’s which provides faster response.</a:t>
            </a:r>
            <a:endParaRPr/>
          </a:p>
          <a:p>
            <a:pPr marL="285750" marR="0" lvl="0" indent="-133350" algn="l" rtl="0">
              <a:spcBef>
                <a:spcPts val="0"/>
              </a:spcBef>
              <a:spcAft>
                <a:spcPts val="0"/>
              </a:spcAft>
              <a:buClr>
                <a:schemeClr val="lt1"/>
              </a:buClr>
              <a:buSzPts val="2400"/>
              <a:buFont typeface="Noto Sans Symbols"/>
              <a:buNone/>
            </a:pPr>
            <a:endParaRPr sz="2400">
              <a:solidFill>
                <a:schemeClr val="lt1"/>
              </a:solidFill>
              <a:latin typeface="Arial"/>
              <a:ea typeface="Arial"/>
              <a:cs typeface="Arial"/>
              <a:sym typeface="Arial"/>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509712" y="500062"/>
            <a:ext cx="9404723" cy="9188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3600"/>
              <a:buFont typeface="Arial"/>
              <a:buNone/>
            </a:pPr>
            <a:r>
              <a:rPr lang="en-IN" sz="3600" b="1">
                <a:solidFill>
                  <a:srgbClr val="FFFF00"/>
                </a:solidFill>
                <a:latin typeface="Arial"/>
                <a:ea typeface="Arial"/>
                <a:cs typeface="Arial"/>
                <a:sym typeface="Arial"/>
              </a:rPr>
              <a:t>LASERS OVER LED’S</a:t>
            </a:r>
            <a:endParaRPr/>
          </a:p>
        </p:txBody>
      </p:sp>
      <p:sp>
        <p:nvSpPr>
          <p:cNvPr id="177" name="Google Shape;177;p5"/>
          <p:cNvSpPr txBox="1">
            <a:spLocks noGrp="1"/>
          </p:cNvSpPr>
          <p:nvPr>
            <p:ph type="body" idx="2"/>
          </p:nvPr>
        </p:nvSpPr>
        <p:spPr>
          <a:xfrm>
            <a:off x="1103312" y="1562100"/>
            <a:ext cx="8027988" cy="4216400"/>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lnSpc>
                <a:spcPct val="200000"/>
              </a:lnSpc>
              <a:spcBef>
                <a:spcPts val="0"/>
              </a:spcBef>
              <a:spcAft>
                <a:spcPts val="0"/>
              </a:spcAft>
              <a:buSzPts val="1600"/>
              <a:buChar char="►"/>
            </a:pPr>
            <a:r>
              <a:rPr lang="en-IN" sz="2000" b="1"/>
              <a:t>Response is faster than LED’s</a:t>
            </a:r>
            <a:endParaRPr b="1"/>
          </a:p>
          <a:p>
            <a:pPr marL="342900" lvl="0" indent="-342900" algn="l" rtl="0">
              <a:lnSpc>
                <a:spcPct val="200000"/>
              </a:lnSpc>
              <a:spcBef>
                <a:spcPts val="1000"/>
              </a:spcBef>
              <a:spcAft>
                <a:spcPts val="0"/>
              </a:spcAft>
              <a:buSzPts val="1600"/>
              <a:buChar char="►"/>
            </a:pPr>
            <a:r>
              <a:rPr lang="en-IN" sz="2000" b="1"/>
              <a:t>Produce coherent and directed light beam, thereby reducing the chances of interference with other signals</a:t>
            </a:r>
            <a:endParaRPr b="1"/>
          </a:p>
          <a:p>
            <a:pPr marL="342900" lvl="0" indent="-342900" algn="l" rtl="0">
              <a:lnSpc>
                <a:spcPct val="200000"/>
              </a:lnSpc>
              <a:spcBef>
                <a:spcPts val="1000"/>
              </a:spcBef>
              <a:spcAft>
                <a:spcPts val="0"/>
              </a:spcAft>
              <a:buSzPts val="1600"/>
              <a:buChar char="►"/>
            </a:pPr>
            <a:r>
              <a:rPr lang="en-IN" sz="2000" b="1"/>
              <a:t>Higher bandwidth</a:t>
            </a:r>
            <a:endParaRPr b="1"/>
          </a:p>
          <a:p>
            <a:pPr marL="342900" lvl="0" indent="-342900" algn="l" rtl="0">
              <a:lnSpc>
                <a:spcPct val="200000"/>
              </a:lnSpc>
              <a:spcBef>
                <a:spcPts val="1000"/>
              </a:spcBef>
              <a:spcAft>
                <a:spcPts val="0"/>
              </a:spcAft>
              <a:buSzPts val="1600"/>
              <a:buChar char="►"/>
            </a:pPr>
            <a:r>
              <a:rPr lang="en-IN" sz="2000" b="1"/>
              <a:t>Faster data transmission rate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p:nvPr/>
        </p:nvSpPr>
        <p:spPr>
          <a:xfrm>
            <a:off x="1308100" y="645180"/>
            <a:ext cx="42037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FF00"/>
                </a:solidFill>
                <a:latin typeface="Century Gothic"/>
                <a:ea typeface="Century Gothic"/>
                <a:cs typeface="Century Gothic"/>
                <a:sym typeface="Century Gothic"/>
              </a:rPr>
              <a:t>NEED FOR LI-FI</a:t>
            </a:r>
            <a:endParaRPr/>
          </a:p>
        </p:txBody>
      </p:sp>
      <p:sp>
        <p:nvSpPr>
          <p:cNvPr id="183" name="Google Shape;183;p6"/>
          <p:cNvSpPr txBox="1"/>
          <p:nvPr/>
        </p:nvSpPr>
        <p:spPr>
          <a:xfrm>
            <a:off x="914400" y="1353066"/>
            <a:ext cx="5905500" cy="44011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Radio spectrum is congested, but the need for wireless data doubles each year</a:t>
            </a:r>
            <a:endParaRPr b="1"/>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Issues regarding radio spectrum such as capacity, availability, efficiency, security are solved using Li-Fi</a:t>
            </a:r>
            <a:endParaRPr b="1"/>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Speed of data transmission can be increased</a:t>
            </a:r>
            <a:endParaRPr b="1"/>
          </a:p>
        </p:txBody>
      </p:sp>
      <p:sp>
        <p:nvSpPr>
          <p:cNvPr id="184" name="Google Shape;184;p6"/>
          <p:cNvSpPr txBox="1"/>
          <p:nvPr/>
        </p:nvSpPr>
        <p:spPr>
          <a:xfrm>
            <a:off x="7454900" y="1168400"/>
            <a:ext cx="4216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C000"/>
                </a:solidFill>
                <a:latin typeface="Century Gothic"/>
                <a:ea typeface="Century Gothic"/>
                <a:cs typeface="Century Gothic"/>
                <a:sym typeface="Century Gothic"/>
              </a:rPr>
              <a:t>Issues Regarding Radio Spectrum</a:t>
            </a:r>
            <a:endParaRPr/>
          </a:p>
        </p:txBody>
      </p:sp>
      <p:sp>
        <p:nvSpPr>
          <p:cNvPr id="185" name="Google Shape;185;p6"/>
          <p:cNvSpPr/>
          <p:nvPr/>
        </p:nvSpPr>
        <p:spPr>
          <a:xfrm>
            <a:off x="7353300" y="2019300"/>
            <a:ext cx="1828800" cy="1016000"/>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entury Gothic"/>
                <a:ea typeface="Century Gothic"/>
                <a:cs typeface="Century Gothic"/>
                <a:sym typeface="Century Gothic"/>
              </a:rPr>
              <a:t>Capacity</a:t>
            </a:r>
            <a:endParaRPr/>
          </a:p>
        </p:txBody>
      </p:sp>
      <p:sp>
        <p:nvSpPr>
          <p:cNvPr id="186" name="Google Shape;186;p6"/>
          <p:cNvSpPr/>
          <p:nvPr/>
        </p:nvSpPr>
        <p:spPr>
          <a:xfrm>
            <a:off x="7353300" y="3265626"/>
            <a:ext cx="1828800" cy="1016000"/>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entury Gothic"/>
                <a:ea typeface="Century Gothic"/>
                <a:cs typeface="Century Gothic"/>
                <a:sym typeface="Century Gothic"/>
              </a:rPr>
              <a:t>Efficiency</a:t>
            </a:r>
            <a:endParaRPr/>
          </a:p>
        </p:txBody>
      </p:sp>
      <p:sp>
        <p:nvSpPr>
          <p:cNvPr id="187" name="Google Shape;187;p6"/>
          <p:cNvSpPr/>
          <p:nvPr/>
        </p:nvSpPr>
        <p:spPr>
          <a:xfrm>
            <a:off x="9817100" y="3265626"/>
            <a:ext cx="1828800" cy="1016000"/>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entury Gothic"/>
                <a:ea typeface="Century Gothic"/>
                <a:cs typeface="Century Gothic"/>
                <a:sym typeface="Century Gothic"/>
              </a:rPr>
              <a:t>Security</a:t>
            </a:r>
            <a:endParaRPr/>
          </a:p>
        </p:txBody>
      </p:sp>
      <p:sp>
        <p:nvSpPr>
          <p:cNvPr id="188" name="Google Shape;188;p6"/>
          <p:cNvSpPr/>
          <p:nvPr/>
        </p:nvSpPr>
        <p:spPr>
          <a:xfrm>
            <a:off x="9817100" y="2019300"/>
            <a:ext cx="1828800" cy="1016000"/>
          </a:xfrm>
          <a:prstGeom prst="ellipse">
            <a:avLst/>
          </a:prstGeom>
          <a:solidFill>
            <a:schemeClr val="accent1"/>
          </a:solidFill>
          <a:ln w="19050" cap="rnd"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entury Gothic"/>
                <a:ea typeface="Century Gothic"/>
                <a:cs typeface="Century Gothic"/>
                <a:sym typeface="Century Gothic"/>
              </a:rPr>
              <a:t>Availability</a:t>
            </a:r>
            <a:endParaRPr/>
          </a:p>
        </p:txBody>
      </p:sp>
      <p:sp>
        <p:nvSpPr>
          <p:cNvPr id="189" name="Google Shape;189;p6"/>
          <p:cNvSpPr txBox="1"/>
          <p:nvPr/>
        </p:nvSpPr>
        <p:spPr>
          <a:xfrm>
            <a:off x="7277100" y="889621"/>
            <a:ext cx="4572000" cy="40132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1014411" y="452718"/>
            <a:ext cx="9404723" cy="9188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00"/>
              </a:buClr>
              <a:buSzPts val="2800"/>
              <a:buFont typeface="Century Gothic"/>
              <a:buNone/>
            </a:pPr>
            <a:r>
              <a:rPr lang="en-IN" sz="2800" b="1">
                <a:solidFill>
                  <a:srgbClr val="FFFF00"/>
                </a:solidFill>
              </a:rPr>
              <a:t>OVERCOMING WI-FI ISSUES</a:t>
            </a:r>
            <a:endParaRPr/>
          </a:p>
        </p:txBody>
      </p:sp>
      <p:sp>
        <p:nvSpPr>
          <p:cNvPr id="195" name="Google Shape;195;p7"/>
          <p:cNvSpPr txBox="1"/>
          <p:nvPr/>
        </p:nvSpPr>
        <p:spPr>
          <a:xfrm>
            <a:off x="901700" y="1143000"/>
            <a:ext cx="9969500" cy="49187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CAPACITY</a:t>
            </a:r>
            <a:endParaRPr/>
          </a:p>
          <a:p>
            <a:pPr marL="742950" marR="0" lvl="1" indent="-285750" algn="l" rtl="0">
              <a:lnSpc>
                <a:spcPct val="200000"/>
              </a:lnSpc>
              <a:spcBef>
                <a:spcPts val="0"/>
              </a:spcBef>
              <a:spcAft>
                <a:spcPts val="0"/>
              </a:spcAft>
              <a:buClr>
                <a:schemeClr val="lt1"/>
              </a:buClr>
              <a:buSzPts val="2000"/>
              <a:buFont typeface="Courier New"/>
              <a:buChar char="o"/>
            </a:pPr>
            <a:r>
              <a:rPr lang="en-IN" sz="2000" b="1" i="0" u="none" strike="noStrike" cap="none">
                <a:solidFill>
                  <a:schemeClr val="lt1"/>
                </a:solidFill>
                <a:latin typeface="Century Gothic"/>
                <a:ea typeface="Century Gothic"/>
                <a:cs typeface="Century Gothic"/>
                <a:sym typeface="Century Gothic"/>
              </a:rPr>
              <a:t>Spectrum is 10,000 times greater than that of radio frequency</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EFFICIENCY</a:t>
            </a:r>
            <a:endParaRPr/>
          </a:p>
          <a:p>
            <a:pPr marL="742950" marR="0" lvl="1" indent="-285750" algn="l" rtl="0">
              <a:lnSpc>
                <a:spcPct val="200000"/>
              </a:lnSpc>
              <a:spcBef>
                <a:spcPts val="0"/>
              </a:spcBef>
              <a:spcAft>
                <a:spcPts val="0"/>
              </a:spcAft>
              <a:buClr>
                <a:schemeClr val="lt1"/>
              </a:buClr>
              <a:buSzPts val="2000"/>
              <a:buFont typeface="Courier New"/>
              <a:buChar char="o"/>
            </a:pPr>
            <a:r>
              <a:rPr lang="en-IN" sz="2000" b="1" i="0" u="none" strike="noStrike" cap="none">
                <a:solidFill>
                  <a:schemeClr val="lt1"/>
                </a:solidFill>
                <a:latin typeface="Century Gothic"/>
                <a:ea typeface="Century Gothic"/>
                <a:cs typeface="Century Gothic"/>
                <a:sym typeface="Century Gothic"/>
              </a:rPr>
              <a:t>Highly efficient since LED consumes less energy</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AVAILABILITY</a:t>
            </a:r>
            <a:endParaRPr/>
          </a:p>
          <a:p>
            <a:pPr marL="742950" marR="0" lvl="1" indent="-285750" algn="l" rtl="0">
              <a:lnSpc>
                <a:spcPct val="200000"/>
              </a:lnSpc>
              <a:spcBef>
                <a:spcPts val="0"/>
              </a:spcBef>
              <a:spcAft>
                <a:spcPts val="0"/>
              </a:spcAft>
              <a:buClr>
                <a:schemeClr val="lt1"/>
              </a:buClr>
              <a:buSzPts val="2000"/>
              <a:buFont typeface="Courier New"/>
              <a:buChar char="o"/>
            </a:pPr>
            <a:r>
              <a:rPr lang="en-IN" sz="2000" b="1" i="0" u="none" strike="noStrike" cap="none">
                <a:solidFill>
                  <a:schemeClr val="lt1"/>
                </a:solidFill>
                <a:latin typeface="Century Gothic"/>
                <a:ea typeface="Century Gothic"/>
                <a:cs typeface="Century Gothic"/>
                <a:sym typeface="Century Gothic"/>
              </a:rPr>
              <a:t>Light waves are available everywhere.</a:t>
            </a:r>
            <a:endParaRPr/>
          </a:p>
          <a:p>
            <a:pPr marL="285750" marR="0" lvl="0" indent="-285750" algn="l" rtl="0">
              <a:lnSpc>
                <a:spcPct val="200000"/>
              </a:lnSpc>
              <a:spcBef>
                <a:spcPts val="0"/>
              </a:spcBef>
              <a:spcAft>
                <a:spcPts val="0"/>
              </a:spcAft>
              <a:buClr>
                <a:schemeClr val="lt1"/>
              </a:buClr>
              <a:buSzPts val="2000"/>
              <a:buFont typeface="Noto Sans Symbols"/>
              <a:buChar char="⮚"/>
            </a:pPr>
            <a:r>
              <a:rPr lang="en-IN" sz="2000" b="1">
                <a:solidFill>
                  <a:schemeClr val="lt1"/>
                </a:solidFill>
                <a:latin typeface="Century Gothic"/>
                <a:ea typeface="Century Gothic"/>
                <a:cs typeface="Century Gothic"/>
                <a:sym typeface="Century Gothic"/>
              </a:rPr>
              <a:t>SECURITY</a:t>
            </a:r>
            <a:endParaRPr/>
          </a:p>
          <a:p>
            <a:pPr marL="742950" marR="0" lvl="1" indent="-285750" algn="l" rtl="0">
              <a:lnSpc>
                <a:spcPct val="200000"/>
              </a:lnSpc>
              <a:spcBef>
                <a:spcPts val="0"/>
              </a:spcBef>
              <a:spcAft>
                <a:spcPts val="0"/>
              </a:spcAft>
              <a:buClr>
                <a:schemeClr val="lt1"/>
              </a:buClr>
              <a:buSzPts val="2000"/>
              <a:buFont typeface="Courier New"/>
              <a:buChar char="o"/>
            </a:pPr>
            <a:r>
              <a:rPr lang="en-IN" sz="2000" b="1" i="0" u="none" strike="noStrike" cap="none">
                <a:solidFill>
                  <a:schemeClr val="lt1"/>
                </a:solidFill>
                <a:latin typeface="Century Gothic"/>
                <a:ea typeface="Century Gothic"/>
                <a:cs typeface="Century Gothic"/>
                <a:sym typeface="Century Gothic"/>
              </a:rPr>
              <a:t>Cannot penetrate through walls. Hence data cannot be intercepted.</a:t>
            </a:r>
            <a:endParaRPr sz="2000" b="1"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p:nvPr/>
        </p:nvSpPr>
        <p:spPr>
          <a:xfrm>
            <a:off x="1071810" y="254000"/>
            <a:ext cx="34417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FFFF00"/>
                </a:solidFill>
                <a:latin typeface="Century Gothic"/>
                <a:ea typeface="Century Gothic"/>
                <a:cs typeface="Century Gothic"/>
                <a:sym typeface="Century Gothic"/>
              </a:rPr>
              <a:t>HISTORY OF LI-FI</a:t>
            </a:r>
            <a:endParaRPr/>
          </a:p>
        </p:txBody>
      </p:sp>
      <p:pic>
        <p:nvPicPr>
          <p:cNvPr id="201" name="Google Shape;201;p8"/>
          <p:cNvPicPr preferRelativeResize="0"/>
          <p:nvPr/>
        </p:nvPicPr>
        <p:blipFill rotWithShape="1">
          <a:blip r:embed="rId3">
            <a:alphaModFix/>
          </a:blip>
          <a:srcRect/>
          <a:stretch/>
        </p:blipFill>
        <p:spPr>
          <a:xfrm>
            <a:off x="7861300" y="1117600"/>
            <a:ext cx="4330700" cy="4978400"/>
          </a:xfrm>
          <a:prstGeom prst="rect">
            <a:avLst/>
          </a:prstGeom>
          <a:noFill/>
          <a:ln>
            <a:noFill/>
          </a:ln>
        </p:spPr>
      </p:pic>
      <p:sp>
        <p:nvSpPr>
          <p:cNvPr id="202" name="Google Shape;202;p8"/>
          <p:cNvSpPr txBox="1"/>
          <p:nvPr/>
        </p:nvSpPr>
        <p:spPr>
          <a:xfrm>
            <a:off x="7861300" y="6096000"/>
            <a:ext cx="4330700" cy="3683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entury Gothic"/>
                <a:ea typeface="Century Gothic"/>
                <a:cs typeface="Century Gothic"/>
                <a:sym typeface="Century Gothic"/>
              </a:rPr>
              <a:t>Professor Harald Haas</a:t>
            </a:r>
            <a:endParaRPr/>
          </a:p>
        </p:txBody>
      </p:sp>
      <p:sp>
        <p:nvSpPr>
          <p:cNvPr id="203" name="Google Shape;203;p8"/>
          <p:cNvSpPr txBox="1"/>
          <p:nvPr/>
        </p:nvSpPr>
        <p:spPr>
          <a:xfrm>
            <a:off x="678110" y="927100"/>
            <a:ext cx="6681482" cy="66018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1800"/>
              <a:buFont typeface="Noto Sans Symbols"/>
              <a:buChar char="⮚"/>
            </a:pPr>
            <a:r>
              <a:rPr lang="en-IN" sz="1800" b="1">
                <a:solidFill>
                  <a:schemeClr val="lt1"/>
                </a:solidFill>
                <a:latin typeface="Century Gothic"/>
                <a:ea typeface="Century Gothic"/>
                <a:cs typeface="Century Gothic"/>
                <a:sym typeface="Century Gothic"/>
              </a:rPr>
              <a:t>The technology truly began during the 1990's in countries like Germany, Korea, and Japan where they discovered LED's could be retrofitted to send information.</a:t>
            </a:r>
            <a:endParaRPr b="1"/>
          </a:p>
          <a:p>
            <a:pPr marL="285750" marR="0" lvl="0" indent="-285750" algn="l" rtl="0">
              <a:lnSpc>
                <a:spcPct val="150000"/>
              </a:lnSpc>
              <a:spcBef>
                <a:spcPts val="0"/>
              </a:spcBef>
              <a:spcAft>
                <a:spcPts val="0"/>
              </a:spcAft>
              <a:buClr>
                <a:schemeClr val="lt1"/>
              </a:buClr>
              <a:buSzPts val="1800"/>
              <a:buFont typeface="Noto Sans Symbols"/>
              <a:buChar char="⮚"/>
            </a:pPr>
            <a:r>
              <a:rPr lang="en-IN" sz="1800" b="1">
                <a:solidFill>
                  <a:schemeClr val="lt1"/>
                </a:solidFill>
                <a:latin typeface="Century Gothic"/>
                <a:ea typeface="Century Gothic"/>
                <a:cs typeface="Century Gothic"/>
                <a:sym typeface="Century Gothic"/>
              </a:rPr>
              <a:t>The term Li-Fi was coined by Professor Harald Haas, from the University of Edinburgh, UK.</a:t>
            </a:r>
            <a:endParaRPr b="1"/>
          </a:p>
          <a:p>
            <a:pPr marL="285750" marR="0" lvl="0" indent="-285750" algn="l" rtl="0">
              <a:lnSpc>
                <a:spcPct val="150000"/>
              </a:lnSpc>
              <a:spcBef>
                <a:spcPts val="0"/>
              </a:spcBef>
              <a:spcAft>
                <a:spcPts val="0"/>
              </a:spcAft>
              <a:buClr>
                <a:schemeClr val="lt1"/>
              </a:buClr>
              <a:buSzPts val="1800"/>
              <a:buFont typeface="Noto Sans Symbols"/>
              <a:buChar char="⮚"/>
            </a:pPr>
            <a:r>
              <a:rPr lang="en-IN" sz="1800" b="1">
                <a:solidFill>
                  <a:schemeClr val="lt1"/>
                </a:solidFill>
                <a:latin typeface="Century Gothic"/>
                <a:ea typeface="Century Gothic"/>
                <a:cs typeface="Century Gothic"/>
                <a:sym typeface="Century Gothic"/>
              </a:rPr>
              <a:t>He introduced and demonstrated this technology in his 2011 Ted Talk, “Wireless data from every light bulb”.</a:t>
            </a:r>
            <a:endParaRPr b="1"/>
          </a:p>
          <a:p>
            <a:pPr marL="285750" marR="0" lvl="0" indent="-285750" algn="l" rtl="0">
              <a:lnSpc>
                <a:spcPct val="150000"/>
              </a:lnSpc>
              <a:spcBef>
                <a:spcPts val="0"/>
              </a:spcBef>
              <a:spcAft>
                <a:spcPts val="0"/>
              </a:spcAft>
              <a:buClr>
                <a:schemeClr val="lt1"/>
              </a:buClr>
              <a:buSzPts val="1800"/>
              <a:buFont typeface="Noto Sans Symbols"/>
              <a:buChar char="⮚"/>
            </a:pPr>
            <a:r>
              <a:rPr lang="en-IN" sz="1800" b="1">
                <a:solidFill>
                  <a:schemeClr val="lt1"/>
                </a:solidFill>
                <a:latin typeface="Century Gothic"/>
                <a:ea typeface="Century Gothic"/>
                <a:cs typeface="Century Gothic"/>
                <a:sym typeface="Century Gothic"/>
              </a:rPr>
              <a:t>He formed a company named PureLiFi for development of Li-Fi technology</a:t>
            </a:r>
            <a:endParaRPr b="1"/>
          </a:p>
          <a:p>
            <a:pPr marL="285750" marR="0" lvl="0" indent="-285750" algn="l" rtl="0">
              <a:lnSpc>
                <a:spcPct val="150000"/>
              </a:lnSpc>
              <a:spcBef>
                <a:spcPts val="0"/>
              </a:spcBef>
              <a:spcAft>
                <a:spcPts val="0"/>
              </a:spcAft>
              <a:buClr>
                <a:schemeClr val="lt1"/>
              </a:buClr>
              <a:buSzPts val="1800"/>
              <a:buFont typeface="Noto Sans Symbols"/>
              <a:buChar char="⮚"/>
            </a:pPr>
            <a:r>
              <a:rPr lang="en-IN" sz="1800" b="1">
                <a:solidFill>
                  <a:schemeClr val="lt1"/>
                </a:solidFill>
                <a:latin typeface="Century Gothic"/>
                <a:ea typeface="Century Gothic"/>
                <a:cs typeface="Century Gothic"/>
                <a:sym typeface="Century Gothic"/>
              </a:rPr>
              <a:t>In October 2011, companies and industry groups formed the Li-Fi Consortium, to promote high-speed optical wireless systems.</a:t>
            </a:r>
            <a:endParaRPr b="1"/>
          </a:p>
          <a:p>
            <a:pPr marL="285750" marR="0" lvl="0" indent="-171450" algn="l" rtl="0">
              <a:spcBef>
                <a:spcPts val="0"/>
              </a:spcBef>
              <a:spcAft>
                <a:spcPts val="0"/>
              </a:spcAft>
              <a:buClr>
                <a:schemeClr val="lt1"/>
              </a:buClr>
              <a:buSzPts val="1800"/>
              <a:buFont typeface="Noto Sans Symbols"/>
              <a:buNone/>
            </a:pPr>
            <a:endParaRPr sz="1800" b="1">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b="1">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b="1">
              <a:solidFill>
                <a:schemeClr val="lt1"/>
              </a:solidFill>
              <a:latin typeface="Century Gothic"/>
              <a:ea typeface="Century Gothic"/>
              <a:cs typeface="Century Gothic"/>
              <a:sym typeface="Century Gothic"/>
            </a:endParaRPr>
          </a:p>
          <a:p>
            <a:pPr marL="285750" marR="0" lvl="0" indent="-171450" algn="l" rtl="0">
              <a:spcBef>
                <a:spcPts val="0"/>
              </a:spcBef>
              <a:spcAft>
                <a:spcPts val="0"/>
              </a:spcAft>
              <a:buClr>
                <a:schemeClr val="lt1"/>
              </a:buClr>
              <a:buSzPts val="1800"/>
              <a:buFont typeface="Noto Sans Symbols"/>
              <a:buNone/>
            </a:pPr>
            <a:endParaRPr sz="1800" b="1">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Ion">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1239</Words>
  <Application>Microsoft Office PowerPoint</Application>
  <PresentationFormat>Widescreen</PresentationFormat>
  <Paragraphs>136</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                                                      NATIONAL INSTITUTE OF TECHNOLOGY                                            AGARTALA                       DEPARTMENT OF ELECTRONICS AND COMMUNICATION ENGINEERING                                                                 Mini-Project Presentation                                                                                   By,                                                                         Group No. 19  </vt:lpstr>
      <vt:lpstr>   Laser</vt:lpstr>
      <vt:lpstr>CONTENTS</vt:lpstr>
      <vt:lpstr>Introduction</vt:lpstr>
      <vt:lpstr>LASER LI-FI</vt:lpstr>
      <vt:lpstr>LASERS OVER LED’S</vt:lpstr>
      <vt:lpstr>PowerPoint Presentation</vt:lpstr>
      <vt:lpstr>OVERCOMING WI-FI ISSUES</vt:lpstr>
      <vt:lpstr>PowerPoint Presentation</vt:lpstr>
      <vt:lpstr>PowerPoint Presentation</vt:lpstr>
      <vt:lpstr>PowerPoint Presentation</vt:lpstr>
      <vt:lpstr>TRANSMITTER CIRCUIT</vt:lpstr>
      <vt:lpstr>RECEIVER CIRCUIT</vt:lpstr>
      <vt:lpstr>RESULT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NATIONAL INSTITUTE OF TECHNOLOGY                                            AGARTALA                       DEPARTMENT OF ELECTRONICS AND COMMUNICATION ENGINEERING                                                                 Mini-Project Presentation                                                                                   By,                                                                         Group No. 19  </dc:title>
  <dc:creator>anagharaj2000@gmail.com</dc:creator>
  <cp:lastModifiedBy>918258953709</cp:lastModifiedBy>
  <cp:revision>5</cp:revision>
  <dcterms:created xsi:type="dcterms:W3CDTF">2021-12-18T13:17:16Z</dcterms:created>
  <dcterms:modified xsi:type="dcterms:W3CDTF">2021-12-19T21:24:38Z</dcterms:modified>
</cp:coreProperties>
</file>