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19" autoAdjust="0"/>
  </p:normalViewPr>
  <p:slideViewPr>
    <p:cSldViewPr snapToGrid="0">
      <p:cViewPr varScale="1">
        <p:scale>
          <a:sx n="86" d="100"/>
          <a:sy n="86" d="100"/>
        </p:scale>
        <p:origin x="91"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Visualizing Music Venues in Toronto’s Boroughs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226807"/>
            <a:ext cx="4775075" cy="559656"/>
          </a:xfrm>
        </p:spPr>
        <p:txBody>
          <a:bodyPr>
            <a:normAutofit/>
          </a:bodyPr>
          <a:lstStyle/>
          <a:p>
            <a:pPr>
              <a:spcAft>
                <a:spcPts val="600"/>
              </a:spcAft>
            </a:pPr>
            <a:r>
              <a:rPr lang="en-US" dirty="0">
                <a:solidFill>
                  <a:schemeClr val="tx1"/>
                </a:solidFill>
              </a:rPr>
              <a:t>JR Patton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98B6-BB47-467B-9C10-1B23A485BD7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5FEB70-200B-415B-8AD1-AD6898DB5ACA}"/>
              </a:ext>
            </a:extLst>
          </p:cNvPr>
          <p:cNvSpPr>
            <a:spLocks noGrp="1"/>
          </p:cNvSpPr>
          <p:nvPr>
            <p:ph idx="1"/>
          </p:nvPr>
        </p:nvSpPr>
        <p:spPr/>
        <p:txBody>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Problem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buNone/>
            </a:pPr>
            <a:r>
              <a:rPr lang="en-US" sz="1800" dirty="0">
                <a:effectLst/>
                <a:latin typeface="Times New Roman" panose="02020603050405020304" pitchFamily="18" charset="0"/>
                <a:ea typeface="Times New Roman" panose="02020603050405020304" pitchFamily="18" charset="0"/>
              </a:rPr>
              <a:t>This </a:t>
            </a:r>
            <a:r>
              <a:rPr lang="en-US" sz="1800" dirty="0" err="1">
                <a:effectLst/>
                <a:latin typeface="Times New Roman" panose="02020603050405020304" pitchFamily="18" charset="0"/>
                <a:ea typeface="Times New Roman" panose="02020603050405020304" pitchFamily="18" charset="0"/>
              </a:rPr>
              <a:t>presentiation</a:t>
            </a:r>
            <a:r>
              <a:rPr lang="en-US" sz="1800" dirty="0">
                <a:effectLst/>
                <a:latin typeface="Times New Roman" panose="02020603050405020304" pitchFamily="18" charset="0"/>
                <a:ea typeface="Times New Roman" panose="02020603050405020304" pitchFamily="18" charset="0"/>
              </a:rPr>
              <a:t> will explore the problem of a musician or music lover moving to the Toronto area who is attempting to determine which area (borough) would best give them access to music venues. We will take into account not only venues that exist in the borough but also their average rating to weight the score.</a:t>
            </a:r>
          </a:p>
          <a:p>
            <a:pPr marL="0" marR="0" indent="0">
              <a:buNone/>
            </a:pPr>
            <a:r>
              <a:rPr lang="en-US" sz="1800" dirty="0">
                <a:effectLst/>
                <a:latin typeface="Times New Roman" panose="02020603050405020304" pitchFamily="18" charset="0"/>
                <a:ea typeface="Times New Roman" panose="02020603050405020304" pitchFamily="18" charset="0"/>
              </a:rPr>
              <a:t>Given this information we will plot the boroughs with a color scale to show which areas may be more appealing to move to.</a:t>
            </a:r>
          </a:p>
          <a:p>
            <a:r>
              <a:rPr lang="en-US" sz="1800" b="1" dirty="0">
                <a:effectLst/>
                <a:latin typeface="Times New Roman" panose="02020603050405020304" pitchFamily="18" charset="0"/>
                <a:ea typeface="Times New Roman" panose="02020603050405020304" pitchFamily="18" charset="0"/>
              </a:rPr>
              <a:t>Data Description</a:t>
            </a:r>
            <a:endParaRPr lang="en-US" sz="1800" dirty="0">
              <a:effectLst/>
              <a:latin typeface="Times New Roman" panose="02020603050405020304" pitchFamily="18" charset="0"/>
              <a:ea typeface="Times New Roman" panose="02020603050405020304" pitchFamily="18" charset="0"/>
            </a:endParaRPr>
          </a:p>
          <a:p>
            <a:pPr lvl="1"/>
            <a:r>
              <a:rPr lang="en-US" sz="1800" dirty="0">
                <a:latin typeface="Times New Roman" panose="02020603050405020304" pitchFamily="18" charset="0"/>
                <a:hlinkClick r:id="rId2"/>
              </a:rPr>
              <a:t>List of postal codes of Canada: M</a:t>
            </a:r>
            <a:endParaRPr lang="en-US" sz="1800" dirty="0">
              <a:latin typeface="Times New Roman" panose="02020603050405020304" pitchFamily="18" charset="0"/>
            </a:endParaRPr>
          </a:p>
          <a:p>
            <a:pPr lvl="1"/>
            <a:r>
              <a:rPr lang="en-US" sz="1800" dirty="0" err="1">
                <a:latin typeface="Times New Roman" panose="02020603050405020304" pitchFamily="18" charset="0"/>
              </a:rPr>
              <a:t>Foursqare</a:t>
            </a:r>
            <a:r>
              <a:rPr lang="en-US" sz="1800" dirty="0">
                <a:latin typeface="Times New Roman" panose="02020603050405020304" pitchFamily="18" charset="0"/>
              </a:rPr>
              <a:t> API</a:t>
            </a:r>
          </a:p>
          <a:p>
            <a:pPr lvl="1"/>
            <a:r>
              <a:rPr lang="en-US" sz="1800" dirty="0">
                <a:latin typeface="Times New Roman" panose="02020603050405020304" pitchFamily="18" charset="0"/>
              </a:rPr>
              <a:t>Geocoder API</a:t>
            </a:r>
          </a:p>
        </p:txBody>
      </p:sp>
    </p:spTree>
    <p:extLst>
      <p:ext uri="{BB962C8B-B14F-4D97-AF65-F5344CB8AC3E}">
        <p14:creationId xmlns:p14="http://schemas.microsoft.com/office/powerpoint/2010/main" val="311803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C67-BFD7-4D5E-8C65-5A850F28F72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D66DDB7-A243-46C7-A85F-53B4ED8A728F}"/>
              </a:ext>
            </a:extLst>
          </p:cNvPr>
          <p:cNvSpPr>
            <a:spLocks noGrp="1"/>
          </p:cNvSpPr>
          <p:nvPr>
            <p:ph idx="1"/>
          </p:nvPr>
        </p:nvSpPr>
        <p:spPr/>
        <p:txBody>
          <a:bodyPr/>
          <a:lstStyle/>
          <a:p>
            <a:r>
              <a:rPr lang="en-US" dirty="0"/>
              <a:t>Pandas </a:t>
            </a:r>
            <a:r>
              <a:rPr lang="en-US" dirty="0" err="1"/>
              <a:t>Dataframe</a:t>
            </a:r>
            <a:r>
              <a:rPr lang="en-US" dirty="0"/>
              <a:t> shown below</a:t>
            </a:r>
          </a:p>
          <a:p>
            <a:endParaRPr lang="en-US" dirty="0"/>
          </a:p>
        </p:txBody>
      </p:sp>
      <p:pic>
        <p:nvPicPr>
          <p:cNvPr id="4" name="Picture 3">
            <a:extLst>
              <a:ext uri="{FF2B5EF4-FFF2-40B4-BE49-F238E27FC236}">
                <a16:creationId xmlns:a16="http://schemas.microsoft.com/office/drawing/2014/main" id="{5228B268-F62F-4AA5-B766-1DCCFBAE8355}"/>
              </a:ext>
            </a:extLst>
          </p:cNvPr>
          <p:cNvPicPr/>
          <p:nvPr/>
        </p:nvPicPr>
        <p:blipFill>
          <a:blip r:embed="rId2"/>
          <a:stretch>
            <a:fillRect/>
          </a:stretch>
        </p:blipFill>
        <p:spPr>
          <a:xfrm>
            <a:off x="1199965" y="2682276"/>
            <a:ext cx="9792070" cy="3105964"/>
          </a:xfrm>
          <a:prstGeom prst="rect">
            <a:avLst/>
          </a:prstGeom>
          <a:ln w="12700">
            <a:solidFill>
              <a:schemeClr val="tx1"/>
            </a:solidFill>
          </a:ln>
        </p:spPr>
      </p:pic>
    </p:spTree>
    <p:extLst>
      <p:ext uri="{BB962C8B-B14F-4D97-AF65-F5344CB8AC3E}">
        <p14:creationId xmlns:p14="http://schemas.microsoft.com/office/powerpoint/2010/main" val="288259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BF3F-5962-4AFE-8D3A-0438F8408822}"/>
              </a:ext>
            </a:extLst>
          </p:cNvPr>
          <p:cNvSpPr>
            <a:spLocks noGrp="1"/>
          </p:cNvSpPr>
          <p:nvPr>
            <p:ph type="title"/>
          </p:nvPr>
        </p:nvSpPr>
        <p:spPr/>
        <p:txBody>
          <a:bodyPr/>
          <a:lstStyle/>
          <a:p>
            <a:r>
              <a:rPr lang="en-US" dirty="0"/>
              <a:t>Foursquare API</a:t>
            </a:r>
          </a:p>
        </p:txBody>
      </p:sp>
      <p:sp>
        <p:nvSpPr>
          <p:cNvPr id="3" name="Content Placeholder 2">
            <a:extLst>
              <a:ext uri="{FF2B5EF4-FFF2-40B4-BE49-F238E27FC236}">
                <a16:creationId xmlns:a16="http://schemas.microsoft.com/office/drawing/2014/main" id="{2C3C5454-D492-47AF-B140-F49603386569}"/>
              </a:ext>
            </a:extLst>
          </p:cNvPr>
          <p:cNvSpPr>
            <a:spLocks noGrp="1"/>
          </p:cNvSpPr>
          <p:nvPr>
            <p:ph idx="1"/>
          </p:nvPr>
        </p:nvSpPr>
        <p:spPr/>
        <p:txBody>
          <a:bodyPr/>
          <a:lstStyle/>
          <a:p>
            <a:r>
              <a:rPr lang="en-US" sz="1800" dirty="0">
                <a:latin typeface="Times New Roman" panose="02020603050405020304" pitchFamily="18" charset="0"/>
              </a:rPr>
              <a:t>Foursquare API was leveraged to query nearby live music locations</a:t>
            </a:r>
          </a:p>
          <a:p>
            <a:r>
              <a:rPr lang="en-US" sz="1800" dirty="0">
                <a:latin typeface="Times New Roman" panose="02020603050405020304" pitchFamily="18" charset="0"/>
              </a:rPr>
              <a:t>These were scored based on the following criteria</a:t>
            </a:r>
          </a:p>
          <a:p>
            <a:pPr marL="457200" marR="0">
              <a:lnSpc>
                <a:spcPct val="107000"/>
              </a:lnSpc>
              <a:spcBef>
                <a:spcPts val="0"/>
              </a:spcBef>
              <a:spcAft>
                <a:spcPts val="0"/>
              </a:spcAft>
            </a:pPr>
            <a:r>
              <a:rPr lang="en-US" sz="1800" dirty="0">
                <a:latin typeface="Times New Roman" panose="02020603050405020304" pitchFamily="18" charset="0"/>
              </a:rPr>
              <a:t>1 points: venue has an average Foursquare rating less than 4</a:t>
            </a:r>
          </a:p>
          <a:p>
            <a:pPr marL="457200" marR="0">
              <a:lnSpc>
                <a:spcPct val="107000"/>
              </a:lnSpc>
              <a:spcBef>
                <a:spcPts val="0"/>
              </a:spcBef>
              <a:spcAft>
                <a:spcPts val="0"/>
              </a:spcAft>
            </a:pPr>
            <a:r>
              <a:rPr lang="en-US" sz="1800" dirty="0">
                <a:latin typeface="Times New Roman" panose="02020603050405020304" pitchFamily="18" charset="0"/>
              </a:rPr>
              <a:t>2 points: venue has an average Foursquare rating between 4 and 6.5 or has no rating</a:t>
            </a:r>
          </a:p>
          <a:p>
            <a:pPr marL="457200" marR="0">
              <a:lnSpc>
                <a:spcPct val="107000"/>
              </a:lnSpc>
              <a:spcBef>
                <a:spcPts val="0"/>
              </a:spcBef>
              <a:spcAft>
                <a:spcPts val="0"/>
              </a:spcAft>
            </a:pPr>
            <a:r>
              <a:rPr lang="en-US" sz="1800" dirty="0">
                <a:latin typeface="Times New Roman" panose="02020603050405020304" pitchFamily="18" charset="0"/>
              </a:rPr>
              <a:t>3 points: venue has an average Foursquare rating between 6.5 and 8.5</a:t>
            </a:r>
          </a:p>
          <a:p>
            <a:pPr marL="457200" marR="0">
              <a:lnSpc>
                <a:spcPct val="107000"/>
              </a:lnSpc>
              <a:spcBef>
                <a:spcPts val="0"/>
              </a:spcBef>
              <a:spcAft>
                <a:spcPts val="800"/>
              </a:spcAft>
            </a:pPr>
            <a:r>
              <a:rPr lang="en-US" sz="1800" dirty="0">
                <a:latin typeface="Times New Roman" panose="02020603050405020304" pitchFamily="18" charset="0"/>
              </a:rPr>
              <a:t>4 points: venue has an average Foursquare rating greater than 8.5</a:t>
            </a:r>
          </a:p>
          <a:p>
            <a:pPr marL="457200" marR="0">
              <a:lnSpc>
                <a:spcPct val="107000"/>
              </a:lnSpc>
              <a:spcBef>
                <a:spcPts val="0"/>
              </a:spcBef>
              <a:spcAft>
                <a:spcPts val="800"/>
              </a:spcAft>
            </a:pPr>
            <a:endParaRPr lang="en-US" sz="1800" dirty="0">
              <a:latin typeface="Times New Roman" panose="02020603050405020304" pitchFamily="18" charset="0"/>
            </a:endParaRPr>
          </a:p>
          <a:p>
            <a:pPr marL="274320" marR="0" indent="0">
              <a:lnSpc>
                <a:spcPct val="107000"/>
              </a:lnSpc>
              <a:spcBef>
                <a:spcPts val="0"/>
              </a:spcBef>
              <a:spcAft>
                <a:spcPts val="800"/>
              </a:spcAft>
              <a:buNone/>
            </a:pPr>
            <a:endParaRPr lang="en-US" sz="1800" dirty="0">
              <a:latin typeface="Times New Roman" panose="02020603050405020304" pitchFamily="18" charset="0"/>
            </a:endParaRPr>
          </a:p>
          <a:p>
            <a:pPr lvl="1"/>
            <a:endParaRPr lang="en-US" dirty="0"/>
          </a:p>
        </p:txBody>
      </p:sp>
      <p:pic>
        <p:nvPicPr>
          <p:cNvPr id="5" name="Picture 4">
            <a:extLst>
              <a:ext uri="{FF2B5EF4-FFF2-40B4-BE49-F238E27FC236}">
                <a16:creationId xmlns:a16="http://schemas.microsoft.com/office/drawing/2014/main" id="{0934E85E-D5B5-49BB-B575-8CE558290B2F}"/>
              </a:ext>
            </a:extLst>
          </p:cNvPr>
          <p:cNvPicPr>
            <a:picLocks noChangeAspect="1"/>
          </p:cNvPicPr>
          <p:nvPr/>
        </p:nvPicPr>
        <p:blipFill>
          <a:blip r:embed="rId2"/>
          <a:stretch>
            <a:fillRect/>
          </a:stretch>
        </p:blipFill>
        <p:spPr>
          <a:xfrm>
            <a:off x="3668819" y="4271124"/>
            <a:ext cx="4854361" cy="1707028"/>
          </a:xfrm>
          <a:prstGeom prst="rect">
            <a:avLst/>
          </a:prstGeom>
        </p:spPr>
      </p:pic>
    </p:spTree>
    <p:extLst>
      <p:ext uri="{BB962C8B-B14F-4D97-AF65-F5344CB8AC3E}">
        <p14:creationId xmlns:p14="http://schemas.microsoft.com/office/powerpoint/2010/main" val="374226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AEF8-61DC-4173-8E94-D6C58F44DB63}"/>
              </a:ext>
            </a:extLst>
          </p:cNvPr>
          <p:cNvSpPr>
            <a:spLocks noGrp="1"/>
          </p:cNvSpPr>
          <p:nvPr>
            <p:ph type="title"/>
          </p:nvPr>
        </p:nvSpPr>
        <p:spPr/>
        <p:txBody>
          <a:bodyPr/>
          <a:lstStyle/>
          <a:p>
            <a:r>
              <a:rPr lang="en-US" dirty="0"/>
              <a:t>Folium Map</a:t>
            </a:r>
          </a:p>
        </p:txBody>
      </p:sp>
      <p:sp>
        <p:nvSpPr>
          <p:cNvPr id="3" name="Content Placeholder 2">
            <a:extLst>
              <a:ext uri="{FF2B5EF4-FFF2-40B4-BE49-F238E27FC236}">
                <a16:creationId xmlns:a16="http://schemas.microsoft.com/office/drawing/2014/main" id="{A1A98B76-33F1-4ADF-AD88-4C6A8A93C2CF}"/>
              </a:ext>
            </a:extLst>
          </p:cNvPr>
          <p:cNvSpPr>
            <a:spLocks noGrp="1"/>
          </p:cNvSpPr>
          <p:nvPr>
            <p:ph idx="1"/>
          </p:nvPr>
        </p:nvSpPr>
        <p:spPr>
          <a:xfrm>
            <a:off x="1066800" y="2103120"/>
            <a:ext cx="3111020" cy="3849624"/>
          </a:xfrm>
        </p:spPr>
        <p:txBody>
          <a:bodyPr/>
          <a:lstStyle/>
          <a:p>
            <a:r>
              <a:rPr lang="en-US" dirty="0"/>
              <a:t>Map was marked with postal codes highlighted and colored based on music score</a:t>
            </a:r>
          </a:p>
          <a:p>
            <a:r>
              <a:rPr lang="en-US" dirty="0"/>
              <a:t>From the map, we can see that the area in Downtown Toronto has the highest density of well rated music venues</a:t>
            </a:r>
          </a:p>
          <a:p>
            <a:pPr marL="0" indent="0">
              <a:buNone/>
            </a:pPr>
            <a:endParaRPr lang="en-US" dirty="0"/>
          </a:p>
        </p:txBody>
      </p:sp>
      <p:pic>
        <p:nvPicPr>
          <p:cNvPr id="6" name="Picture 5">
            <a:extLst>
              <a:ext uri="{FF2B5EF4-FFF2-40B4-BE49-F238E27FC236}">
                <a16:creationId xmlns:a16="http://schemas.microsoft.com/office/drawing/2014/main" id="{4DE64F09-FFF9-42AD-96FC-F6913A561F89}"/>
              </a:ext>
            </a:extLst>
          </p:cNvPr>
          <p:cNvPicPr>
            <a:picLocks noChangeAspect="1"/>
          </p:cNvPicPr>
          <p:nvPr/>
        </p:nvPicPr>
        <p:blipFill>
          <a:blip r:embed="rId2"/>
          <a:stretch>
            <a:fillRect/>
          </a:stretch>
        </p:blipFill>
        <p:spPr>
          <a:xfrm>
            <a:off x="4177820" y="2014194"/>
            <a:ext cx="7511714" cy="4412247"/>
          </a:xfrm>
          <a:prstGeom prst="rect">
            <a:avLst/>
          </a:prstGeom>
          <a:ln w="12700">
            <a:solidFill>
              <a:schemeClr val="tx1"/>
            </a:solidFill>
          </a:ln>
        </p:spPr>
      </p:pic>
    </p:spTree>
    <p:extLst>
      <p:ext uri="{BB962C8B-B14F-4D97-AF65-F5344CB8AC3E}">
        <p14:creationId xmlns:p14="http://schemas.microsoft.com/office/powerpoint/2010/main" val="2572682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{776B5353-6B4B-4E39-8333-D309247EB86F}tf78438558_win32</Template>
  <TotalTime>15</TotalTime>
  <Words>224</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Gothic</vt:lpstr>
      <vt:lpstr>Garamond</vt:lpstr>
      <vt:lpstr>Times New Roman</vt:lpstr>
      <vt:lpstr>SavonVTI</vt:lpstr>
      <vt:lpstr>Visualizing Music Venues in Toronto’s Boroughs</vt:lpstr>
      <vt:lpstr>Introduction</vt:lpstr>
      <vt:lpstr>Data</vt:lpstr>
      <vt:lpstr>Foursquare API</vt:lpstr>
      <vt:lpstr>Folium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Music Venues in Toronto’s Boroughs</dc:title>
  <dc:creator>Gary Patton</dc:creator>
  <cp:lastModifiedBy>Gary Patton</cp:lastModifiedBy>
  <cp:revision>3</cp:revision>
  <dcterms:created xsi:type="dcterms:W3CDTF">2020-10-27T20:40:25Z</dcterms:created>
  <dcterms:modified xsi:type="dcterms:W3CDTF">2020-10-27T21:02:10Z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