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legreya SC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legreyaSC-bold.fntdata"/><Relationship Id="rId27" Type="http://schemas.openxmlformats.org/officeDocument/2006/relationships/font" Target="fonts/AlegreyaS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legreyaS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AlegreyaSC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f76d4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f76d4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03804f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03804f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0f03804f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0f03804f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0f03804f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0f03804f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8f76d4ae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8f76d4a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8f82a071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8f82a07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f82a07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f82a07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6f895c94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6f895c94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f76d4a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f76d4a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f76d4a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f76d4a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f76d4a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f76d4a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f82a07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f82a07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f03804f2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0f03804f2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22e4a5e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22e4a5e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22e4a5e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22e4a5e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0f03804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0f03804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9ECD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19550" y="1737750"/>
            <a:ext cx="8304900" cy="16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666666"/>
                </a:solidFill>
                <a:latin typeface="Algerian"/>
                <a:ea typeface="Algerian"/>
                <a:cs typeface="Algerian"/>
                <a:sym typeface="Algerian"/>
              </a:rPr>
              <a:t>Rummikub</a:t>
            </a:r>
            <a:endParaRPr sz="10000">
              <a:solidFill>
                <a:srgbClr val="6666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0" y="42100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Cat Appelman &amp; Lars Hebenstiel</a:t>
            </a:r>
            <a:endParaRPr sz="1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7381375" y="3405750"/>
            <a:ext cx="913100" cy="93347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/>
          <p:nvPr/>
        </p:nvSpPr>
        <p:spPr>
          <a:xfrm>
            <a:off x="7636650" y="3616650"/>
            <a:ext cx="913100" cy="93347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7917625" y="3871900"/>
            <a:ext cx="913100" cy="93347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5"/>
          <p:cNvSpPr/>
          <p:nvPr/>
        </p:nvSpPr>
        <p:spPr>
          <a:xfrm>
            <a:off x="8147175" y="4139588"/>
            <a:ext cx="913100" cy="93347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>
            <a:off x="93100" y="70425"/>
            <a:ext cx="913100" cy="93347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/>
          <p:nvPr/>
        </p:nvSpPr>
        <p:spPr>
          <a:xfrm>
            <a:off x="342400" y="338125"/>
            <a:ext cx="913100" cy="93347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5"/>
          <p:cNvSpPr/>
          <p:nvPr/>
        </p:nvSpPr>
        <p:spPr>
          <a:xfrm>
            <a:off x="626275" y="593375"/>
            <a:ext cx="913100" cy="93347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5"/>
          <p:cNvSpPr/>
          <p:nvPr/>
        </p:nvSpPr>
        <p:spPr>
          <a:xfrm>
            <a:off x="914850" y="847700"/>
            <a:ext cx="913100" cy="93347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5"/>
          <p:cNvSpPr txBox="1"/>
          <p:nvPr/>
        </p:nvSpPr>
        <p:spPr>
          <a:xfrm>
            <a:off x="6686400" y="70425"/>
            <a:ext cx="2457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CS / MATH 371-001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28200" y="205925"/>
            <a:ext cx="28080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One -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Brute Force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3446100" y="-26100"/>
            <a:ext cx="5697900" cy="519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 flipH="1">
            <a:off x="102875" y="3715275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 flipH="1">
            <a:off x="328197" y="3982123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 flipH="1">
            <a:off x="539224" y="4262051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 flipH="1">
            <a:off x="763885" y="4543035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539225" y="1237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This method attempted to solve to problem by considering all possible ways to lay down the tiles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Guaranteed best solution, easy to implement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Really slow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4331872" y="228100"/>
            <a:ext cx="4087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 Possibilities = 2</a:t>
            </a:r>
            <a:r>
              <a:rPr baseline="30000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4009000" y="884725"/>
            <a:ext cx="365700" cy="365700"/>
          </a:xfrm>
          <a:prstGeom prst="rect">
            <a:avLst/>
          </a:prstGeom>
          <a:solidFill>
            <a:srgbClr val="F9ECD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4532238" y="922075"/>
            <a:ext cx="365700" cy="291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5055488" y="7942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6592913" y="922075"/>
            <a:ext cx="365700" cy="291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7092188" y="7942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7311938" y="6469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7234088" y="9220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4532238" y="1975400"/>
            <a:ext cx="365700" cy="291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5074988" y="1911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5282238" y="1797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5471288" y="19754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5177213" y="21016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5471288" y="21016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5001763" y="22163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5367463" y="236262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6636388" y="1975400"/>
            <a:ext cx="365700" cy="291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7179138" y="1797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7423038" y="16828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7636338" y="15192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7801488" y="16828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7544838" y="1797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8053738" y="16239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7218938" y="1911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7584838" y="19754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7950738" y="1797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7293563" y="21016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7801488" y="21016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7544838" y="22664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8209688" y="19115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8095563" y="22163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7801488" y="236262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6029513" y="2964825"/>
            <a:ext cx="110700" cy="930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6029513" y="3128875"/>
            <a:ext cx="110700" cy="930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6029513" y="3292925"/>
            <a:ext cx="110700" cy="930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4526463" y="4256175"/>
            <a:ext cx="365700" cy="2910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4999738" y="41922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5184638" y="400892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5473013" y="38373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5654163" y="3621013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5719188" y="3895538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6000888" y="37095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5842813" y="4047938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5421275" y="41283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5184638" y="43143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5654163" y="424120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6208513" y="400892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419563" y="41922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6015763" y="41922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5724488" y="4405250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6264338" y="43708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5395388" y="45308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6015763" y="4547175"/>
            <a:ext cx="365700" cy="4188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6874513" y="4218825"/>
            <a:ext cx="365700" cy="3657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7329463" y="3556400"/>
            <a:ext cx="1294800" cy="14112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7484688" y="4128375"/>
            <a:ext cx="982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16366 More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6183725" y="807275"/>
            <a:ext cx="365700" cy="365700"/>
          </a:xfrm>
          <a:prstGeom prst="rect">
            <a:avLst/>
          </a:prstGeom>
          <a:solidFill>
            <a:srgbClr val="F9ECD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3989500" y="1824050"/>
            <a:ext cx="365700" cy="365700"/>
          </a:xfrm>
          <a:prstGeom prst="rect">
            <a:avLst/>
          </a:prstGeom>
          <a:solidFill>
            <a:srgbClr val="F9ECD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250600" y="1911500"/>
            <a:ext cx="365700" cy="365700"/>
          </a:xfrm>
          <a:prstGeom prst="rect">
            <a:avLst/>
          </a:prstGeom>
          <a:solidFill>
            <a:srgbClr val="F9ECD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3965650" y="4258425"/>
            <a:ext cx="393300" cy="418800"/>
          </a:xfrm>
          <a:prstGeom prst="rect">
            <a:avLst/>
          </a:prstGeom>
          <a:solidFill>
            <a:srgbClr val="F9ECD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28200" y="205925"/>
            <a:ext cx="28080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Two -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Integer Linear Programming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3446100" y="0"/>
            <a:ext cx="5697900" cy="5195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 flipH="1">
            <a:off x="63125" y="3726588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 flipH="1">
            <a:off x="288447" y="3993436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 flipH="1">
            <a:off x="499474" y="4273363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 flipH="1">
            <a:off x="724135" y="4554347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542227" y="1675375"/>
            <a:ext cx="298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This method attempted to solve the problem by turning it into an ILP problem. (Hertog &amp; Hulshof, 2006)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Guaranteed  best solution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~1400 variables needed, really slow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4072900" y="395675"/>
            <a:ext cx="2466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Objective: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Maximize the amount of pieces laid down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4072900" y="1955000"/>
            <a:ext cx="24669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Constraints: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Can’t lay down pieces you don’t have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melds have to be valid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of pieces on the board must equal the amount already there plus the amount added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162" y="345874"/>
            <a:ext cx="1304888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150" y="2330025"/>
            <a:ext cx="2013800" cy="15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446075" y="-26100"/>
            <a:ext cx="5697900" cy="51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 flipH="1">
            <a:off x="63125" y="3726588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 flipH="1">
            <a:off x="288447" y="3993436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 flipH="1">
            <a:off x="499474" y="4273363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 flipH="1">
            <a:off x="724135" y="4554347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318575" y="19107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Method Three -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Heuristic Tree Search</a:t>
            </a:r>
            <a:endParaRPr sz="2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546550" y="1627975"/>
            <a:ext cx="28995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This method attempted to solve the problem by considering a tree of possible solutions and choosing the best one.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Not really slow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Does not make perfect moves, still an exponential time algorithm </a:t>
            </a:r>
            <a:endParaRPr sz="13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6225750" y="30930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56770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67744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78718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5796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5156100" y="265020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023300" y="265020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6"/>
          <p:cNvCxnSpPr>
            <a:stCxn id="286" idx="0"/>
            <a:endCxn id="285" idx="4"/>
          </p:cNvCxnSpPr>
          <p:nvPr/>
        </p:nvCxnSpPr>
        <p:spPr>
          <a:xfrm flipH="1" rot="10800000">
            <a:off x="5951400" y="857875"/>
            <a:ext cx="548700" cy="63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6"/>
          <p:cNvCxnSpPr>
            <a:stCxn id="289" idx="0"/>
            <a:endCxn id="285" idx="4"/>
          </p:cNvCxnSpPr>
          <p:nvPr/>
        </p:nvCxnSpPr>
        <p:spPr>
          <a:xfrm flipH="1" rot="10800000">
            <a:off x="4854000" y="857875"/>
            <a:ext cx="1646100" cy="63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6"/>
          <p:cNvCxnSpPr>
            <a:stCxn id="287" idx="0"/>
            <a:endCxn id="285" idx="4"/>
          </p:cNvCxnSpPr>
          <p:nvPr/>
        </p:nvCxnSpPr>
        <p:spPr>
          <a:xfrm rot="10800000">
            <a:off x="6500100" y="857875"/>
            <a:ext cx="548700" cy="63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6"/>
          <p:cNvCxnSpPr>
            <a:stCxn id="288" idx="0"/>
            <a:endCxn id="285" idx="4"/>
          </p:cNvCxnSpPr>
          <p:nvPr/>
        </p:nvCxnSpPr>
        <p:spPr>
          <a:xfrm rot="10800000">
            <a:off x="6500100" y="857875"/>
            <a:ext cx="1646100" cy="636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6"/>
          <p:cNvCxnSpPr>
            <a:stCxn id="291" idx="0"/>
            <a:endCxn id="289" idx="4"/>
          </p:cNvCxnSpPr>
          <p:nvPr/>
        </p:nvCxnSpPr>
        <p:spPr>
          <a:xfrm flipH="1" rot="10800000">
            <a:off x="4297650" y="2043300"/>
            <a:ext cx="556500" cy="60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6"/>
          <p:cNvCxnSpPr>
            <a:stCxn id="290" idx="0"/>
            <a:endCxn id="289" idx="4"/>
          </p:cNvCxnSpPr>
          <p:nvPr/>
        </p:nvCxnSpPr>
        <p:spPr>
          <a:xfrm rot="10800000">
            <a:off x="4853850" y="2043300"/>
            <a:ext cx="576600" cy="606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6"/>
          <p:cNvSpPr/>
          <p:nvPr/>
        </p:nvSpPr>
        <p:spPr>
          <a:xfrm>
            <a:off x="4579650" y="382232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6"/>
          <p:cNvCxnSpPr>
            <a:stCxn id="298" idx="0"/>
            <a:endCxn id="290" idx="4"/>
          </p:cNvCxnSpPr>
          <p:nvPr/>
        </p:nvCxnSpPr>
        <p:spPr>
          <a:xfrm flipH="1" rot="10800000">
            <a:off x="4854000" y="3198925"/>
            <a:ext cx="576600" cy="6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6"/>
          <p:cNvSpPr/>
          <p:nvPr/>
        </p:nvSpPr>
        <p:spPr>
          <a:xfrm>
            <a:off x="5031300" y="393150"/>
            <a:ext cx="9201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5430450" y="3919350"/>
            <a:ext cx="920100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6323100" y="351150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4677000" y="1536313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8718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7969200" y="1536325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7744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6871800" y="1536325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5677050" y="147975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5774400" y="1521600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4579650" y="1494475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4677000" y="1536325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5156100" y="265020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5253450" y="2692050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4023300" y="265020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4120650" y="2692050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4579650" y="3835500"/>
            <a:ext cx="548700" cy="548700"/>
          </a:xfrm>
          <a:prstGeom prst="flowChartConnector">
            <a:avLst/>
          </a:prstGeom>
          <a:solidFill>
            <a:srgbClr val="626B73"/>
          </a:solidFill>
          <a:ln cap="flat" cmpd="sng" w="9525">
            <a:solidFill>
              <a:srgbClr val="626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4677000" y="3877350"/>
            <a:ext cx="354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6026700" y="695650"/>
            <a:ext cx="221100" cy="232800"/>
          </a:xfrm>
          <a:prstGeom prst="su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358550" y="1907000"/>
            <a:ext cx="221100" cy="232800"/>
          </a:xfrm>
          <a:prstGeom prst="su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4935000" y="3147375"/>
            <a:ext cx="221100" cy="232800"/>
          </a:xfrm>
          <a:prstGeom prst="su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4358550" y="4371025"/>
            <a:ext cx="221100" cy="232800"/>
          </a:xfrm>
          <a:prstGeom prst="su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270150" y="526350"/>
            <a:ext cx="67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 SC"/>
                <a:ea typeface="Alegreya SC"/>
                <a:cs typeface="Alegreya SC"/>
                <a:sym typeface="Alegreya SC"/>
              </a:rPr>
              <a:t>Algorithms</a:t>
            </a:r>
            <a:endParaRPr>
              <a:latin typeface="Alegreya SC"/>
              <a:ea typeface="Alegreya SC"/>
              <a:cs typeface="Alegreya SC"/>
              <a:sym typeface="Alegreya SC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7966737" y="250738"/>
            <a:ext cx="854438" cy="1796111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7568480" y="1168186"/>
            <a:ext cx="854438" cy="1796111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7195488" y="2130603"/>
            <a:ext cx="854438" cy="1796111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6798400" y="3096652"/>
            <a:ext cx="854438" cy="1796111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328200" y="1401975"/>
            <a:ext cx="28080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isLegalMeld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446275" y="0"/>
            <a:ext cx="5697900" cy="5195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3626275" y="500925"/>
            <a:ext cx="53364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8"/>
          <p:cNvSpPr/>
          <p:nvPr/>
        </p:nvSpPr>
        <p:spPr>
          <a:xfrm flipH="1">
            <a:off x="102875" y="3715275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 flipH="1">
            <a:off x="328197" y="3982123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 flipH="1">
            <a:off x="539224" y="4262051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 flipH="1">
            <a:off x="763885" y="4543035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463" y="225075"/>
            <a:ext cx="5406026" cy="47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328200" y="1401975"/>
            <a:ext cx="28080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makeAIMove</a:t>
            </a:r>
            <a:endParaRPr sz="2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3446275" y="0"/>
            <a:ext cx="5697900" cy="5195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 flipH="1">
            <a:off x="102875" y="3715275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 flipH="1">
            <a:off x="328197" y="3982123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 flipH="1">
            <a:off x="539224" y="4262051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 flipH="1">
            <a:off x="763885" y="4543035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37" y="667312"/>
            <a:ext cx="5349375" cy="38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328200" y="1401975"/>
            <a:ext cx="28080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fixBoard</a:t>
            </a:r>
            <a:endParaRPr sz="2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No code for this one, because it is too long. Instead we have pseudocode.</a:t>
            </a:r>
            <a:endParaRPr sz="14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3446275" y="0"/>
            <a:ext cx="5697900" cy="5195700"/>
          </a:xfrm>
          <a:prstGeom prst="rect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3627025" y="186725"/>
            <a:ext cx="5336400" cy="487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fixBoard(board, tiles, exhausted)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//tree is the tree of possible solutions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While (tree has unsearched leaf nodes)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estsol = getBestSol();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If (best solution is legal)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//maximize the tiles laid then return it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Return bestsol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//otherwise find shortest illegal meld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Illmeld = getShortestIllegalMeld();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//append tile from illmeld to other meld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For each tile append it to all other melds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If legal add to tree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//append tiles from other melds to illmeld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For each tile in other melds append it to illmeld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If legal add to tree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//Add tiles from rack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For each tile on rack add it to illmeld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If legal add to tree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Return no solution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0"/>
          <p:cNvSpPr/>
          <p:nvPr/>
        </p:nvSpPr>
        <p:spPr>
          <a:xfrm flipH="1">
            <a:off x="102875" y="3715275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 flipH="1">
            <a:off x="328197" y="3982123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 flipH="1">
            <a:off x="539224" y="4262051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 flipH="1">
            <a:off x="763885" y="4543035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270150" y="526350"/>
            <a:ext cx="67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 SC"/>
                <a:ea typeface="Alegreya SC"/>
                <a:cs typeface="Alegreya SC"/>
                <a:sym typeface="Alegreya SC"/>
              </a:rPr>
              <a:t>What is Rummikub?</a:t>
            </a:r>
            <a:endParaRPr>
              <a:latin typeface="Alegreya SC"/>
              <a:ea typeface="Alegreya SC"/>
              <a:cs typeface="Alegreya SC"/>
              <a:sym typeface="Alegreya SC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7966737" y="250738"/>
            <a:ext cx="854438" cy="1796111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7568480" y="1168186"/>
            <a:ext cx="854438" cy="1796111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7195488" y="2130603"/>
            <a:ext cx="854438" cy="1796111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6798400" y="3096652"/>
            <a:ext cx="854438" cy="1796111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28200" y="1401975"/>
            <a:ext cx="28080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 fusion of the card game Rummy and 麻将 (Mahjong)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3446275" y="0"/>
            <a:ext cx="5697900" cy="5195700"/>
          </a:xfrm>
          <a:prstGeom prst="rect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3626275" y="500925"/>
            <a:ext cx="53364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- 4 players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Goal: get rid of all tiles on your rack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Players start with 14 random tiles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in Rummy and Mahjong, there are melds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Melds are runs or sets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Tiles: 4 colors, 1-13, 2 copies of each tile and 2 jokers. Total = 106 tiles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Tiles already on the board can be moved around at will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7"/>
          <p:cNvSpPr/>
          <p:nvPr/>
        </p:nvSpPr>
        <p:spPr>
          <a:xfrm flipH="1">
            <a:off x="102875" y="3715275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 flipH="1">
            <a:off x="328197" y="3982123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 flipH="1">
            <a:off x="539224" y="4262051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 flipH="1">
            <a:off x="763885" y="4543035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270150" y="526350"/>
            <a:ext cx="67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 SC"/>
                <a:ea typeface="Alegreya SC"/>
                <a:cs typeface="Alegreya SC"/>
                <a:sym typeface="Alegreya SC"/>
              </a:rPr>
              <a:t>Interface</a:t>
            </a:r>
            <a:endParaRPr>
              <a:latin typeface="Alegreya SC"/>
              <a:ea typeface="Alegreya SC"/>
              <a:cs typeface="Alegreya SC"/>
              <a:sym typeface="Alegreya SC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7966737" y="250738"/>
            <a:ext cx="854438" cy="1796111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7568480" y="1168186"/>
            <a:ext cx="854438" cy="1796111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7195488" y="2130603"/>
            <a:ext cx="854438" cy="1796111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6798400" y="3096652"/>
            <a:ext cx="854438" cy="1796111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103" y="2571750"/>
            <a:ext cx="4571798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85750" y="3811725"/>
            <a:ext cx="1812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Examples of current graphics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48424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4850" y="0"/>
            <a:ext cx="454915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270150" y="526350"/>
            <a:ext cx="67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 SC"/>
                <a:ea typeface="Alegreya SC"/>
                <a:cs typeface="Alegreya SC"/>
                <a:sym typeface="Alegreya SC"/>
              </a:rPr>
              <a:t>Tutorial!</a:t>
            </a:r>
            <a:endParaRPr>
              <a:latin typeface="Alegreya SC"/>
              <a:ea typeface="Alegreya SC"/>
              <a:cs typeface="Alegreya SC"/>
              <a:sym typeface="Alegreya SC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7966737" y="250738"/>
            <a:ext cx="854438" cy="1796111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7568480" y="1168186"/>
            <a:ext cx="854438" cy="1796111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7195488" y="2130603"/>
            <a:ext cx="854438" cy="1796111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6798400" y="3096652"/>
            <a:ext cx="854438" cy="1796111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270150" y="526350"/>
            <a:ext cx="67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 SC"/>
                <a:ea typeface="Alegreya SC"/>
                <a:cs typeface="Alegreya SC"/>
                <a:sym typeface="Alegreya SC"/>
              </a:rPr>
              <a:t>Buttons and Tiles</a:t>
            </a:r>
            <a:endParaRPr>
              <a:latin typeface="Alegreya SC"/>
              <a:ea typeface="Alegreya SC"/>
              <a:cs typeface="Alegreya SC"/>
              <a:sym typeface="Alegreya SC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7966737" y="250738"/>
            <a:ext cx="854438" cy="1796111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7568480" y="1168186"/>
            <a:ext cx="854438" cy="1796111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7195488" y="2130603"/>
            <a:ext cx="854438" cy="1796111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6798400" y="3096652"/>
            <a:ext cx="854438" cy="1796111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28200" y="1661700"/>
            <a:ext cx="2808000" cy="18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To make our buttons and tiles look nice we took inspiration from java and treated buttons and tiles like objects.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3446275" y="0"/>
            <a:ext cx="5697900" cy="5195700"/>
          </a:xfrm>
          <a:prstGeom prst="rect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 flipH="1">
            <a:off x="102875" y="3715275"/>
            <a:ext cx="483415" cy="522415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 flipH="1">
            <a:off x="328197" y="3982123"/>
            <a:ext cx="483415" cy="522415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/>
          <p:nvPr/>
        </p:nvSpPr>
        <p:spPr>
          <a:xfrm flipH="1">
            <a:off x="539224" y="4262051"/>
            <a:ext cx="483415" cy="522415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 flipH="1">
            <a:off x="763885" y="4543035"/>
            <a:ext cx="483415" cy="522415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25" y="192872"/>
            <a:ext cx="5516398" cy="112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275" y="1485800"/>
            <a:ext cx="5516400" cy="1499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3626275" y="3245350"/>
            <a:ext cx="21339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Button</a:t>
            </a:r>
            <a:r>
              <a:rPr lang="en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Functions</a:t>
            </a:r>
            <a:endParaRPr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makeButton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setButtonColor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buttonPressed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drawButton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6250250" y="3151675"/>
            <a:ext cx="24075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Tile Functions</a:t>
            </a:r>
            <a:endParaRPr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makeTile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drawTile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drawSelectedTile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moveTile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changeFontSize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tileSelected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270150" y="526350"/>
            <a:ext cx="672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 SC"/>
                <a:ea typeface="Alegreya SC"/>
                <a:cs typeface="Alegreya SC"/>
                <a:sym typeface="Alegreya SC"/>
              </a:rPr>
              <a:t>Artificial Intelligence</a:t>
            </a:r>
            <a:endParaRPr>
              <a:latin typeface="Alegreya SC"/>
              <a:ea typeface="Alegreya SC"/>
              <a:cs typeface="Alegreya SC"/>
              <a:sym typeface="Alegreya SC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7966737" y="250738"/>
            <a:ext cx="854438" cy="1796111"/>
          </a:xfrm>
          <a:prstGeom prst="flowChartProcess">
            <a:avLst/>
          </a:prstGeom>
          <a:solidFill>
            <a:srgbClr val="EE9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7568480" y="1168186"/>
            <a:ext cx="854438" cy="1796111"/>
          </a:xfrm>
          <a:prstGeom prst="flowChartProcess">
            <a:avLst/>
          </a:prstGeom>
          <a:solidFill>
            <a:srgbClr val="DB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7195488" y="2130603"/>
            <a:ext cx="854438" cy="1796111"/>
          </a:xfrm>
          <a:prstGeom prst="flowChartProcess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6798400" y="3096652"/>
            <a:ext cx="854438" cy="1796111"/>
          </a:xfrm>
          <a:prstGeom prst="flowChartProcess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