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Open Sans" panose="020B0604020202020204" charset="0"/>
      <p:regular r:id="rId17"/>
    </p:embeddedFont>
    <p:embeddedFont>
      <p:font typeface="Open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62" y="857250"/>
            <a:ext cx="18288000" cy="3195319"/>
          </a:xfrm>
          <a:prstGeom prst="rect">
            <a:avLst/>
          </a:prstGeom>
        </p:spPr>
        <p:txBody>
          <a:bodyPr lIns="0" tIns="0" rIns="0" bIns="0" rtlCol="0" anchor="t">
            <a:spAutoFit/>
          </a:bodyPr>
          <a:lstStyle/>
          <a:p>
            <a:pPr algn="ctr">
              <a:lnSpc>
                <a:spcPts val="12880"/>
              </a:lnSpc>
            </a:pPr>
            <a:r>
              <a:rPr lang="en-US" sz="9200" b="1">
                <a:solidFill>
                  <a:srgbClr val="000000"/>
                </a:solidFill>
                <a:latin typeface="Open Sans Bold"/>
                <a:ea typeface="Open Sans Bold"/>
                <a:cs typeface="Open Sans Bold"/>
                <a:sym typeface="Open Sans Bold"/>
              </a:rPr>
              <a:t>Convertisseur de bases numériques</a:t>
            </a:r>
          </a:p>
        </p:txBody>
      </p:sp>
      <p:sp>
        <p:nvSpPr>
          <p:cNvPr id="3" name="TextBox 3"/>
          <p:cNvSpPr txBox="1"/>
          <p:nvPr/>
        </p:nvSpPr>
        <p:spPr>
          <a:xfrm>
            <a:off x="9139238" y="4274503"/>
            <a:ext cx="9525" cy="1566544"/>
          </a:xfrm>
          <a:prstGeom prst="rect">
            <a:avLst/>
          </a:prstGeom>
        </p:spPr>
        <p:txBody>
          <a:bodyPr lIns="0" tIns="0" rIns="0" bIns="0" rtlCol="0" anchor="t">
            <a:spAutoFit/>
          </a:bodyPr>
          <a:lstStyle/>
          <a:p>
            <a:pPr algn="ctr">
              <a:lnSpc>
                <a:spcPts val="12880"/>
              </a:lnSpc>
              <a:spcBef>
                <a:spcPct val="0"/>
              </a:spcBef>
            </a:pPr>
            <a:endParaRPr/>
          </a:p>
        </p:txBody>
      </p:sp>
      <p:sp>
        <p:nvSpPr>
          <p:cNvPr id="4" name="TextBox 4"/>
          <p:cNvSpPr txBox="1"/>
          <p:nvPr/>
        </p:nvSpPr>
        <p:spPr>
          <a:xfrm>
            <a:off x="745663" y="7349922"/>
            <a:ext cx="3876080" cy="178054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Roman Baranovskii</a:t>
            </a:r>
          </a:p>
          <a:p>
            <a:pPr algn="l">
              <a:lnSpc>
                <a:spcPts val="4759"/>
              </a:lnSpc>
            </a:pPr>
            <a:r>
              <a:rPr lang="en-US" sz="3399">
                <a:solidFill>
                  <a:srgbClr val="000000"/>
                </a:solidFill>
                <a:latin typeface="Open Sans"/>
                <a:ea typeface="Open Sans"/>
                <a:cs typeface="Open Sans"/>
                <a:sym typeface="Open Sans"/>
              </a:rPr>
              <a:t>James Bideau</a:t>
            </a:r>
          </a:p>
          <a:p>
            <a:pPr algn="l">
              <a:lnSpc>
                <a:spcPts val="4759"/>
              </a:lnSpc>
            </a:pPr>
            <a:r>
              <a:rPr lang="en-US" sz="3399">
                <a:solidFill>
                  <a:srgbClr val="000000"/>
                </a:solidFill>
                <a:latin typeface="Open Sans"/>
                <a:ea typeface="Open Sans"/>
                <a:cs typeface="Open Sans"/>
                <a:sym typeface="Open Sans"/>
              </a:rPr>
              <a:t>Théodore Broage</a:t>
            </a:r>
          </a:p>
        </p:txBody>
      </p:sp>
      <p:sp>
        <p:nvSpPr>
          <p:cNvPr id="5" name="TextBox 5"/>
          <p:cNvSpPr txBox="1"/>
          <p:nvPr/>
        </p:nvSpPr>
        <p:spPr>
          <a:xfrm>
            <a:off x="16104691" y="7949997"/>
            <a:ext cx="1154609"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1ère4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9458" y="857250"/>
            <a:ext cx="1242908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Présentation</a:t>
            </a:r>
            <a:r>
              <a:rPr lang="en-US" sz="8800" b="1" dirty="0">
                <a:solidFill>
                  <a:srgbClr val="000000"/>
                </a:solidFill>
                <a:latin typeface="Open Sans Bold"/>
                <a:ea typeface="Open Sans Bold"/>
                <a:cs typeface="Open Sans Bold"/>
                <a:sym typeface="Open Sans Bold"/>
              </a:rPr>
              <a:t> du code</a:t>
            </a:r>
          </a:p>
        </p:txBody>
      </p:sp>
      <p:sp>
        <p:nvSpPr>
          <p:cNvPr id="3" name="TextBox 3"/>
          <p:cNvSpPr txBox="1"/>
          <p:nvPr/>
        </p:nvSpPr>
        <p:spPr>
          <a:xfrm>
            <a:off x="2929458" y="2366644"/>
            <a:ext cx="12429083" cy="514350"/>
          </a:xfrm>
          <a:prstGeom prst="rect">
            <a:avLst/>
          </a:prstGeom>
        </p:spPr>
        <p:txBody>
          <a:bodyPr lIns="0" tIns="0" rIns="0" bIns="0" rtlCol="0" anchor="t">
            <a:spAutoFit/>
          </a:bodyPr>
          <a:lstStyle/>
          <a:p>
            <a:pPr algn="ctr">
              <a:lnSpc>
                <a:spcPts val="4200"/>
              </a:lnSpc>
            </a:pPr>
            <a:r>
              <a:rPr lang="en-US" sz="3000">
                <a:solidFill>
                  <a:srgbClr val="000000"/>
                </a:solidFill>
                <a:latin typeface="Open Sans"/>
                <a:ea typeface="Open Sans"/>
                <a:cs typeface="Open Sans"/>
                <a:sym typeface="Open Sans"/>
              </a:rPr>
              <a:t>Widgets essentiels de l'interface</a:t>
            </a:r>
          </a:p>
        </p:txBody>
      </p:sp>
      <p:grpSp>
        <p:nvGrpSpPr>
          <p:cNvPr id="4" name="Group 4"/>
          <p:cNvGrpSpPr/>
          <p:nvPr/>
        </p:nvGrpSpPr>
        <p:grpSpPr>
          <a:xfrm>
            <a:off x="549176" y="3048000"/>
            <a:ext cx="16514052" cy="7130753"/>
            <a:chOff x="0" y="0"/>
            <a:chExt cx="4349380" cy="1878058"/>
          </a:xfrm>
        </p:grpSpPr>
        <p:sp>
          <p:nvSpPr>
            <p:cNvPr id="5" name="Freeform 5"/>
            <p:cNvSpPr/>
            <p:nvPr/>
          </p:nvSpPr>
          <p:spPr>
            <a:xfrm>
              <a:off x="0" y="0"/>
              <a:ext cx="4349380" cy="1878058"/>
            </a:xfrm>
            <a:custGeom>
              <a:avLst/>
              <a:gdLst/>
              <a:ahLst/>
              <a:cxnLst/>
              <a:rect l="l" t="t" r="r" b="b"/>
              <a:pathLst>
                <a:path w="4349380" h="1878058">
                  <a:moveTo>
                    <a:pt x="0" y="0"/>
                  </a:moveTo>
                  <a:lnTo>
                    <a:pt x="4349380" y="0"/>
                  </a:lnTo>
                  <a:lnTo>
                    <a:pt x="4349380" y="1878058"/>
                  </a:lnTo>
                  <a:lnTo>
                    <a:pt x="0" y="1878058"/>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6" name="TextBox 6"/>
            <p:cNvSpPr txBox="1"/>
            <p:nvPr/>
          </p:nvSpPr>
          <p:spPr>
            <a:xfrm>
              <a:off x="0" y="-38100"/>
              <a:ext cx="4349380" cy="1916158"/>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948258" y="2990850"/>
            <a:ext cx="14410283" cy="4248150"/>
          </a:xfrm>
          <a:prstGeom prst="rect">
            <a:avLst/>
          </a:prstGeom>
        </p:spPr>
        <p:txBody>
          <a:bodyPr lIns="0" tIns="0" rIns="0" bIns="0" rtlCol="0" anchor="t">
            <a:spAutoFit/>
          </a:bodyPr>
          <a:lstStyle/>
          <a:p>
            <a:pPr algn="l">
              <a:lnSpc>
                <a:spcPts val="4200"/>
              </a:lnSpc>
            </a:pPr>
            <a:r>
              <a:rPr lang="en-US" sz="3000">
                <a:solidFill>
                  <a:srgbClr val="000000"/>
                </a:solidFill>
                <a:latin typeface="Open Sans"/>
                <a:ea typeface="Open Sans"/>
                <a:cs typeface="Open Sans"/>
                <a:sym typeface="Open Sans"/>
              </a:rPr>
              <a:t>label_valeur = tk.Label(fenetre, text="Valeur à convertir:")</a:t>
            </a:r>
          </a:p>
          <a:p>
            <a:pPr algn="l">
              <a:lnSpc>
                <a:spcPts val="4200"/>
              </a:lnSpc>
            </a:pPr>
            <a:r>
              <a:rPr lang="en-US" sz="3000">
                <a:solidFill>
                  <a:srgbClr val="000000"/>
                </a:solidFill>
                <a:latin typeface="Open Sans"/>
                <a:ea typeface="Open Sans"/>
                <a:cs typeface="Open Sans"/>
                <a:sym typeface="Open Sans"/>
              </a:rPr>
              <a:t>label_valeur.pack() </a:t>
            </a:r>
            <a:r>
              <a:rPr lang="en-US" sz="3000">
                <a:solidFill>
                  <a:srgbClr val="7ED957"/>
                </a:solidFill>
                <a:latin typeface="Open Sans"/>
                <a:ea typeface="Open Sans"/>
                <a:cs typeface="Open Sans"/>
                <a:sym typeface="Open Sans"/>
              </a:rPr>
              <a:t>#Création label</a:t>
            </a:r>
          </a:p>
          <a:p>
            <a:pPr algn="l">
              <a:lnSpc>
                <a:spcPts val="4200"/>
              </a:lnSpc>
            </a:pPr>
            <a:r>
              <a:rPr lang="en-US" sz="3000">
                <a:solidFill>
                  <a:srgbClr val="000000"/>
                </a:solidFill>
                <a:latin typeface="Open Sans"/>
                <a:ea typeface="Open Sans"/>
                <a:cs typeface="Open Sans"/>
                <a:sym typeface="Open Sans"/>
              </a:rPr>
              <a:t>entree_valeur = tk.Entry(fenetre)</a:t>
            </a:r>
          </a:p>
          <a:p>
            <a:pPr algn="l">
              <a:lnSpc>
                <a:spcPts val="4200"/>
              </a:lnSpc>
            </a:pPr>
            <a:r>
              <a:rPr lang="en-US" sz="3000">
                <a:solidFill>
                  <a:srgbClr val="000000"/>
                </a:solidFill>
                <a:latin typeface="Open Sans"/>
                <a:ea typeface="Open Sans"/>
                <a:cs typeface="Open Sans"/>
                <a:sym typeface="Open Sans"/>
              </a:rPr>
              <a:t>entree_valeur.pack() </a:t>
            </a:r>
            <a:r>
              <a:rPr lang="en-US" sz="3000">
                <a:solidFill>
                  <a:srgbClr val="7ED957"/>
                </a:solidFill>
                <a:latin typeface="Open Sans"/>
                <a:ea typeface="Open Sans"/>
                <a:cs typeface="Open Sans"/>
                <a:sym typeface="Open Sans"/>
              </a:rPr>
              <a:t>#Création entry</a:t>
            </a:r>
          </a:p>
          <a:p>
            <a:pPr algn="l">
              <a:lnSpc>
                <a:spcPts val="4200"/>
              </a:lnSpc>
            </a:pPr>
            <a:r>
              <a:rPr lang="en-US" sz="3000">
                <a:solidFill>
                  <a:srgbClr val="000000"/>
                </a:solidFill>
                <a:latin typeface="Open Sans"/>
                <a:ea typeface="Open Sans"/>
                <a:cs typeface="Open Sans"/>
                <a:sym typeface="Open Sans"/>
              </a:rPr>
              <a:t>button_convertir = tk.Button(fenetre, text="Convertir", command=convertir_base)</a:t>
            </a:r>
          </a:p>
          <a:p>
            <a:pPr algn="l">
              <a:lnSpc>
                <a:spcPts val="4200"/>
              </a:lnSpc>
            </a:pPr>
            <a:r>
              <a:rPr lang="en-US" sz="3000">
                <a:solidFill>
                  <a:srgbClr val="000000"/>
                </a:solidFill>
                <a:latin typeface="Open Sans"/>
                <a:ea typeface="Open Sans"/>
                <a:cs typeface="Open Sans"/>
                <a:sym typeface="Open Sans"/>
              </a:rPr>
              <a:t>button_convertir.pack() </a:t>
            </a:r>
            <a:r>
              <a:rPr lang="en-US" sz="3000">
                <a:solidFill>
                  <a:srgbClr val="7ED957"/>
                </a:solidFill>
                <a:latin typeface="Open Sans"/>
                <a:ea typeface="Open Sans"/>
                <a:cs typeface="Open Sans"/>
                <a:sym typeface="Open Sans"/>
              </a:rPr>
              <a:t>#Création button</a:t>
            </a:r>
          </a:p>
          <a:p>
            <a:pPr algn="l">
              <a:lnSpc>
                <a:spcPts val="4200"/>
              </a:lnSpc>
            </a:pPr>
            <a:r>
              <a:rPr lang="en-US" sz="3000">
                <a:solidFill>
                  <a:srgbClr val="000000"/>
                </a:solidFill>
                <a:latin typeface="Open Sans"/>
                <a:ea typeface="Open Sans"/>
                <a:cs typeface="Open Sans"/>
                <a:sym typeface="Open Sans"/>
              </a:rPr>
              <a:t>etiquette_resultat = tk.Label(fenetre, text="Résultat : ")</a:t>
            </a:r>
          </a:p>
          <a:p>
            <a:pPr algn="l">
              <a:lnSpc>
                <a:spcPts val="4200"/>
              </a:lnSpc>
            </a:pPr>
            <a:r>
              <a:rPr lang="en-US" sz="3000">
                <a:solidFill>
                  <a:srgbClr val="000000"/>
                </a:solidFill>
                <a:latin typeface="Open Sans"/>
                <a:ea typeface="Open Sans"/>
                <a:cs typeface="Open Sans"/>
                <a:sym typeface="Open Sans"/>
              </a:rPr>
              <a:t>etiquette_resultat.pack() </a:t>
            </a:r>
            <a:r>
              <a:rPr lang="en-US" sz="3000">
                <a:solidFill>
                  <a:srgbClr val="7ED957"/>
                </a:solidFill>
                <a:latin typeface="Open Sans"/>
                <a:ea typeface="Open Sans"/>
                <a:cs typeface="Open Sans"/>
                <a:sym typeface="Open Sans"/>
              </a:rPr>
              <a:t>#Création label final</a:t>
            </a:r>
          </a:p>
        </p:txBody>
      </p:sp>
      <p:sp>
        <p:nvSpPr>
          <p:cNvPr id="8" name="TextBox 8"/>
          <p:cNvSpPr txBox="1"/>
          <p:nvPr/>
        </p:nvSpPr>
        <p:spPr>
          <a:xfrm>
            <a:off x="948258" y="7443878"/>
            <a:ext cx="13322796" cy="2647950"/>
          </a:xfrm>
          <a:prstGeom prst="rect">
            <a:avLst/>
          </a:prstGeom>
        </p:spPr>
        <p:txBody>
          <a:bodyPr lIns="0" tIns="0" rIns="0" bIns="0" rtlCol="0" anchor="t">
            <a:spAutoFit/>
          </a:bodyPr>
          <a:lstStyle/>
          <a:p>
            <a:pPr algn="l">
              <a:lnSpc>
                <a:spcPts val="4200"/>
              </a:lnSpc>
              <a:spcBef>
                <a:spcPct val="0"/>
              </a:spcBef>
            </a:pPr>
            <a:r>
              <a:rPr lang="en-US" sz="3000" b="1">
                <a:solidFill>
                  <a:srgbClr val="000000"/>
                </a:solidFill>
                <a:latin typeface="Open Sans Bold"/>
                <a:ea typeface="Open Sans Bold"/>
                <a:cs typeface="Open Sans Bold"/>
                <a:sym typeface="Open Sans Bold"/>
              </a:rPr>
              <a:t>Fonctionnement</a:t>
            </a:r>
            <a:r>
              <a:rPr lang="en-US" sz="3000">
                <a:solidFill>
                  <a:srgbClr val="000000"/>
                </a:solidFill>
                <a:latin typeface="Open Sans"/>
                <a:ea typeface="Open Sans"/>
                <a:cs typeface="Open Sans"/>
                <a:sym typeface="Open Sans"/>
              </a:rPr>
              <a:t>:</a:t>
            </a:r>
          </a:p>
          <a:p>
            <a:pPr algn="l">
              <a:lnSpc>
                <a:spcPts val="4200"/>
              </a:lnSpc>
              <a:spcBef>
                <a:spcPct val="0"/>
              </a:spcBef>
            </a:pPr>
            <a:r>
              <a:rPr lang="en-US" sz="3000" b="1">
                <a:solidFill>
                  <a:srgbClr val="000000"/>
                </a:solidFill>
                <a:latin typeface="Open Sans Bold"/>
                <a:ea typeface="Open Sans Bold"/>
                <a:cs typeface="Open Sans Bold"/>
                <a:sym typeface="Open Sans Bold"/>
              </a:rPr>
              <a:t>Label </a:t>
            </a:r>
            <a:r>
              <a:rPr lang="en-US" sz="3000">
                <a:solidFill>
                  <a:srgbClr val="000000"/>
                </a:solidFill>
                <a:latin typeface="Open Sans"/>
                <a:ea typeface="Open Sans"/>
                <a:cs typeface="Open Sans"/>
                <a:sym typeface="Open Sans"/>
              </a:rPr>
              <a:t>: Affiche le texte d'instructions pour guider l'utilisateur.</a:t>
            </a:r>
          </a:p>
          <a:p>
            <a:pPr algn="l">
              <a:lnSpc>
                <a:spcPts val="4200"/>
              </a:lnSpc>
              <a:spcBef>
                <a:spcPct val="0"/>
              </a:spcBef>
            </a:pPr>
            <a:r>
              <a:rPr lang="en-US" sz="3000" b="1">
                <a:solidFill>
                  <a:srgbClr val="000000"/>
                </a:solidFill>
                <a:latin typeface="Open Sans Bold"/>
                <a:ea typeface="Open Sans Bold"/>
                <a:cs typeface="Open Sans Bold"/>
                <a:sym typeface="Open Sans Bold"/>
              </a:rPr>
              <a:t>Entry </a:t>
            </a:r>
            <a:r>
              <a:rPr lang="en-US" sz="3000">
                <a:solidFill>
                  <a:srgbClr val="000000"/>
                </a:solidFill>
                <a:latin typeface="Open Sans"/>
                <a:ea typeface="Open Sans"/>
                <a:cs typeface="Open Sans"/>
                <a:sym typeface="Open Sans"/>
              </a:rPr>
              <a:t>: Permet à l'utilisateur de saisir la valeur à convertir.</a:t>
            </a:r>
          </a:p>
          <a:p>
            <a:pPr algn="l">
              <a:lnSpc>
                <a:spcPts val="4200"/>
              </a:lnSpc>
              <a:spcBef>
                <a:spcPct val="0"/>
              </a:spcBef>
            </a:pPr>
            <a:r>
              <a:rPr lang="en-US" sz="3000" b="1">
                <a:solidFill>
                  <a:srgbClr val="000000"/>
                </a:solidFill>
                <a:latin typeface="Open Sans Bold"/>
                <a:ea typeface="Open Sans Bold"/>
                <a:cs typeface="Open Sans Bold"/>
                <a:sym typeface="Open Sans Bold"/>
              </a:rPr>
              <a:t>Button </a:t>
            </a:r>
            <a:r>
              <a:rPr lang="en-US" sz="3000">
                <a:solidFill>
                  <a:srgbClr val="000000"/>
                </a:solidFill>
                <a:latin typeface="Open Sans"/>
                <a:ea typeface="Open Sans"/>
                <a:cs typeface="Open Sans"/>
                <a:sym typeface="Open Sans"/>
              </a:rPr>
              <a:t>: Lance la fonction de conversion lorsque l'utilisateur clique dessus.</a:t>
            </a:r>
          </a:p>
          <a:p>
            <a:pPr algn="l">
              <a:lnSpc>
                <a:spcPts val="4200"/>
              </a:lnSpc>
              <a:spcBef>
                <a:spcPct val="0"/>
              </a:spcBef>
            </a:pPr>
            <a:r>
              <a:rPr lang="en-US" sz="3000" b="1">
                <a:solidFill>
                  <a:srgbClr val="000000"/>
                </a:solidFill>
                <a:latin typeface="Open Sans Bold"/>
                <a:ea typeface="Open Sans Bold"/>
                <a:cs typeface="Open Sans Bold"/>
                <a:sym typeface="Open Sans Bold"/>
              </a:rPr>
              <a:t>Label final</a:t>
            </a:r>
            <a:r>
              <a:rPr lang="en-US" sz="3000">
                <a:solidFill>
                  <a:srgbClr val="000000"/>
                </a:solidFill>
                <a:latin typeface="Open Sans"/>
                <a:ea typeface="Open Sans"/>
                <a:cs typeface="Open Sans"/>
                <a:sym typeface="Open Sans"/>
              </a:rPr>
              <a:t> : Affiche le résultat de la conversion.</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49330" y="857250"/>
            <a:ext cx="6389340" cy="1566544"/>
          </a:xfrm>
          <a:prstGeom prst="rect">
            <a:avLst/>
          </a:prstGeom>
        </p:spPr>
        <p:txBody>
          <a:bodyPr lIns="0" tIns="0" rIns="0" bIns="0" rtlCol="0" anchor="t">
            <a:spAutoFit/>
          </a:bodyPr>
          <a:lstStyle/>
          <a:p>
            <a:pPr algn="ctr">
              <a:lnSpc>
                <a:spcPts val="12880"/>
              </a:lnSpc>
            </a:pPr>
            <a:r>
              <a:rPr lang="en-US" sz="8800" b="1" dirty="0">
                <a:solidFill>
                  <a:srgbClr val="000000"/>
                </a:solidFill>
                <a:latin typeface="Open Sans Bold"/>
                <a:ea typeface="Open Sans Bold"/>
                <a:cs typeface="Open Sans Bold"/>
                <a:sym typeface="Open Sans Bold"/>
              </a:rPr>
              <a:t>Conclusion</a:t>
            </a:r>
          </a:p>
        </p:txBody>
      </p:sp>
      <p:grpSp>
        <p:nvGrpSpPr>
          <p:cNvPr id="3" name="Group 3"/>
          <p:cNvGrpSpPr/>
          <p:nvPr/>
        </p:nvGrpSpPr>
        <p:grpSpPr>
          <a:xfrm>
            <a:off x="1329864" y="3048000"/>
            <a:ext cx="15733364" cy="4863754"/>
            <a:chOff x="0" y="0"/>
            <a:chExt cx="4143767" cy="1280989"/>
          </a:xfrm>
        </p:grpSpPr>
        <p:sp>
          <p:nvSpPr>
            <p:cNvPr id="4" name="Freeform 4"/>
            <p:cNvSpPr/>
            <p:nvPr/>
          </p:nvSpPr>
          <p:spPr>
            <a:xfrm>
              <a:off x="0" y="0"/>
              <a:ext cx="4143767" cy="1280989"/>
            </a:xfrm>
            <a:custGeom>
              <a:avLst/>
              <a:gdLst/>
              <a:ahLst/>
              <a:cxnLst/>
              <a:rect l="l" t="t" r="r" b="b"/>
              <a:pathLst>
                <a:path w="4143767" h="1280989">
                  <a:moveTo>
                    <a:pt x="0" y="0"/>
                  </a:moveTo>
                  <a:lnTo>
                    <a:pt x="4143767" y="0"/>
                  </a:lnTo>
                  <a:lnTo>
                    <a:pt x="4143767" y="1280989"/>
                  </a:lnTo>
                  <a:lnTo>
                    <a:pt x="0" y="1280989"/>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5" name="TextBox 5"/>
            <p:cNvSpPr txBox="1"/>
            <p:nvPr/>
          </p:nvSpPr>
          <p:spPr>
            <a:xfrm>
              <a:off x="0" y="-38100"/>
              <a:ext cx="4143767" cy="131908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936708" y="3303630"/>
            <a:ext cx="14414585" cy="418084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Ce projet a été une expérience enrichissante et agréable pour nous. Chaque étape, des phases de codage aux itérations et aux recherches, a été plaisante. Roman a développé la fonction principale de conversion, tandis que James a rédigé le fichier ReadMe et coécrit le texte de l'exposé avec Théodore. Théodore a créé l'interface de la fenêtre et la présentation sur Canva. Les six fonctions de conversion ont été conçues ensemble par James, Théodore et Roman.</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148412"/>
            <a:ext cx="10607164" cy="5622924"/>
          </a:xfrm>
          <a:prstGeom prst="rect">
            <a:avLst/>
          </a:prstGeom>
        </p:spPr>
        <p:txBody>
          <a:bodyPr lIns="0" tIns="0" rIns="0" bIns="0" rtlCol="0" anchor="t">
            <a:spAutoFit/>
          </a:bodyPr>
          <a:lstStyle/>
          <a:p>
            <a:pPr marL="863606" lvl="1" indent="-431803" algn="l">
              <a:lnSpc>
                <a:spcPts val="5600"/>
              </a:lnSpc>
              <a:buAutoNum type="arabicPeriod"/>
            </a:pPr>
            <a:r>
              <a:rPr lang="en-US" sz="4000" b="1">
                <a:solidFill>
                  <a:srgbClr val="000000"/>
                </a:solidFill>
                <a:latin typeface="Open Sans Bold"/>
                <a:ea typeface="Open Sans Bold"/>
                <a:cs typeface="Open Sans Bold"/>
                <a:sym typeface="Open Sans Bold"/>
              </a:rPr>
              <a:t>Introduction</a:t>
            </a:r>
          </a:p>
          <a:p>
            <a:pPr algn="l">
              <a:lnSpc>
                <a:spcPts val="5600"/>
              </a:lnSpc>
            </a:pPr>
            <a:endParaRPr lang="en-US" sz="4000" b="1">
              <a:solidFill>
                <a:srgbClr val="000000"/>
              </a:solidFill>
              <a:latin typeface="Open Sans Bold"/>
              <a:ea typeface="Open Sans Bold"/>
              <a:cs typeface="Open Sans Bold"/>
              <a:sym typeface="Open Sans Bold"/>
            </a:endParaRPr>
          </a:p>
          <a:p>
            <a:pPr algn="l">
              <a:lnSpc>
                <a:spcPts val="5600"/>
              </a:lnSpc>
            </a:pPr>
            <a:r>
              <a:rPr lang="en-US" sz="4000" b="1">
                <a:solidFill>
                  <a:srgbClr val="000000"/>
                </a:solidFill>
                <a:latin typeface="Open Sans Bold"/>
                <a:ea typeface="Open Sans Bold"/>
                <a:cs typeface="Open Sans Bold"/>
                <a:sym typeface="Open Sans Bold"/>
              </a:rPr>
              <a:t>   </a:t>
            </a:r>
            <a:r>
              <a:rPr lang="en-US" sz="4000">
                <a:solidFill>
                  <a:srgbClr val="000000"/>
                </a:solidFill>
                <a:latin typeface="Open Sans"/>
                <a:ea typeface="Open Sans"/>
                <a:cs typeface="Open Sans"/>
                <a:sym typeface="Open Sans"/>
              </a:rPr>
              <a:t>2.</a:t>
            </a:r>
            <a:r>
              <a:rPr lang="en-US" sz="4000" b="1">
                <a:solidFill>
                  <a:srgbClr val="000000"/>
                </a:solidFill>
                <a:latin typeface="Open Sans Bold"/>
                <a:ea typeface="Open Sans Bold"/>
                <a:cs typeface="Open Sans Bold"/>
                <a:sym typeface="Open Sans Bold"/>
              </a:rPr>
              <a:t>Présentation des ensembles de code</a:t>
            </a:r>
          </a:p>
          <a:p>
            <a:pPr marL="863606" lvl="1" indent="-431803" algn="l">
              <a:lnSpc>
                <a:spcPts val="5600"/>
              </a:lnSpc>
              <a:buFont typeface="Arial"/>
              <a:buChar char="•"/>
            </a:pPr>
            <a:r>
              <a:rPr lang="en-US" sz="4000">
                <a:solidFill>
                  <a:srgbClr val="000000"/>
                </a:solidFill>
                <a:latin typeface="Open Sans"/>
                <a:ea typeface="Open Sans"/>
                <a:cs typeface="Open Sans"/>
                <a:sym typeface="Open Sans"/>
              </a:rPr>
              <a:t>Fonctions de conversion</a:t>
            </a:r>
          </a:p>
          <a:p>
            <a:pPr marL="863606" lvl="1" indent="-431803" algn="l">
              <a:lnSpc>
                <a:spcPts val="5600"/>
              </a:lnSpc>
              <a:buFont typeface="Arial"/>
              <a:buChar char="•"/>
            </a:pPr>
            <a:r>
              <a:rPr lang="en-US" sz="4000">
                <a:solidFill>
                  <a:srgbClr val="000000"/>
                </a:solidFill>
                <a:latin typeface="Open Sans"/>
                <a:ea typeface="Open Sans"/>
                <a:cs typeface="Open Sans"/>
                <a:sym typeface="Open Sans"/>
              </a:rPr>
              <a:t>Fonction principale de conversion</a:t>
            </a:r>
          </a:p>
          <a:p>
            <a:pPr marL="863606" lvl="1" indent="-431803" algn="l">
              <a:lnSpc>
                <a:spcPts val="5600"/>
              </a:lnSpc>
              <a:buFont typeface="Arial"/>
              <a:buChar char="•"/>
            </a:pPr>
            <a:r>
              <a:rPr lang="en-US" sz="4000">
                <a:solidFill>
                  <a:srgbClr val="000000"/>
                </a:solidFill>
                <a:latin typeface="Open Sans"/>
                <a:ea typeface="Open Sans"/>
                <a:cs typeface="Open Sans"/>
                <a:sym typeface="Open Sans"/>
              </a:rPr>
              <a:t>Interface utilisateur</a:t>
            </a:r>
          </a:p>
          <a:p>
            <a:pPr algn="l">
              <a:lnSpc>
                <a:spcPts val="5600"/>
              </a:lnSpc>
            </a:pPr>
            <a:endParaRPr lang="en-US" sz="4000">
              <a:solidFill>
                <a:srgbClr val="000000"/>
              </a:solidFill>
              <a:latin typeface="Open Sans"/>
              <a:ea typeface="Open Sans"/>
              <a:cs typeface="Open Sans"/>
              <a:sym typeface="Open Sans"/>
            </a:endParaRPr>
          </a:p>
          <a:p>
            <a:pPr algn="l">
              <a:lnSpc>
                <a:spcPts val="5600"/>
              </a:lnSpc>
            </a:pPr>
            <a:r>
              <a:rPr lang="en-US" sz="4000">
                <a:solidFill>
                  <a:srgbClr val="000000"/>
                </a:solidFill>
                <a:latin typeface="Open Sans"/>
                <a:ea typeface="Open Sans"/>
                <a:cs typeface="Open Sans"/>
                <a:sym typeface="Open Sans"/>
              </a:rPr>
              <a:t>   3.</a:t>
            </a:r>
            <a:r>
              <a:rPr lang="en-US" sz="4000" b="1">
                <a:solidFill>
                  <a:srgbClr val="000000"/>
                </a:solidFill>
                <a:latin typeface="Open Sans Bold"/>
                <a:ea typeface="Open Sans Bold"/>
                <a:cs typeface="Open Sans Bold"/>
                <a:sym typeface="Open Sans Bold"/>
              </a:rPr>
              <a:t>Conclusion</a:t>
            </a:r>
          </a:p>
        </p:txBody>
      </p:sp>
      <p:grpSp>
        <p:nvGrpSpPr>
          <p:cNvPr id="3" name="Group 3"/>
          <p:cNvGrpSpPr/>
          <p:nvPr/>
        </p:nvGrpSpPr>
        <p:grpSpPr>
          <a:xfrm>
            <a:off x="1028700" y="2900414"/>
            <a:ext cx="10847081" cy="6357886"/>
            <a:chOff x="0" y="0"/>
            <a:chExt cx="2856844" cy="1674505"/>
          </a:xfrm>
        </p:grpSpPr>
        <p:sp>
          <p:nvSpPr>
            <p:cNvPr id="4" name="Freeform 4"/>
            <p:cNvSpPr/>
            <p:nvPr/>
          </p:nvSpPr>
          <p:spPr>
            <a:xfrm>
              <a:off x="0" y="0"/>
              <a:ext cx="2856844" cy="1674505"/>
            </a:xfrm>
            <a:custGeom>
              <a:avLst/>
              <a:gdLst/>
              <a:ahLst/>
              <a:cxnLst/>
              <a:rect l="l" t="t" r="r" b="b"/>
              <a:pathLst>
                <a:path w="2856844" h="1674505">
                  <a:moveTo>
                    <a:pt x="0" y="0"/>
                  </a:moveTo>
                  <a:lnTo>
                    <a:pt x="2856844" y="0"/>
                  </a:lnTo>
                  <a:lnTo>
                    <a:pt x="2856844" y="1674505"/>
                  </a:lnTo>
                  <a:lnTo>
                    <a:pt x="0" y="1674505"/>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5" name="TextBox 5"/>
            <p:cNvSpPr txBox="1"/>
            <p:nvPr/>
          </p:nvSpPr>
          <p:spPr>
            <a:xfrm>
              <a:off x="0" y="-38100"/>
              <a:ext cx="2856844" cy="171260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6171754" y="857250"/>
            <a:ext cx="594449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Sommaire</a:t>
            </a:r>
            <a:endParaRPr lang="en-US" sz="8800" b="1" dirty="0">
              <a:solidFill>
                <a:srgbClr val="000000"/>
              </a:solidFill>
              <a:latin typeface="Open Sans Bold"/>
              <a:ea typeface="Open Sans Bold"/>
              <a:cs typeface="Open Sans Bold"/>
              <a:sym typeface="Open Sans Bold"/>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54700" y="857250"/>
            <a:ext cx="7378601" cy="1566544"/>
          </a:xfrm>
          <a:prstGeom prst="rect">
            <a:avLst/>
          </a:prstGeom>
        </p:spPr>
        <p:txBody>
          <a:bodyPr lIns="0" tIns="0" rIns="0" bIns="0" rtlCol="0" anchor="t">
            <a:spAutoFit/>
          </a:bodyPr>
          <a:lstStyle/>
          <a:p>
            <a:pPr algn="ctr">
              <a:lnSpc>
                <a:spcPts val="12880"/>
              </a:lnSpc>
            </a:pPr>
            <a:r>
              <a:rPr lang="en-US" sz="8800" b="1" dirty="0">
                <a:solidFill>
                  <a:srgbClr val="000000"/>
                </a:solidFill>
                <a:latin typeface="Open Sans Bold"/>
                <a:ea typeface="Open Sans Bold"/>
                <a:cs typeface="Open Sans Bold"/>
                <a:sym typeface="Open Sans Bold"/>
              </a:rPr>
              <a:t>Introduction</a:t>
            </a:r>
            <a:endParaRPr lang="en-US" sz="9200" b="1" dirty="0">
              <a:solidFill>
                <a:srgbClr val="000000"/>
              </a:solidFill>
              <a:latin typeface="Open Sans Bold"/>
              <a:ea typeface="Open Sans Bold"/>
              <a:cs typeface="Open Sans Bold"/>
              <a:sym typeface="Open Sans Bold"/>
            </a:endParaRPr>
          </a:p>
        </p:txBody>
      </p:sp>
      <p:grpSp>
        <p:nvGrpSpPr>
          <p:cNvPr id="3" name="Group 3"/>
          <p:cNvGrpSpPr/>
          <p:nvPr/>
        </p:nvGrpSpPr>
        <p:grpSpPr>
          <a:xfrm>
            <a:off x="1224772" y="2900414"/>
            <a:ext cx="15838457" cy="5371658"/>
            <a:chOff x="0" y="0"/>
            <a:chExt cx="4171445" cy="1414758"/>
          </a:xfrm>
        </p:grpSpPr>
        <p:sp>
          <p:nvSpPr>
            <p:cNvPr id="4" name="Freeform 4"/>
            <p:cNvSpPr/>
            <p:nvPr/>
          </p:nvSpPr>
          <p:spPr>
            <a:xfrm>
              <a:off x="0" y="0"/>
              <a:ext cx="4171445" cy="1414758"/>
            </a:xfrm>
            <a:custGeom>
              <a:avLst/>
              <a:gdLst/>
              <a:ahLst/>
              <a:cxnLst/>
              <a:rect l="l" t="t" r="r" b="b"/>
              <a:pathLst>
                <a:path w="4171445" h="1414758">
                  <a:moveTo>
                    <a:pt x="0" y="0"/>
                  </a:moveTo>
                  <a:lnTo>
                    <a:pt x="4171445" y="0"/>
                  </a:lnTo>
                  <a:lnTo>
                    <a:pt x="4171445" y="1414758"/>
                  </a:lnTo>
                  <a:lnTo>
                    <a:pt x="0" y="1414758"/>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5" name="TextBox 5"/>
            <p:cNvSpPr txBox="1"/>
            <p:nvPr/>
          </p:nvSpPr>
          <p:spPr>
            <a:xfrm>
              <a:off x="0" y="-38100"/>
              <a:ext cx="4171445" cy="145285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810896" y="3368602"/>
            <a:ext cx="14666209" cy="4903470"/>
          </a:xfrm>
          <a:prstGeom prst="rect">
            <a:avLst/>
          </a:prstGeom>
        </p:spPr>
        <p:txBody>
          <a:bodyPr lIns="0" tIns="0" rIns="0" bIns="0" rtlCol="0" anchor="t">
            <a:spAutoFit/>
          </a:bodyPr>
          <a:lstStyle/>
          <a:p>
            <a:pPr algn="ctr">
              <a:lnSpc>
                <a:spcPts val="4899"/>
              </a:lnSpc>
            </a:pPr>
            <a:r>
              <a:rPr lang="en-US" sz="3499">
                <a:solidFill>
                  <a:srgbClr val="000000"/>
                </a:solidFill>
                <a:latin typeface="Open Sans"/>
                <a:ea typeface="Open Sans"/>
                <a:cs typeface="Open Sans"/>
                <a:sym typeface="Open Sans"/>
              </a:rPr>
              <a:t>Dans cet exposé, nous allons vous présenter un </a:t>
            </a:r>
            <a:r>
              <a:rPr lang="en-US" sz="3499" b="1">
                <a:solidFill>
                  <a:srgbClr val="000000"/>
                </a:solidFill>
                <a:latin typeface="Open Sans Bold"/>
                <a:ea typeface="Open Sans Bold"/>
                <a:cs typeface="Open Sans Bold"/>
                <a:sym typeface="Open Sans Bold"/>
              </a:rPr>
              <a:t>programme Python</a:t>
            </a:r>
            <a:r>
              <a:rPr lang="en-US" sz="3499">
                <a:solidFill>
                  <a:srgbClr val="000000"/>
                </a:solidFill>
                <a:latin typeface="Open Sans"/>
                <a:ea typeface="Open Sans"/>
                <a:cs typeface="Open Sans"/>
                <a:sym typeface="Open Sans"/>
              </a:rPr>
              <a:t> permettant de convertir des nombres entre différentes bases numériques : </a:t>
            </a:r>
            <a:r>
              <a:rPr lang="en-US" sz="3499" b="1">
                <a:solidFill>
                  <a:srgbClr val="000000"/>
                </a:solidFill>
                <a:latin typeface="Open Sans Bold"/>
                <a:ea typeface="Open Sans Bold"/>
                <a:cs typeface="Open Sans Bold"/>
                <a:sym typeface="Open Sans Bold"/>
              </a:rPr>
              <a:t>binaire</a:t>
            </a:r>
            <a:r>
              <a:rPr lang="en-US" sz="3499">
                <a:solidFill>
                  <a:srgbClr val="000000"/>
                </a:solidFill>
                <a:latin typeface="Open Sans"/>
                <a:ea typeface="Open Sans"/>
                <a:cs typeface="Open Sans"/>
                <a:sym typeface="Open Sans"/>
              </a:rPr>
              <a:t>, </a:t>
            </a:r>
            <a:r>
              <a:rPr lang="en-US" sz="3499" b="1">
                <a:solidFill>
                  <a:srgbClr val="000000"/>
                </a:solidFill>
                <a:latin typeface="Open Sans Bold"/>
                <a:ea typeface="Open Sans Bold"/>
                <a:cs typeface="Open Sans Bold"/>
                <a:sym typeface="Open Sans Bold"/>
              </a:rPr>
              <a:t>décimale</a:t>
            </a:r>
            <a:r>
              <a:rPr lang="en-US" sz="3499">
                <a:solidFill>
                  <a:srgbClr val="000000"/>
                </a:solidFill>
                <a:latin typeface="Open Sans"/>
                <a:ea typeface="Open Sans"/>
                <a:cs typeface="Open Sans"/>
                <a:sym typeface="Open Sans"/>
              </a:rPr>
              <a:t> et </a:t>
            </a:r>
            <a:r>
              <a:rPr lang="en-US" sz="3499" b="1">
                <a:solidFill>
                  <a:srgbClr val="000000"/>
                </a:solidFill>
                <a:latin typeface="Open Sans Bold"/>
                <a:ea typeface="Open Sans Bold"/>
                <a:cs typeface="Open Sans Bold"/>
                <a:sym typeface="Open Sans Bold"/>
              </a:rPr>
              <a:t>hexadécimale</a:t>
            </a:r>
            <a:r>
              <a:rPr lang="en-US" sz="3499">
                <a:solidFill>
                  <a:srgbClr val="000000"/>
                </a:solidFill>
                <a:latin typeface="Open Sans"/>
                <a:ea typeface="Open Sans"/>
                <a:cs typeface="Open Sans"/>
                <a:sym typeface="Open Sans"/>
              </a:rPr>
              <a:t>. Les conversions de bases sont essentielles dans de nombreux domaines, notamment en informatique, où différentes représentations de données sont courantes. À travers cet exposé, nous allons </a:t>
            </a:r>
            <a:r>
              <a:rPr lang="en-US" sz="3499" b="1">
                <a:solidFill>
                  <a:srgbClr val="000000"/>
                </a:solidFill>
                <a:latin typeface="Open Sans Bold"/>
                <a:ea typeface="Open Sans Bold"/>
                <a:cs typeface="Open Sans Bold"/>
                <a:sym typeface="Open Sans Bold"/>
              </a:rPr>
              <a:t>examiner le code</a:t>
            </a:r>
            <a:r>
              <a:rPr lang="en-US" sz="3499">
                <a:solidFill>
                  <a:srgbClr val="000000"/>
                </a:solidFill>
                <a:latin typeface="Open Sans"/>
                <a:ea typeface="Open Sans"/>
                <a:cs typeface="Open Sans"/>
                <a:sym typeface="Open Sans"/>
              </a:rPr>
              <a:t>, </a:t>
            </a:r>
            <a:r>
              <a:rPr lang="en-US" sz="3499" b="1">
                <a:solidFill>
                  <a:srgbClr val="000000"/>
                </a:solidFill>
                <a:latin typeface="Open Sans Bold"/>
                <a:ea typeface="Open Sans Bold"/>
                <a:cs typeface="Open Sans Bold"/>
                <a:sym typeface="Open Sans Bold"/>
              </a:rPr>
              <a:t>son utilité</a:t>
            </a:r>
            <a:r>
              <a:rPr lang="en-US" sz="3499">
                <a:solidFill>
                  <a:srgbClr val="000000"/>
                </a:solidFill>
                <a:latin typeface="Open Sans"/>
                <a:ea typeface="Open Sans"/>
                <a:cs typeface="Open Sans"/>
                <a:sym typeface="Open Sans"/>
              </a:rPr>
              <a:t>, et </a:t>
            </a:r>
            <a:r>
              <a:rPr lang="en-US" sz="3499" b="1">
                <a:solidFill>
                  <a:srgbClr val="000000"/>
                </a:solidFill>
                <a:latin typeface="Open Sans Bold"/>
                <a:ea typeface="Open Sans Bold"/>
                <a:cs typeface="Open Sans Bold"/>
                <a:sym typeface="Open Sans Bold"/>
              </a:rPr>
              <a:t>son fonctionnement.</a:t>
            </a:r>
          </a:p>
          <a:p>
            <a:pPr algn="ctr">
              <a:lnSpc>
                <a:spcPts val="4759"/>
              </a:lnSpc>
            </a:pPr>
            <a:endParaRPr lang="en-US" sz="3499" b="1">
              <a:solidFill>
                <a:srgbClr val="000000"/>
              </a:solidFill>
              <a:latin typeface="Open Sans Bold"/>
              <a:ea typeface="Open Sans Bold"/>
              <a:cs typeface="Open Sans Bold"/>
              <a:sym typeface="Open Sans Bo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9458" y="857250"/>
            <a:ext cx="1242908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Présentation</a:t>
            </a:r>
            <a:r>
              <a:rPr lang="en-US" sz="8800" b="1" dirty="0">
                <a:solidFill>
                  <a:srgbClr val="000000"/>
                </a:solidFill>
                <a:latin typeface="Open Sans Bold"/>
                <a:ea typeface="Open Sans Bold"/>
                <a:cs typeface="Open Sans Bold"/>
                <a:sym typeface="Open Sans Bold"/>
              </a:rPr>
              <a:t> du code</a:t>
            </a:r>
          </a:p>
        </p:txBody>
      </p:sp>
      <p:sp>
        <p:nvSpPr>
          <p:cNvPr id="3" name="TextBox 3"/>
          <p:cNvSpPr txBox="1"/>
          <p:nvPr/>
        </p:nvSpPr>
        <p:spPr>
          <a:xfrm>
            <a:off x="5155927" y="2494471"/>
            <a:ext cx="7976146"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Fonctions de conversion</a:t>
            </a:r>
          </a:p>
        </p:txBody>
      </p:sp>
      <p:grpSp>
        <p:nvGrpSpPr>
          <p:cNvPr id="4" name="Group 4"/>
          <p:cNvGrpSpPr/>
          <p:nvPr/>
        </p:nvGrpSpPr>
        <p:grpSpPr>
          <a:xfrm>
            <a:off x="645569" y="3864023"/>
            <a:ext cx="17642431" cy="4876221"/>
            <a:chOff x="0" y="0"/>
            <a:chExt cx="4646566" cy="1284272"/>
          </a:xfrm>
        </p:grpSpPr>
        <p:sp>
          <p:nvSpPr>
            <p:cNvPr id="5" name="Freeform 5"/>
            <p:cNvSpPr/>
            <p:nvPr/>
          </p:nvSpPr>
          <p:spPr>
            <a:xfrm>
              <a:off x="0" y="0"/>
              <a:ext cx="4646566" cy="1284272"/>
            </a:xfrm>
            <a:custGeom>
              <a:avLst/>
              <a:gdLst/>
              <a:ahLst/>
              <a:cxnLst/>
              <a:rect l="l" t="t" r="r" b="b"/>
              <a:pathLst>
                <a:path w="4646566" h="1284272">
                  <a:moveTo>
                    <a:pt x="0" y="0"/>
                  </a:moveTo>
                  <a:lnTo>
                    <a:pt x="4646566" y="0"/>
                  </a:lnTo>
                  <a:lnTo>
                    <a:pt x="4646566" y="1284272"/>
                  </a:lnTo>
                  <a:lnTo>
                    <a:pt x="0" y="1284272"/>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6" name="TextBox 6"/>
            <p:cNvSpPr txBox="1"/>
            <p:nvPr/>
          </p:nvSpPr>
          <p:spPr>
            <a:xfrm>
              <a:off x="0" y="-38100"/>
              <a:ext cx="4646566" cy="1322372"/>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816859" y="4894289"/>
            <a:ext cx="8308091" cy="3181350"/>
          </a:xfrm>
          <a:prstGeom prst="rect">
            <a:avLst/>
          </a:prstGeom>
        </p:spPr>
        <p:txBody>
          <a:bodyPr lIns="0" tIns="0" rIns="0" bIns="0" rtlCol="0" anchor="t">
            <a:spAutoFit/>
          </a:bodyPr>
          <a:lstStyle/>
          <a:p>
            <a:pPr marL="647702" lvl="1" indent="-323851" algn="l">
              <a:lnSpc>
                <a:spcPts val="4200"/>
              </a:lnSpc>
              <a:buFont typeface="Arial"/>
              <a:buChar char="•"/>
            </a:pPr>
            <a:r>
              <a:rPr lang="en-US" sz="3000" b="1">
                <a:solidFill>
                  <a:srgbClr val="000000"/>
                </a:solidFill>
                <a:latin typeface="Open Sans Bold"/>
                <a:ea typeface="Open Sans Bold"/>
                <a:cs typeface="Open Sans Bold"/>
                <a:sym typeface="Open Sans Bold"/>
              </a:rPr>
              <a:t>convertir_binaire_decimal(binaire)</a:t>
            </a:r>
          </a:p>
          <a:p>
            <a:pPr algn="l">
              <a:lnSpc>
                <a:spcPts val="4200"/>
              </a:lnSpc>
            </a:pPr>
            <a:endParaRPr lang="en-US" sz="3000" b="1">
              <a:solidFill>
                <a:srgbClr val="000000"/>
              </a:solidFill>
              <a:latin typeface="Open Sans Bold"/>
              <a:ea typeface="Open Sans Bold"/>
              <a:cs typeface="Open Sans Bold"/>
              <a:sym typeface="Open Sans Bold"/>
            </a:endParaRPr>
          </a:p>
          <a:p>
            <a:pPr marL="647702" lvl="1" indent="-323851" algn="l">
              <a:lnSpc>
                <a:spcPts val="4200"/>
              </a:lnSpc>
              <a:buFont typeface="Arial"/>
              <a:buChar char="•"/>
            </a:pPr>
            <a:r>
              <a:rPr lang="en-US" sz="3000">
                <a:solidFill>
                  <a:srgbClr val="000000"/>
                </a:solidFill>
                <a:latin typeface="Open Sans"/>
                <a:ea typeface="Open Sans"/>
                <a:cs typeface="Open Sans"/>
                <a:sym typeface="Open Sans"/>
              </a:rPr>
              <a:t>convertir_decimal_binaire(decimal)</a:t>
            </a:r>
          </a:p>
          <a:p>
            <a:pPr algn="l">
              <a:lnSpc>
                <a:spcPts val="4200"/>
              </a:lnSpc>
            </a:pPr>
            <a:endParaRPr lang="en-US" sz="3000">
              <a:solidFill>
                <a:srgbClr val="000000"/>
              </a:solidFill>
              <a:latin typeface="Open Sans"/>
              <a:ea typeface="Open Sans"/>
              <a:cs typeface="Open Sans"/>
              <a:sym typeface="Open Sans"/>
            </a:endParaRPr>
          </a:p>
          <a:p>
            <a:pPr marL="647702" lvl="1" indent="-323851" algn="l">
              <a:lnSpc>
                <a:spcPts val="4200"/>
              </a:lnSpc>
              <a:buFont typeface="Arial"/>
              <a:buChar char="•"/>
            </a:pPr>
            <a:r>
              <a:rPr lang="en-US" sz="3000">
                <a:solidFill>
                  <a:srgbClr val="000000"/>
                </a:solidFill>
                <a:latin typeface="Open Sans"/>
                <a:ea typeface="Open Sans"/>
                <a:cs typeface="Open Sans"/>
                <a:sym typeface="Open Sans"/>
              </a:rPr>
              <a:t>convertir_decimal_hexadecimal(decimal)</a:t>
            </a:r>
          </a:p>
          <a:p>
            <a:pPr algn="l">
              <a:lnSpc>
                <a:spcPts val="4200"/>
              </a:lnSpc>
            </a:pPr>
            <a:endParaRPr lang="en-US" sz="3000">
              <a:solidFill>
                <a:srgbClr val="000000"/>
              </a:solidFill>
              <a:latin typeface="Open Sans"/>
              <a:ea typeface="Open Sans"/>
              <a:cs typeface="Open Sans"/>
              <a:sym typeface="Open Sans"/>
            </a:endParaRPr>
          </a:p>
        </p:txBody>
      </p:sp>
      <p:sp>
        <p:nvSpPr>
          <p:cNvPr id="8" name="TextBox 8"/>
          <p:cNvSpPr txBox="1"/>
          <p:nvPr/>
        </p:nvSpPr>
        <p:spPr>
          <a:xfrm>
            <a:off x="9508853" y="4894289"/>
            <a:ext cx="8687842" cy="31813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Open Sans"/>
                <a:ea typeface="Open Sans"/>
                <a:cs typeface="Open Sans"/>
                <a:sym typeface="Open Sans"/>
              </a:rPr>
              <a:t>convertir_hexadecimal_decimal(hexadecimal)</a:t>
            </a:r>
          </a:p>
          <a:p>
            <a:pPr algn="l">
              <a:lnSpc>
                <a:spcPts val="4200"/>
              </a:lnSpc>
            </a:pPr>
            <a:endParaRPr lang="en-US" sz="3000">
              <a:solidFill>
                <a:srgbClr val="000000"/>
              </a:solidFill>
              <a:latin typeface="Open Sans"/>
              <a:ea typeface="Open Sans"/>
              <a:cs typeface="Open Sans"/>
              <a:sym typeface="Open Sans"/>
            </a:endParaRPr>
          </a:p>
          <a:p>
            <a:pPr marL="647702" lvl="1" indent="-323851" algn="l">
              <a:lnSpc>
                <a:spcPts val="4200"/>
              </a:lnSpc>
              <a:buFont typeface="Arial"/>
              <a:buChar char="•"/>
            </a:pPr>
            <a:r>
              <a:rPr lang="en-US" sz="3000" b="1">
                <a:solidFill>
                  <a:srgbClr val="000000"/>
                </a:solidFill>
                <a:latin typeface="Open Sans Bold"/>
                <a:ea typeface="Open Sans Bold"/>
                <a:cs typeface="Open Sans Bold"/>
                <a:sym typeface="Open Sans Bold"/>
              </a:rPr>
              <a:t>convertir_binaire_hexadecimal(binaire)</a:t>
            </a:r>
          </a:p>
          <a:p>
            <a:pPr algn="l">
              <a:lnSpc>
                <a:spcPts val="4200"/>
              </a:lnSpc>
            </a:pPr>
            <a:endParaRPr lang="en-US" sz="3000" b="1">
              <a:solidFill>
                <a:srgbClr val="000000"/>
              </a:solidFill>
              <a:latin typeface="Open Sans Bold"/>
              <a:ea typeface="Open Sans Bold"/>
              <a:cs typeface="Open Sans Bold"/>
              <a:sym typeface="Open Sans Bold"/>
            </a:endParaRPr>
          </a:p>
          <a:p>
            <a:pPr marL="647702" lvl="1" indent="-323851" algn="l">
              <a:lnSpc>
                <a:spcPts val="4200"/>
              </a:lnSpc>
              <a:buFont typeface="Arial"/>
              <a:buChar char="•"/>
            </a:pPr>
            <a:r>
              <a:rPr lang="en-US" sz="3000">
                <a:solidFill>
                  <a:srgbClr val="000000"/>
                </a:solidFill>
                <a:latin typeface="Open Sans"/>
                <a:ea typeface="Open Sans"/>
                <a:cs typeface="Open Sans"/>
                <a:sym typeface="Open Sans"/>
              </a:rPr>
              <a:t>convertir_hexadecimal_binaire(hexadecimal)</a:t>
            </a:r>
          </a:p>
          <a:p>
            <a:pPr algn="l">
              <a:lnSpc>
                <a:spcPts val="4200"/>
              </a:lnSpc>
            </a:pPr>
            <a:endParaRPr lang="en-US" sz="3000">
              <a:solidFill>
                <a:srgbClr val="000000"/>
              </a:solidFill>
              <a:latin typeface="Open Sans"/>
              <a:ea typeface="Open Sans"/>
              <a:cs typeface="Open Sans"/>
              <a:sym typeface="Open Sans"/>
            </a:endParaRPr>
          </a:p>
        </p:txBody>
      </p:sp>
      <p:sp>
        <p:nvSpPr>
          <p:cNvPr id="9" name="AutoShape 9"/>
          <p:cNvSpPr/>
          <p:nvPr/>
        </p:nvSpPr>
        <p:spPr>
          <a:xfrm flipH="1" flipV="1">
            <a:off x="9124950" y="4561094"/>
            <a:ext cx="0" cy="3514544"/>
          </a:xfrm>
          <a:prstGeom prst="line">
            <a:avLst/>
          </a:prstGeom>
          <a:ln w="38100" cap="flat">
            <a:solidFill>
              <a:srgbClr val="000000"/>
            </a:solidFill>
            <a:prstDash val="solid"/>
            <a:headEnd type="none" w="sm" len="sm"/>
            <a:tailEnd type="none" w="sm" len="sm"/>
          </a:ln>
        </p:spPr>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9458" y="857250"/>
            <a:ext cx="1242908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Présentation</a:t>
            </a:r>
            <a:r>
              <a:rPr lang="en-US" sz="8800" b="1" dirty="0">
                <a:solidFill>
                  <a:srgbClr val="000000"/>
                </a:solidFill>
                <a:latin typeface="Open Sans Bold"/>
                <a:ea typeface="Open Sans Bold"/>
                <a:cs typeface="Open Sans Bold"/>
                <a:sym typeface="Open Sans Bold"/>
              </a:rPr>
              <a:t> du code</a:t>
            </a:r>
          </a:p>
        </p:txBody>
      </p:sp>
      <p:grpSp>
        <p:nvGrpSpPr>
          <p:cNvPr id="3" name="Group 3"/>
          <p:cNvGrpSpPr/>
          <p:nvPr/>
        </p:nvGrpSpPr>
        <p:grpSpPr>
          <a:xfrm>
            <a:off x="744348" y="2900414"/>
            <a:ext cx="17309754" cy="5822055"/>
            <a:chOff x="0" y="0"/>
            <a:chExt cx="4558948" cy="1533381"/>
          </a:xfrm>
        </p:grpSpPr>
        <p:sp>
          <p:nvSpPr>
            <p:cNvPr id="4" name="Freeform 4"/>
            <p:cNvSpPr/>
            <p:nvPr/>
          </p:nvSpPr>
          <p:spPr>
            <a:xfrm>
              <a:off x="0" y="0"/>
              <a:ext cx="4558948" cy="1533381"/>
            </a:xfrm>
            <a:custGeom>
              <a:avLst/>
              <a:gdLst/>
              <a:ahLst/>
              <a:cxnLst/>
              <a:rect l="l" t="t" r="r" b="b"/>
              <a:pathLst>
                <a:path w="4558948" h="1533381">
                  <a:moveTo>
                    <a:pt x="0" y="0"/>
                  </a:moveTo>
                  <a:lnTo>
                    <a:pt x="4558948" y="0"/>
                  </a:lnTo>
                  <a:lnTo>
                    <a:pt x="4558948" y="1533381"/>
                  </a:lnTo>
                  <a:lnTo>
                    <a:pt x="0" y="1533381"/>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5" name="TextBox 5"/>
            <p:cNvSpPr txBox="1"/>
            <p:nvPr/>
          </p:nvSpPr>
          <p:spPr>
            <a:xfrm>
              <a:off x="0" y="-38100"/>
              <a:ext cx="4558948" cy="1571481"/>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4318210"/>
            <a:ext cx="8622060" cy="3580765"/>
          </a:xfrm>
          <a:prstGeom prst="rect">
            <a:avLst/>
          </a:prstGeom>
        </p:spPr>
        <p:txBody>
          <a:bodyPr lIns="0" tIns="0" rIns="0" bIns="0" rtlCol="0" anchor="t">
            <a:spAutoFit/>
          </a:bodyPr>
          <a:lstStyle/>
          <a:p>
            <a:pPr algn="l">
              <a:lnSpc>
                <a:spcPts val="4759"/>
              </a:lnSpc>
            </a:pPr>
            <a:r>
              <a:rPr lang="en-US" sz="3399">
                <a:solidFill>
                  <a:srgbClr val="000000"/>
                </a:solidFill>
                <a:latin typeface="Open Sans"/>
                <a:ea typeface="Open Sans"/>
                <a:cs typeface="Open Sans"/>
                <a:sym typeface="Open Sans"/>
              </a:rPr>
              <a:t>def convertir_binaire_decimal(binaire):</a:t>
            </a:r>
          </a:p>
          <a:p>
            <a:pPr algn="l">
              <a:lnSpc>
                <a:spcPts val="4759"/>
              </a:lnSpc>
            </a:pPr>
            <a:r>
              <a:rPr lang="en-US" sz="3399">
                <a:solidFill>
                  <a:srgbClr val="000000"/>
                </a:solidFill>
                <a:latin typeface="Open Sans"/>
                <a:ea typeface="Open Sans"/>
                <a:cs typeface="Open Sans"/>
                <a:sym typeface="Open Sans"/>
              </a:rPr>
              <a:t>    decimal = 0</a:t>
            </a:r>
          </a:p>
          <a:p>
            <a:pPr algn="l">
              <a:lnSpc>
                <a:spcPts val="4759"/>
              </a:lnSpc>
            </a:pPr>
            <a:r>
              <a:rPr lang="en-US" sz="3399">
                <a:solidFill>
                  <a:srgbClr val="000000"/>
                </a:solidFill>
                <a:latin typeface="Open Sans"/>
                <a:ea typeface="Open Sans"/>
                <a:cs typeface="Open Sans"/>
                <a:sym typeface="Open Sans"/>
              </a:rPr>
              <a:t>    for i, bit in enumerate(reversed(binaire)):</a:t>
            </a:r>
          </a:p>
          <a:p>
            <a:pPr algn="l">
              <a:lnSpc>
                <a:spcPts val="4759"/>
              </a:lnSpc>
            </a:pPr>
            <a:r>
              <a:rPr lang="en-US" sz="3399">
                <a:solidFill>
                  <a:srgbClr val="000000"/>
                </a:solidFill>
                <a:latin typeface="Open Sans"/>
                <a:ea typeface="Open Sans"/>
                <a:cs typeface="Open Sans"/>
                <a:sym typeface="Open Sans"/>
              </a:rPr>
              <a:t>        if bit == '1':</a:t>
            </a:r>
          </a:p>
          <a:p>
            <a:pPr algn="l">
              <a:lnSpc>
                <a:spcPts val="4759"/>
              </a:lnSpc>
            </a:pPr>
            <a:r>
              <a:rPr lang="en-US" sz="3399">
                <a:solidFill>
                  <a:srgbClr val="000000"/>
                </a:solidFill>
                <a:latin typeface="Open Sans"/>
                <a:ea typeface="Open Sans"/>
                <a:cs typeface="Open Sans"/>
                <a:sym typeface="Open Sans"/>
              </a:rPr>
              <a:t>            decimal += 2 ** i</a:t>
            </a:r>
          </a:p>
          <a:p>
            <a:pPr algn="l">
              <a:lnSpc>
                <a:spcPts val="4759"/>
              </a:lnSpc>
            </a:pPr>
            <a:r>
              <a:rPr lang="en-US" sz="3399">
                <a:solidFill>
                  <a:srgbClr val="000000"/>
                </a:solidFill>
                <a:latin typeface="Open Sans"/>
                <a:ea typeface="Open Sans"/>
                <a:cs typeface="Open Sans"/>
                <a:sym typeface="Open Sans"/>
              </a:rPr>
              <a:t>    return decimal</a:t>
            </a:r>
          </a:p>
        </p:txBody>
      </p:sp>
      <p:sp>
        <p:nvSpPr>
          <p:cNvPr id="7" name="TextBox 7"/>
          <p:cNvSpPr txBox="1"/>
          <p:nvPr/>
        </p:nvSpPr>
        <p:spPr>
          <a:xfrm>
            <a:off x="1028700" y="3080595"/>
            <a:ext cx="8836372"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Fonction de conversion binaire vers décimal</a:t>
            </a:r>
          </a:p>
        </p:txBody>
      </p:sp>
      <p:sp>
        <p:nvSpPr>
          <p:cNvPr id="8" name="TextBox 8"/>
          <p:cNvSpPr txBox="1"/>
          <p:nvPr/>
        </p:nvSpPr>
        <p:spPr>
          <a:xfrm>
            <a:off x="10353819" y="3080595"/>
            <a:ext cx="7346539" cy="5380990"/>
          </a:xfrm>
          <a:prstGeom prst="rect">
            <a:avLst/>
          </a:prstGeom>
        </p:spPr>
        <p:txBody>
          <a:bodyPr lIns="0" tIns="0" rIns="0" bIns="0" rtlCol="0" anchor="t">
            <a:spAutoFit/>
          </a:bodyPr>
          <a:lstStyle/>
          <a:p>
            <a:pPr marL="734059" lvl="1" indent="-367030" algn="l">
              <a:lnSpc>
                <a:spcPts val="4759"/>
              </a:lnSpc>
              <a:buFont typeface="Arial"/>
              <a:buChar char="•"/>
            </a:pPr>
            <a:r>
              <a:rPr lang="en-US" sz="3399" b="1">
                <a:solidFill>
                  <a:srgbClr val="000000"/>
                </a:solidFill>
                <a:latin typeface="Open Sans Bold"/>
                <a:ea typeface="Open Sans Bold"/>
                <a:cs typeface="Open Sans Bold"/>
                <a:sym typeface="Open Sans Bold"/>
              </a:rPr>
              <a:t>Utilité </a:t>
            </a:r>
            <a:r>
              <a:rPr lang="en-US" sz="3399">
                <a:solidFill>
                  <a:srgbClr val="000000"/>
                </a:solidFill>
                <a:latin typeface="Open Sans"/>
                <a:ea typeface="Open Sans"/>
                <a:cs typeface="Open Sans"/>
                <a:sym typeface="Open Sans"/>
              </a:rPr>
              <a:t>: Convertit une chaîne binaire en un nombre décimal.</a:t>
            </a:r>
          </a:p>
          <a:p>
            <a:pPr marL="734059" lvl="1" indent="-367030" algn="l">
              <a:lnSpc>
                <a:spcPts val="4759"/>
              </a:lnSpc>
              <a:buFont typeface="Arial"/>
              <a:buChar char="•"/>
            </a:pPr>
            <a:r>
              <a:rPr lang="en-US" sz="3399" b="1">
                <a:solidFill>
                  <a:srgbClr val="000000"/>
                </a:solidFill>
                <a:latin typeface="Open Sans Bold"/>
                <a:ea typeface="Open Sans Bold"/>
                <a:cs typeface="Open Sans Bold"/>
                <a:sym typeface="Open Sans Bold"/>
              </a:rPr>
              <a:t>Fonctionnement </a:t>
            </a:r>
            <a:r>
              <a:rPr lang="en-US" sz="3399">
                <a:solidFill>
                  <a:srgbClr val="000000"/>
                </a:solidFill>
                <a:latin typeface="Open Sans"/>
                <a:ea typeface="Open Sans"/>
                <a:cs typeface="Open Sans"/>
                <a:sym typeface="Open Sans"/>
              </a:rPr>
              <a:t>: Elle parcourt chaque bit de la chaîne binaire, en commençant par le bit de droite, et utilise la puissance de 2 pour calculer la valeur décimale.</a:t>
            </a:r>
          </a:p>
          <a:p>
            <a:pPr algn="l">
              <a:lnSpc>
                <a:spcPts val="4759"/>
              </a:lnSpc>
            </a:pPr>
            <a:endParaRPr lang="en-US" sz="3399">
              <a:solidFill>
                <a:srgbClr val="000000"/>
              </a:solidFill>
              <a:latin typeface="Open Sans"/>
              <a:ea typeface="Open Sans"/>
              <a:cs typeface="Open Sans"/>
              <a:sym typeface="Open Sans"/>
            </a:endParaRPr>
          </a:p>
        </p:txBody>
      </p:sp>
      <p:sp>
        <p:nvSpPr>
          <p:cNvPr id="9" name="AutoShape 9"/>
          <p:cNvSpPr/>
          <p:nvPr/>
        </p:nvSpPr>
        <p:spPr>
          <a:xfrm flipV="1">
            <a:off x="10334769" y="3120123"/>
            <a:ext cx="0" cy="5341462"/>
          </a:xfrm>
          <a:prstGeom prst="line">
            <a:avLst/>
          </a:prstGeom>
          <a:ln w="38100" cap="flat">
            <a:solidFill>
              <a:srgbClr val="000000"/>
            </a:solidFill>
            <a:prstDash val="solid"/>
            <a:headEnd type="none" w="sm" len="sm"/>
            <a:tailEnd type="none" w="sm" len="sm"/>
          </a:ln>
        </p:spPr>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9458" y="857250"/>
            <a:ext cx="1242908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Présentation</a:t>
            </a:r>
            <a:r>
              <a:rPr lang="en-US" sz="8800" b="1" dirty="0">
                <a:solidFill>
                  <a:srgbClr val="000000"/>
                </a:solidFill>
                <a:latin typeface="Open Sans Bold"/>
                <a:ea typeface="Open Sans Bold"/>
                <a:cs typeface="Open Sans Bold"/>
                <a:sym typeface="Open Sans Bold"/>
              </a:rPr>
              <a:t> du code</a:t>
            </a:r>
          </a:p>
        </p:txBody>
      </p:sp>
      <p:grpSp>
        <p:nvGrpSpPr>
          <p:cNvPr id="3" name="Group 3"/>
          <p:cNvGrpSpPr/>
          <p:nvPr/>
        </p:nvGrpSpPr>
        <p:grpSpPr>
          <a:xfrm>
            <a:off x="489123" y="2795321"/>
            <a:ext cx="17655059" cy="7278339"/>
            <a:chOff x="0" y="0"/>
            <a:chExt cx="4649892" cy="1916929"/>
          </a:xfrm>
        </p:grpSpPr>
        <p:sp>
          <p:nvSpPr>
            <p:cNvPr id="4" name="Freeform 4"/>
            <p:cNvSpPr/>
            <p:nvPr/>
          </p:nvSpPr>
          <p:spPr>
            <a:xfrm>
              <a:off x="0" y="0"/>
              <a:ext cx="4649892" cy="1916929"/>
            </a:xfrm>
            <a:custGeom>
              <a:avLst/>
              <a:gdLst/>
              <a:ahLst/>
              <a:cxnLst/>
              <a:rect l="l" t="t" r="r" b="b"/>
              <a:pathLst>
                <a:path w="4649892" h="1916929">
                  <a:moveTo>
                    <a:pt x="0" y="0"/>
                  </a:moveTo>
                  <a:lnTo>
                    <a:pt x="4649892" y="0"/>
                  </a:lnTo>
                  <a:lnTo>
                    <a:pt x="4649892" y="1916929"/>
                  </a:lnTo>
                  <a:lnTo>
                    <a:pt x="0" y="1916929"/>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5" name="TextBox 5"/>
            <p:cNvSpPr txBox="1"/>
            <p:nvPr/>
          </p:nvSpPr>
          <p:spPr>
            <a:xfrm>
              <a:off x="0" y="-38100"/>
              <a:ext cx="4649892" cy="195502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785943" y="3041349"/>
            <a:ext cx="9810006"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Fonction de conversion binaire vers hexadécimal</a:t>
            </a:r>
          </a:p>
        </p:txBody>
      </p:sp>
      <p:sp>
        <p:nvSpPr>
          <p:cNvPr id="7" name="TextBox 7"/>
          <p:cNvSpPr txBox="1"/>
          <p:nvPr/>
        </p:nvSpPr>
        <p:spPr>
          <a:xfrm>
            <a:off x="785943" y="5076825"/>
            <a:ext cx="10295519" cy="1780540"/>
          </a:xfrm>
          <a:prstGeom prst="rect">
            <a:avLst/>
          </a:prstGeom>
        </p:spPr>
        <p:txBody>
          <a:bodyPr lIns="0" tIns="0" rIns="0" bIns="0" rtlCol="0" anchor="t">
            <a:spAutoFit/>
          </a:bodyPr>
          <a:lstStyle/>
          <a:p>
            <a:pPr algn="l">
              <a:lnSpc>
                <a:spcPts val="4759"/>
              </a:lnSpc>
            </a:pPr>
            <a:r>
              <a:rPr lang="en-US" sz="3399">
                <a:solidFill>
                  <a:srgbClr val="000000"/>
                </a:solidFill>
                <a:latin typeface="Open Sans"/>
                <a:ea typeface="Open Sans"/>
                <a:cs typeface="Open Sans"/>
                <a:sym typeface="Open Sans"/>
              </a:rPr>
              <a:t>def convertir_binaire_hexadecimal(binaire):</a:t>
            </a:r>
          </a:p>
          <a:p>
            <a:pPr algn="l">
              <a:lnSpc>
                <a:spcPts val="4759"/>
              </a:lnSpc>
            </a:pPr>
            <a:r>
              <a:rPr lang="en-US" sz="3399">
                <a:solidFill>
                  <a:srgbClr val="000000"/>
                </a:solidFill>
                <a:latin typeface="Open Sans"/>
                <a:ea typeface="Open Sans"/>
                <a:cs typeface="Open Sans"/>
                <a:sym typeface="Open Sans"/>
              </a:rPr>
              <a:t>    decimal = convertir_binaire_decimal(binaire)</a:t>
            </a:r>
          </a:p>
          <a:p>
            <a:pPr algn="l">
              <a:lnSpc>
                <a:spcPts val="4759"/>
              </a:lnSpc>
            </a:pPr>
            <a:r>
              <a:rPr lang="en-US" sz="3399">
                <a:solidFill>
                  <a:srgbClr val="000000"/>
                </a:solidFill>
                <a:latin typeface="Open Sans"/>
                <a:ea typeface="Open Sans"/>
                <a:cs typeface="Open Sans"/>
                <a:sym typeface="Open Sans"/>
              </a:rPr>
              <a:t>    return convertir_decimal_hexadecimal(decimal)</a:t>
            </a:r>
          </a:p>
        </p:txBody>
      </p:sp>
      <p:sp>
        <p:nvSpPr>
          <p:cNvPr id="8" name="TextBox 8"/>
          <p:cNvSpPr txBox="1"/>
          <p:nvPr/>
        </p:nvSpPr>
        <p:spPr>
          <a:xfrm>
            <a:off x="11081462" y="3041349"/>
            <a:ext cx="6905228" cy="6581140"/>
          </a:xfrm>
          <a:prstGeom prst="rect">
            <a:avLst/>
          </a:prstGeom>
        </p:spPr>
        <p:txBody>
          <a:bodyPr lIns="0" tIns="0" rIns="0" bIns="0" rtlCol="0" anchor="t">
            <a:spAutoFit/>
          </a:bodyPr>
          <a:lstStyle/>
          <a:p>
            <a:pPr marL="734059" lvl="1" indent="-367030" algn="l">
              <a:lnSpc>
                <a:spcPts val="4759"/>
              </a:lnSpc>
              <a:buFont typeface="Arial"/>
              <a:buChar char="•"/>
            </a:pPr>
            <a:r>
              <a:rPr lang="en-US" sz="3399" b="1">
                <a:solidFill>
                  <a:srgbClr val="000000"/>
                </a:solidFill>
                <a:latin typeface="Open Sans Bold"/>
                <a:ea typeface="Open Sans Bold"/>
                <a:cs typeface="Open Sans Bold"/>
                <a:sym typeface="Open Sans Bold"/>
              </a:rPr>
              <a:t>Utilité </a:t>
            </a:r>
            <a:r>
              <a:rPr lang="en-US" sz="3399">
                <a:solidFill>
                  <a:srgbClr val="000000"/>
                </a:solidFill>
                <a:latin typeface="Open Sans"/>
                <a:ea typeface="Open Sans"/>
                <a:cs typeface="Open Sans"/>
                <a:sym typeface="Open Sans"/>
              </a:rPr>
              <a:t>: Permet de convertir un nombre binaire en hexadécimal.</a:t>
            </a:r>
          </a:p>
          <a:p>
            <a:pPr marL="734059" lvl="1" indent="-367030" algn="l">
              <a:lnSpc>
                <a:spcPts val="4759"/>
              </a:lnSpc>
              <a:buFont typeface="Arial"/>
              <a:buChar char="•"/>
            </a:pPr>
            <a:r>
              <a:rPr lang="en-US" sz="3399" b="1">
                <a:solidFill>
                  <a:srgbClr val="000000"/>
                </a:solidFill>
                <a:latin typeface="Open Sans Bold"/>
                <a:ea typeface="Open Sans Bold"/>
                <a:cs typeface="Open Sans Bold"/>
                <a:sym typeface="Open Sans Bold"/>
              </a:rPr>
              <a:t>Fonctionnement </a:t>
            </a:r>
            <a:r>
              <a:rPr lang="en-US" sz="3399">
                <a:solidFill>
                  <a:srgbClr val="000000"/>
                </a:solidFill>
                <a:latin typeface="Open Sans"/>
                <a:ea typeface="Open Sans"/>
                <a:cs typeface="Open Sans"/>
                <a:sym typeface="Open Sans"/>
              </a:rPr>
              <a:t>: Cette fonction utilise d'abord </a:t>
            </a:r>
            <a:r>
              <a:rPr lang="en-US" sz="3399" b="1">
                <a:solidFill>
                  <a:srgbClr val="000000"/>
                </a:solidFill>
                <a:latin typeface="Open Sans Bold"/>
                <a:ea typeface="Open Sans Bold"/>
                <a:cs typeface="Open Sans Bold"/>
                <a:sym typeface="Open Sans Bold"/>
              </a:rPr>
              <a:t>convertir_binaire_decimal </a:t>
            </a:r>
            <a:r>
              <a:rPr lang="en-US" sz="3399">
                <a:solidFill>
                  <a:srgbClr val="000000"/>
                </a:solidFill>
                <a:latin typeface="Open Sans"/>
                <a:ea typeface="Open Sans"/>
                <a:cs typeface="Open Sans"/>
                <a:sym typeface="Open Sans"/>
              </a:rPr>
              <a:t>pour transformer le binaire en décimal, puis utilise </a:t>
            </a:r>
            <a:r>
              <a:rPr lang="en-US" sz="3399" b="1">
                <a:solidFill>
                  <a:srgbClr val="000000"/>
                </a:solidFill>
                <a:latin typeface="Open Sans Bold"/>
                <a:ea typeface="Open Sans Bold"/>
                <a:cs typeface="Open Sans Bold"/>
                <a:sym typeface="Open Sans Bold"/>
              </a:rPr>
              <a:t>convertir_decimal_hexadecimal </a:t>
            </a:r>
            <a:r>
              <a:rPr lang="en-US" sz="3399">
                <a:solidFill>
                  <a:srgbClr val="000000"/>
                </a:solidFill>
                <a:latin typeface="Open Sans"/>
                <a:ea typeface="Open Sans"/>
                <a:cs typeface="Open Sans"/>
                <a:sym typeface="Open Sans"/>
              </a:rPr>
              <a:t>pour convertir ce nombre décimal en hexadécimal.</a:t>
            </a:r>
          </a:p>
        </p:txBody>
      </p:sp>
      <p:sp>
        <p:nvSpPr>
          <p:cNvPr id="9" name="AutoShape 9"/>
          <p:cNvSpPr/>
          <p:nvPr/>
        </p:nvSpPr>
        <p:spPr>
          <a:xfrm flipH="1" flipV="1">
            <a:off x="11062412" y="3108024"/>
            <a:ext cx="19050" cy="6514465"/>
          </a:xfrm>
          <a:prstGeom prst="line">
            <a:avLst/>
          </a:prstGeom>
          <a:ln w="38100" cap="flat">
            <a:solidFill>
              <a:srgbClr val="000000"/>
            </a:solidFill>
            <a:prstDash val="solid"/>
            <a:headEnd type="none" w="sm" len="sm"/>
            <a:tailEnd type="none" w="sm" len="sm"/>
          </a:ln>
        </p:spPr>
      </p:sp>
      <p:sp>
        <p:nvSpPr>
          <p:cNvPr id="10" name="TextBox 10"/>
          <p:cNvSpPr txBox="1"/>
          <p:nvPr/>
        </p:nvSpPr>
        <p:spPr>
          <a:xfrm>
            <a:off x="785943" y="7372218"/>
            <a:ext cx="8786863" cy="1780540"/>
          </a:xfrm>
          <a:prstGeom prst="rect">
            <a:avLst/>
          </a:prstGeom>
        </p:spPr>
        <p:txBody>
          <a:bodyPr lIns="0" tIns="0" rIns="0" bIns="0" rtlCol="0" anchor="t">
            <a:spAutoFit/>
          </a:bodyPr>
          <a:lstStyle/>
          <a:p>
            <a:pPr algn="l">
              <a:lnSpc>
                <a:spcPts val="4759"/>
              </a:lnSpc>
            </a:pPr>
            <a:r>
              <a:rPr lang="en-US" sz="3399">
                <a:solidFill>
                  <a:srgbClr val="000000"/>
                </a:solidFill>
                <a:latin typeface="Open Sans"/>
                <a:ea typeface="Open Sans"/>
                <a:cs typeface="Open Sans"/>
                <a:sym typeface="Open Sans"/>
              </a:rPr>
              <a:t>Optimisation du code à l’aide de 2 fonctions déjà programmées afin de limiter les risques d’erreurs</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9458" y="857250"/>
            <a:ext cx="1242908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Présentation</a:t>
            </a:r>
            <a:r>
              <a:rPr lang="en-US" sz="8800" b="1" dirty="0">
                <a:solidFill>
                  <a:srgbClr val="000000"/>
                </a:solidFill>
                <a:latin typeface="Open Sans Bold"/>
                <a:ea typeface="Open Sans Bold"/>
                <a:cs typeface="Open Sans Bold"/>
                <a:sym typeface="Open Sans Bold"/>
              </a:rPr>
              <a:t> du code</a:t>
            </a:r>
          </a:p>
        </p:txBody>
      </p:sp>
      <p:sp>
        <p:nvSpPr>
          <p:cNvPr id="3" name="TextBox 3"/>
          <p:cNvSpPr txBox="1"/>
          <p:nvPr/>
        </p:nvSpPr>
        <p:spPr>
          <a:xfrm>
            <a:off x="3582888" y="2494471"/>
            <a:ext cx="11122223" cy="887095"/>
          </a:xfrm>
          <a:prstGeom prst="rect">
            <a:avLst/>
          </a:prstGeom>
        </p:spPr>
        <p:txBody>
          <a:bodyPr lIns="0" tIns="0" rIns="0" bIns="0" rtlCol="0" anchor="t">
            <a:spAutoFit/>
          </a:bodyPr>
          <a:lstStyle/>
          <a:p>
            <a:pPr algn="ctr">
              <a:lnSpc>
                <a:spcPts val="7279"/>
              </a:lnSpc>
            </a:pPr>
            <a:r>
              <a:rPr lang="en-US" sz="4800" b="1" dirty="0" err="1">
                <a:solidFill>
                  <a:srgbClr val="000000"/>
                </a:solidFill>
                <a:latin typeface="Open Sans Bold"/>
                <a:ea typeface="Open Sans Bold"/>
                <a:cs typeface="Open Sans Bold"/>
                <a:sym typeface="Open Sans Bold"/>
              </a:rPr>
              <a:t>Fonction</a:t>
            </a:r>
            <a:r>
              <a:rPr lang="en-US" sz="4800" b="1" dirty="0">
                <a:solidFill>
                  <a:srgbClr val="000000"/>
                </a:solidFill>
                <a:latin typeface="Open Sans Bold"/>
                <a:ea typeface="Open Sans Bold"/>
                <a:cs typeface="Open Sans Bold"/>
                <a:sym typeface="Open Sans Bold"/>
              </a:rPr>
              <a:t> </a:t>
            </a:r>
            <a:r>
              <a:rPr lang="en-US" sz="4800" b="1" dirty="0" err="1">
                <a:solidFill>
                  <a:srgbClr val="000000"/>
                </a:solidFill>
                <a:latin typeface="Open Sans Bold"/>
                <a:ea typeface="Open Sans Bold"/>
                <a:cs typeface="Open Sans Bold"/>
                <a:sym typeface="Open Sans Bold"/>
              </a:rPr>
              <a:t>principale</a:t>
            </a:r>
            <a:r>
              <a:rPr lang="en-US" sz="4800" b="1" dirty="0">
                <a:solidFill>
                  <a:srgbClr val="000000"/>
                </a:solidFill>
                <a:latin typeface="Open Sans Bold"/>
                <a:ea typeface="Open Sans Bold"/>
                <a:cs typeface="Open Sans Bold"/>
                <a:sym typeface="Open Sans Bold"/>
              </a:rPr>
              <a:t> de conversion</a:t>
            </a:r>
          </a:p>
        </p:txBody>
      </p:sp>
      <p:sp>
        <p:nvSpPr>
          <p:cNvPr id="4" name="TextBox 4"/>
          <p:cNvSpPr txBox="1"/>
          <p:nvPr/>
        </p:nvSpPr>
        <p:spPr>
          <a:xfrm>
            <a:off x="3928765" y="3486341"/>
            <a:ext cx="10430470" cy="514350"/>
          </a:xfrm>
          <a:prstGeom prst="rect">
            <a:avLst/>
          </a:prstGeom>
        </p:spPr>
        <p:txBody>
          <a:bodyPr lIns="0" tIns="0" rIns="0" bIns="0" rtlCol="0" anchor="t">
            <a:spAutoFit/>
          </a:bodyPr>
          <a:lstStyle/>
          <a:p>
            <a:pPr algn="ctr">
              <a:lnSpc>
                <a:spcPts val="4200"/>
              </a:lnSpc>
            </a:pPr>
            <a:r>
              <a:rPr lang="en-US" sz="3000">
                <a:solidFill>
                  <a:srgbClr val="000000"/>
                </a:solidFill>
                <a:latin typeface="Open Sans"/>
                <a:ea typeface="Open Sans"/>
                <a:cs typeface="Open Sans"/>
                <a:sym typeface="Open Sans"/>
              </a:rPr>
              <a:t> Récupération des valeurs d'entrée et définition des sorties</a:t>
            </a:r>
          </a:p>
        </p:txBody>
      </p:sp>
      <p:grpSp>
        <p:nvGrpSpPr>
          <p:cNvPr id="5" name="Group 5"/>
          <p:cNvGrpSpPr/>
          <p:nvPr/>
        </p:nvGrpSpPr>
        <p:grpSpPr>
          <a:xfrm>
            <a:off x="1224772" y="4000691"/>
            <a:ext cx="17063228" cy="5562520"/>
            <a:chOff x="0" y="0"/>
            <a:chExt cx="4494019" cy="1465026"/>
          </a:xfrm>
        </p:grpSpPr>
        <p:sp>
          <p:nvSpPr>
            <p:cNvPr id="6" name="Freeform 6"/>
            <p:cNvSpPr/>
            <p:nvPr/>
          </p:nvSpPr>
          <p:spPr>
            <a:xfrm>
              <a:off x="0" y="0"/>
              <a:ext cx="4494019" cy="1465026"/>
            </a:xfrm>
            <a:custGeom>
              <a:avLst/>
              <a:gdLst/>
              <a:ahLst/>
              <a:cxnLst/>
              <a:rect l="l" t="t" r="r" b="b"/>
              <a:pathLst>
                <a:path w="4494019" h="1465026">
                  <a:moveTo>
                    <a:pt x="0" y="0"/>
                  </a:moveTo>
                  <a:lnTo>
                    <a:pt x="4494019" y="0"/>
                  </a:lnTo>
                  <a:lnTo>
                    <a:pt x="4494019" y="1465026"/>
                  </a:lnTo>
                  <a:lnTo>
                    <a:pt x="0" y="1465026"/>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7" name="TextBox 7"/>
            <p:cNvSpPr txBox="1"/>
            <p:nvPr/>
          </p:nvSpPr>
          <p:spPr>
            <a:xfrm>
              <a:off x="0" y="-38100"/>
              <a:ext cx="4494019" cy="1503126"/>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409140" y="4242424"/>
            <a:ext cx="6923336" cy="4781550"/>
          </a:xfrm>
          <a:prstGeom prst="rect">
            <a:avLst/>
          </a:prstGeom>
        </p:spPr>
        <p:txBody>
          <a:bodyPr lIns="0" tIns="0" rIns="0" bIns="0" rtlCol="0" anchor="t">
            <a:spAutoFit/>
          </a:bodyPr>
          <a:lstStyle/>
          <a:p>
            <a:pPr algn="l">
              <a:lnSpc>
                <a:spcPts val="4200"/>
              </a:lnSpc>
            </a:pPr>
            <a:r>
              <a:rPr lang="en-US" sz="3000">
                <a:solidFill>
                  <a:srgbClr val="000000"/>
                </a:solidFill>
                <a:latin typeface="Open Sans"/>
                <a:ea typeface="Open Sans"/>
                <a:cs typeface="Open Sans"/>
                <a:sym typeface="Open Sans"/>
              </a:rPr>
              <a:t>def convertir_base():</a:t>
            </a:r>
          </a:p>
          <a:p>
            <a:pPr algn="l">
              <a:lnSpc>
                <a:spcPts val="4200"/>
              </a:lnSpc>
            </a:pPr>
            <a:r>
              <a:rPr lang="en-US" sz="3000">
                <a:solidFill>
                  <a:srgbClr val="000000"/>
                </a:solidFill>
                <a:latin typeface="Open Sans"/>
                <a:ea typeface="Open Sans"/>
                <a:cs typeface="Open Sans"/>
                <a:sym typeface="Open Sans"/>
              </a:rPr>
              <a:t>    valeur_entree = entree_valeur.get()</a:t>
            </a:r>
          </a:p>
          <a:p>
            <a:pPr algn="l">
              <a:lnSpc>
                <a:spcPts val="4200"/>
              </a:lnSpc>
            </a:pPr>
            <a:r>
              <a:rPr lang="en-US" sz="3000">
                <a:solidFill>
                  <a:srgbClr val="000000"/>
                </a:solidFill>
                <a:latin typeface="Open Sans"/>
                <a:ea typeface="Open Sans"/>
                <a:cs typeface="Open Sans"/>
                <a:sym typeface="Open Sans"/>
              </a:rPr>
              <a:t>    base_depart = base_depart_var.get()</a:t>
            </a:r>
          </a:p>
          <a:p>
            <a:pPr algn="l">
              <a:lnSpc>
                <a:spcPts val="4200"/>
              </a:lnSpc>
            </a:pPr>
            <a:r>
              <a:rPr lang="en-US" sz="3000">
                <a:solidFill>
                  <a:srgbClr val="000000"/>
                </a:solidFill>
                <a:latin typeface="Open Sans"/>
                <a:ea typeface="Open Sans"/>
                <a:cs typeface="Open Sans"/>
                <a:sym typeface="Open Sans"/>
              </a:rPr>
              <a:t>    base_arrivee = base_arrivee_var.get()</a:t>
            </a:r>
          </a:p>
          <a:p>
            <a:pPr algn="l">
              <a:lnSpc>
                <a:spcPts val="4200"/>
              </a:lnSpc>
            </a:pPr>
            <a:r>
              <a:rPr lang="en-US" sz="3000">
                <a:solidFill>
                  <a:srgbClr val="000000"/>
                </a:solidFill>
                <a:latin typeface="Open Sans"/>
                <a:ea typeface="Open Sans"/>
                <a:cs typeface="Open Sans"/>
                <a:sym typeface="Open Sans"/>
              </a:rPr>
              <a:t>    if valeur_entree[0] == "-":</a:t>
            </a:r>
          </a:p>
          <a:p>
            <a:pPr algn="l">
              <a:lnSpc>
                <a:spcPts val="4200"/>
              </a:lnSpc>
            </a:pPr>
            <a:r>
              <a:rPr lang="en-US" sz="3000">
                <a:solidFill>
                  <a:srgbClr val="000000"/>
                </a:solidFill>
                <a:latin typeface="Open Sans"/>
                <a:ea typeface="Open Sans"/>
                <a:cs typeface="Open Sans"/>
                <a:sym typeface="Open Sans"/>
              </a:rPr>
              <a:t>        signe = "-"</a:t>
            </a:r>
          </a:p>
          <a:p>
            <a:pPr algn="l">
              <a:lnSpc>
                <a:spcPts val="4200"/>
              </a:lnSpc>
            </a:pPr>
            <a:r>
              <a:rPr lang="en-US" sz="3000">
                <a:solidFill>
                  <a:srgbClr val="000000"/>
                </a:solidFill>
                <a:latin typeface="Open Sans"/>
                <a:ea typeface="Open Sans"/>
                <a:cs typeface="Open Sans"/>
                <a:sym typeface="Open Sans"/>
              </a:rPr>
              <a:t>        valeur_entree = valeur_entree[1:]</a:t>
            </a:r>
          </a:p>
          <a:p>
            <a:pPr algn="l">
              <a:lnSpc>
                <a:spcPts val="4200"/>
              </a:lnSpc>
            </a:pPr>
            <a:r>
              <a:rPr lang="en-US" sz="3000">
                <a:solidFill>
                  <a:srgbClr val="000000"/>
                </a:solidFill>
                <a:latin typeface="Open Sans"/>
                <a:ea typeface="Open Sans"/>
                <a:cs typeface="Open Sans"/>
                <a:sym typeface="Open Sans"/>
              </a:rPr>
              <a:t>    else:</a:t>
            </a:r>
          </a:p>
          <a:p>
            <a:pPr algn="l">
              <a:lnSpc>
                <a:spcPts val="4200"/>
              </a:lnSpc>
            </a:pPr>
            <a:r>
              <a:rPr lang="en-US" sz="3000">
                <a:solidFill>
                  <a:srgbClr val="000000"/>
                </a:solidFill>
                <a:latin typeface="Open Sans"/>
                <a:ea typeface="Open Sans"/>
                <a:cs typeface="Open Sans"/>
                <a:sym typeface="Open Sans"/>
              </a:rPr>
              <a:t>        signe = ""</a:t>
            </a:r>
          </a:p>
        </p:txBody>
      </p:sp>
      <p:sp>
        <p:nvSpPr>
          <p:cNvPr id="9" name="TextBox 9"/>
          <p:cNvSpPr txBox="1"/>
          <p:nvPr/>
        </p:nvSpPr>
        <p:spPr>
          <a:xfrm>
            <a:off x="9144000" y="4242424"/>
            <a:ext cx="9144000" cy="4781550"/>
          </a:xfrm>
          <a:prstGeom prst="rect">
            <a:avLst/>
          </a:prstGeom>
        </p:spPr>
        <p:txBody>
          <a:bodyPr lIns="0" tIns="0" rIns="0" bIns="0" rtlCol="0" anchor="t">
            <a:spAutoFit/>
          </a:bodyPr>
          <a:lstStyle/>
          <a:p>
            <a:pPr marL="647702" lvl="1" indent="-323851" algn="l">
              <a:lnSpc>
                <a:spcPts val="4200"/>
              </a:lnSpc>
              <a:buFont typeface="Arial"/>
              <a:buChar char="•"/>
            </a:pPr>
            <a:r>
              <a:rPr lang="en-US" sz="3000" b="1">
                <a:solidFill>
                  <a:srgbClr val="000000"/>
                </a:solidFill>
                <a:latin typeface="Open Sans Bold"/>
                <a:ea typeface="Open Sans Bold"/>
                <a:cs typeface="Open Sans Bold"/>
                <a:sym typeface="Open Sans Bold"/>
              </a:rPr>
              <a:t>Utilité </a:t>
            </a:r>
            <a:r>
              <a:rPr lang="en-US" sz="3000">
                <a:solidFill>
                  <a:srgbClr val="000000"/>
                </a:solidFill>
                <a:latin typeface="Open Sans"/>
                <a:ea typeface="Open Sans"/>
                <a:cs typeface="Open Sans"/>
                <a:sym typeface="Open Sans"/>
              </a:rPr>
              <a:t>: Cette partie de la fonction récupère les valeurs saisies par l'utilisateur pour la conversion, ainsi que les bases de départ et d'arrivée.</a:t>
            </a:r>
          </a:p>
          <a:p>
            <a:pPr marL="647702" lvl="1" indent="-323851" algn="l">
              <a:lnSpc>
                <a:spcPts val="4200"/>
              </a:lnSpc>
              <a:buFont typeface="Arial"/>
              <a:buChar char="•"/>
            </a:pPr>
            <a:r>
              <a:rPr lang="en-US" sz="3000" b="1">
                <a:solidFill>
                  <a:srgbClr val="000000"/>
                </a:solidFill>
                <a:latin typeface="Open Sans Bold"/>
                <a:ea typeface="Open Sans Bold"/>
                <a:cs typeface="Open Sans Bold"/>
                <a:sym typeface="Open Sans Bold"/>
              </a:rPr>
              <a:t>Fonctionnement </a:t>
            </a:r>
            <a:r>
              <a:rPr lang="en-US" sz="3000">
                <a:solidFill>
                  <a:srgbClr val="000000"/>
                </a:solidFill>
                <a:latin typeface="Open Sans"/>
                <a:ea typeface="Open Sans"/>
                <a:cs typeface="Open Sans"/>
                <a:sym typeface="Open Sans"/>
              </a:rPr>
              <a:t>:La fonction commence par obtenir la valeur entrée et les bases choisies. Elle vérifie ensuite si la valeur d'entrée est </a:t>
            </a:r>
            <a:r>
              <a:rPr lang="en-US" sz="3000" b="1">
                <a:solidFill>
                  <a:srgbClr val="000000"/>
                </a:solidFill>
                <a:latin typeface="Open Sans Bold"/>
                <a:ea typeface="Open Sans Bold"/>
                <a:cs typeface="Open Sans Bold"/>
                <a:sym typeface="Open Sans Bold"/>
              </a:rPr>
              <a:t>négative </a:t>
            </a:r>
            <a:r>
              <a:rPr lang="en-US" sz="3000">
                <a:solidFill>
                  <a:srgbClr val="000000"/>
                </a:solidFill>
                <a:latin typeface="Open Sans"/>
                <a:ea typeface="Open Sans"/>
                <a:cs typeface="Open Sans"/>
                <a:sym typeface="Open Sans"/>
              </a:rPr>
              <a:t>et traite le signe si nécessaire, en le retirant de la valeur pour faciliter la conversion.</a:t>
            </a:r>
          </a:p>
        </p:txBody>
      </p:sp>
      <p:sp>
        <p:nvSpPr>
          <p:cNvPr id="10" name="AutoShape 10"/>
          <p:cNvSpPr/>
          <p:nvPr/>
        </p:nvSpPr>
        <p:spPr>
          <a:xfrm flipH="1" flipV="1">
            <a:off x="9124950" y="4299700"/>
            <a:ext cx="19050" cy="4958600"/>
          </a:xfrm>
          <a:prstGeom prst="line">
            <a:avLst/>
          </a:prstGeom>
          <a:ln w="38100" cap="flat">
            <a:solidFill>
              <a:srgbClr val="000000"/>
            </a:solidFill>
            <a:prstDash val="solid"/>
            <a:headEnd type="none" w="sm" len="sm"/>
            <a:tailEnd type="none" w="sm" len="sm"/>
          </a:ln>
        </p:spPr>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9458" y="857250"/>
            <a:ext cx="1242908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Présentation</a:t>
            </a:r>
            <a:r>
              <a:rPr lang="en-US" sz="8800" b="1" dirty="0">
                <a:solidFill>
                  <a:srgbClr val="000000"/>
                </a:solidFill>
                <a:latin typeface="Open Sans Bold"/>
                <a:ea typeface="Open Sans Bold"/>
                <a:cs typeface="Open Sans Bold"/>
                <a:sym typeface="Open Sans Bold"/>
              </a:rPr>
              <a:t> du code</a:t>
            </a:r>
          </a:p>
        </p:txBody>
      </p:sp>
      <p:sp>
        <p:nvSpPr>
          <p:cNvPr id="3" name="TextBox 3"/>
          <p:cNvSpPr txBox="1"/>
          <p:nvPr/>
        </p:nvSpPr>
        <p:spPr>
          <a:xfrm>
            <a:off x="4010992" y="2805550"/>
            <a:ext cx="10266015" cy="514350"/>
          </a:xfrm>
          <a:prstGeom prst="rect">
            <a:avLst/>
          </a:prstGeom>
        </p:spPr>
        <p:txBody>
          <a:bodyPr lIns="0" tIns="0" rIns="0" bIns="0" rtlCol="0" anchor="t">
            <a:spAutoFit/>
          </a:bodyPr>
          <a:lstStyle/>
          <a:p>
            <a:pPr algn="ctr">
              <a:lnSpc>
                <a:spcPts val="4200"/>
              </a:lnSpc>
            </a:pPr>
            <a:r>
              <a:rPr lang="en-US" sz="3000">
                <a:solidFill>
                  <a:srgbClr val="000000"/>
                </a:solidFill>
                <a:latin typeface="Open Sans"/>
                <a:ea typeface="Open Sans"/>
                <a:cs typeface="Open Sans"/>
                <a:sym typeface="Open Sans"/>
              </a:rPr>
              <a:t>Vérification de la validité des entrées (gestion des erreurs)</a:t>
            </a:r>
          </a:p>
        </p:txBody>
      </p:sp>
      <p:grpSp>
        <p:nvGrpSpPr>
          <p:cNvPr id="4" name="Group 4"/>
          <p:cNvGrpSpPr/>
          <p:nvPr/>
        </p:nvGrpSpPr>
        <p:grpSpPr>
          <a:xfrm>
            <a:off x="0" y="3758050"/>
            <a:ext cx="18288000" cy="5609988"/>
            <a:chOff x="0" y="0"/>
            <a:chExt cx="4816593" cy="1477528"/>
          </a:xfrm>
        </p:grpSpPr>
        <p:sp>
          <p:nvSpPr>
            <p:cNvPr id="5" name="Freeform 5"/>
            <p:cNvSpPr/>
            <p:nvPr/>
          </p:nvSpPr>
          <p:spPr>
            <a:xfrm>
              <a:off x="0" y="0"/>
              <a:ext cx="4816592" cy="1477528"/>
            </a:xfrm>
            <a:custGeom>
              <a:avLst/>
              <a:gdLst/>
              <a:ahLst/>
              <a:cxnLst/>
              <a:rect l="l" t="t" r="r" b="b"/>
              <a:pathLst>
                <a:path w="4816592" h="1477528">
                  <a:moveTo>
                    <a:pt x="0" y="0"/>
                  </a:moveTo>
                  <a:lnTo>
                    <a:pt x="4816592" y="0"/>
                  </a:lnTo>
                  <a:lnTo>
                    <a:pt x="4816592" y="1477528"/>
                  </a:lnTo>
                  <a:lnTo>
                    <a:pt x="0" y="1477528"/>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6" name="TextBox 6"/>
            <p:cNvSpPr txBox="1"/>
            <p:nvPr/>
          </p:nvSpPr>
          <p:spPr>
            <a:xfrm>
              <a:off x="0" y="-38100"/>
              <a:ext cx="4816593" cy="1515628"/>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75003" y="4088856"/>
            <a:ext cx="11547723" cy="2040890"/>
          </a:xfrm>
          <a:prstGeom prst="rect">
            <a:avLst/>
          </a:prstGeom>
        </p:spPr>
        <p:txBody>
          <a:bodyPr lIns="0" tIns="0" rIns="0" bIns="0" rtlCol="0" anchor="t">
            <a:spAutoFit/>
          </a:bodyPr>
          <a:lstStyle/>
          <a:p>
            <a:pPr algn="l">
              <a:lnSpc>
                <a:spcPts val="4060"/>
              </a:lnSpc>
            </a:pPr>
            <a:r>
              <a:rPr lang="en-US" sz="2900">
                <a:solidFill>
                  <a:srgbClr val="000000"/>
                </a:solidFill>
                <a:latin typeface="Open Sans"/>
                <a:ea typeface="Open Sans"/>
                <a:cs typeface="Open Sans"/>
                <a:sym typeface="Open Sans"/>
              </a:rPr>
              <a:t>if base_depart == "Binaire":</a:t>
            </a:r>
          </a:p>
          <a:p>
            <a:pPr algn="l">
              <a:lnSpc>
                <a:spcPts val="4060"/>
              </a:lnSpc>
            </a:pPr>
            <a:r>
              <a:rPr lang="en-US" sz="2900">
                <a:solidFill>
                  <a:srgbClr val="000000"/>
                </a:solidFill>
                <a:latin typeface="Open Sans"/>
                <a:ea typeface="Open Sans"/>
                <a:cs typeface="Open Sans"/>
                <a:sym typeface="Open Sans"/>
              </a:rPr>
              <a:t>    if not set(valeur_entree).issubset({"0", "1"}):</a:t>
            </a:r>
          </a:p>
          <a:p>
            <a:pPr algn="l">
              <a:lnSpc>
                <a:spcPts val="4060"/>
              </a:lnSpc>
            </a:pPr>
            <a:r>
              <a:rPr lang="en-US" sz="2900">
                <a:solidFill>
                  <a:srgbClr val="000000"/>
                </a:solidFill>
                <a:latin typeface="Open Sans"/>
                <a:ea typeface="Open Sans"/>
                <a:cs typeface="Open Sans"/>
                <a:sym typeface="Open Sans"/>
              </a:rPr>
              <a:t>        etiquette_resultat.config(text="Erreur : entrée binaire invalide")</a:t>
            </a:r>
          </a:p>
          <a:p>
            <a:pPr algn="l">
              <a:lnSpc>
                <a:spcPts val="4060"/>
              </a:lnSpc>
            </a:pPr>
            <a:r>
              <a:rPr lang="en-US" sz="2900">
                <a:solidFill>
                  <a:srgbClr val="000000"/>
                </a:solidFill>
                <a:latin typeface="Open Sans"/>
                <a:ea typeface="Open Sans"/>
                <a:cs typeface="Open Sans"/>
                <a:sym typeface="Open Sans"/>
              </a:rPr>
              <a:t>        return</a:t>
            </a:r>
          </a:p>
        </p:txBody>
      </p:sp>
      <p:sp>
        <p:nvSpPr>
          <p:cNvPr id="8" name="TextBox 8"/>
          <p:cNvSpPr txBox="1"/>
          <p:nvPr/>
        </p:nvSpPr>
        <p:spPr>
          <a:xfrm>
            <a:off x="175003" y="6898701"/>
            <a:ext cx="18112997" cy="2114550"/>
          </a:xfrm>
          <a:prstGeom prst="rect">
            <a:avLst/>
          </a:prstGeom>
        </p:spPr>
        <p:txBody>
          <a:bodyPr lIns="0" tIns="0" rIns="0" bIns="0" rtlCol="0" anchor="t">
            <a:spAutoFit/>
          </a:bodyPr>
          <a:lstStyle/>
          <a:p>
            <a:pPr marL="647702" lvl="1" indent="-323851" algn="l">
              <a:lnSpc>
                <a:spcPts val="4200"/>
              </a:lnSpc>
              <a:buFont typeface="Arial"/>
              <a:buChar char="•"/>
            </a:pPr>
            <a:r>
              <a:rPr lang="en-US" sz="3000" b="1">
                <a:solidFill>
                  <a:srgbClr val="000000"/>
                </a:solidFill>
                <a:latin typeface="Open Sans Bold"/>
                <a:ea typeface="Open Sans Bold"/>
                <a:cs typeface="Open Sans Bold"/>
                <a:sym typeface="Open Sans Bold"/>
              </a:rPr>
              <a:t>Utilité </a:t>
            </a:r>
            <a:r>
              <a:rPr lang="en-US" sz="3000">
                <a:solidFill>
                  <a:srgbClr val="000000"/>
                </a:solidFill>
                <a:latin typeface="Open Sans"/>
                <a:ea typeface="Open Sans"/>
                <a:cs typeface="Open Sans"/>
                <a:sym typeface="Open Sans"/>
              </a:rPr>
              <a:t>: Vérifie que l'entrée de l'utilisateur est valide pour une base binaire.</a:t>
            </a:r>
          </a:p>
          <a:p>
            <a:pPr marL="647702" lvl="1" indent="-323851" algn="l">
              <a:lnSpc>
                <a:spcPts val="4200"/>
              </a:lnSpc>
              <a:buFont typeface="Arial"/>
              <a:buChar char="•"/>
            </a:pPr>
            <a:r>
              <a:rPr lang="en-US" sz="3000" b="1">
                <a:solidFill>
                  <a:srgbClr val="000000"/>
                </a:solidFill>
                <a:latin typeface="Open Sans Bold"/>
                <a:ea typeface="Open Sans Bold"/>
                <a:cs typeface="Open Sans Bold"/>
                <a:sym typeface="Open Sans Bold"/>
              </a:rPr>
              <a:t>Fonctionnement </a:t>
            </a:r>
            <a:r>
              <a:rPr lang="en-US" sz="3000">
                <a:solidFill>
                  <a:srgbClr val="000000"/>
                </a:solidFill>
                <a:latin typeface="Open Sans"/>
                <a:ea typeface="Open Sans"/>
                <a:cs typeface="Open Sans"/>
                <a:sym typeface="Open Sans"/>
              </a:rPr>
              <a:t>: Si la base de départ est "Binaire", la fonction s'assure que l'entrée ne contient que des '0' et des '1'. En cas d'entrée non conforme, un message d'erreur s'affiche et la fonction se termine pour éviter une conversion incorrecte.</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9458" y="857250"/>
            <a:ext cx="12429083" cy="1566544"/>
          </a:xfrm>
          <a:prstGeom prst="rect">
            <a:avLst/>
          </a:prstGeom>
        </p:spPr>
        <p:txBody>
          <a:bodyPr lIns="0" tIns="0" rIns="0" bIns="0" rtlCol="0" anchor="t">
            <a:spAutoFit/>
          </a:bodyPr>
          <a:lstStyle/>
          <a:p>
            <a:pPr algn="ctr">
              <a:lnSpc>
                <a:spcPts val="12880"/>
              </a:lnSpc>
            </a:pPr>
            <a:r>
              <a:rPr lang="en-US" sz="8800" b="1" dirty="0" err="1">
                <a:solidFill>
                  <a:srgbClr val="000000"/>
                </a:solidFill>
                <a:latin typeface="Open Sans Bold"/>
                <a:ea typeface="Open Sans Bold"/>
                <a:cs typeface="Open Sans Bold"/>
                <a:sym typeface="Open Sans Bold"/>
              </a:rPr>
              <a:t>Présentation</a:t>
            </a:r>
            <a:r>
              <a:rPr lang="en-US" sz="8800" b="1" dirty="0">
                <a:solidFill>
                  <a:srgbClr val="000000"/>
                </a:solidFill>
                <a:latin typeface="Open Sans Bold"/>
                <a:ea typeface="Open Sans Bold"/>
                <a:cs typeface="Open Sans Bold"/>
                <a:sym typeface="Open Sans Bold"/>
              </a:rPr>
              <a:t> du code</a:t>
            </a:r>
          </a:p>
        </p:txBody>
      </p:sp>
      <p:sp>
        <p:nvSpPr>
          <p:cNvPr id="3" name="TextBox 3"/>
          <p:cNvSpPr txBox="1"/>
          <p:nvPr/>
        </p:nvSpPr>
        <p:spPr>
          <a:xfrm>
            <a:off x="5819849" y="2494471"/>
            <a:ext cx="6648301" cy="887095"/>
          </a:xfrm>
          <a:prstGeom prst="rect">
            <a:avLst/>
          </a:prstGeom>
        </p:spPr>
        <p:txBody>
          <a:bodyPr lIns="0" tIns="0" rIns="0" bIns="0" rtlCol="0" anchor="t">
            <a:spAutoFit/>
          </a:bodyPr>
          <a:lstStyle/>
          <a:p>
            <a:pPr algn="ctr">
              <a:lnSpc>
                <a:spcPts val="7279"/>
              </a:lnSpc>
            </a:pPr>
            <a:r>
              <a:rPr lang="en-US" sz="4800" b="1" dirty="0">
                <a:solidFill>
                  <a:srgbClr val="000000"/>
                </a:solidFill>
                <a:latin typeface="Open Sans Bold"/>
                <a:ea typeface="Open Sans Bold"/>
                <a:cs typeface="Open Sans Bold"/>
                <a:sym typeface="Open Sans Bold"/>
              </a:rPr>
              <a:t>Interface </a:t>
            </a:r>
            <a:r>
              <a:rPr lang="en-US" sz="4800" b="1" dirty="0" err="1">
                <a:solidFill>
                  <a:srgbClr val="000000"/>
                </a:solidFill>
                <a:latin typeface="Open Sans Bold"/>
                <a:ea typeface="Open Sans Bold"/>
                <a:cs typeface="Open Sans Bold"/>
                <a:sym typeface="Open Sans Bold"/>
              </a:rPr>
              <a:t>utilisateur</a:t>
            </a:r>
            <a:endParaRPr lang="en-US" sz="4800" b="1" dirty="0">
              <a:solidFill>
                <a:srgbClr val="000000"/>
              </a:solidFill>
              <a:latin typeface="Open Sans Bold"/>
              <a:ea typeface="Open Sans Bold"/>
              <a:cs typeface="Open Sans Bold"/>
              <a:sym typeface="Open Sans Bold"/>
            </a:endParaRPr>
          </a:p>
        </p:txBody>
      </p:sp>
      <p:grpSp>
        <p:nvGrpSpPr>
          <p:cNvPr id="4" name="Group 4"/>
          <p:cNvGrpSpPr/>
          <p:nvPr/>
        </p:nvGrpSpPr>
        <p:grpSpPr>
          <a:xfrm>
            <a:off x="519149" y="4356698"/>
            <a:ext cx="17399833" cy="3059620"/>
            <a:chOff x="0" y="0"/>
            <a:chExt cx="4582672" cy="805826"/>
          </a:xfrm>
        </p:grpSpPr>
        <p:sp>
          <p:nvSpPr>
            <p:cNvPr id="5" name="Freeform 5"/>
            <p:cNvSpPr/>
            <p:nvPr/>
          </p:nvSpPr>
          <p:spPr>
            <a:xfrm>
              <a:off x="0" y="0"/>
              <a:ext cx="4582672" cy="805826"/>
            </a:xfrm>
            <a:custGeom>
              <a:avLst/>
              <a:gdLst/>
              <a:ahLst/>
              <a:cxnLst/>
              <a:rect l="l" t="t" r="r" b="b"/>
              <a:pathLst>
                <a:path w="4582672" h="805826">
                  <a:moveTo>
                    <a:pt x="0" y="0"/>
                  </a:moveTo>
                  <a:lnTo>
                    <a:pt x="4582672" y="0"/>
                  </a:lnTo>
                  <a:lnTo>
                    <a:pt x="4582672" y="805826"/>
                  </a:lnTo>
                  <a:lnTo>
                    <a:pt x="0" y="805826"/>
                  </a:lnTo>
                  <a:close/>
                </a:path>
              </a:pathLst>
            </a:custGeom>
            <a:solidFill>
              <a:srgbClr val="000000">
                <a:alpha val="0"/>
              </a:srgbClr>
            </a:solidFill>
            <a:ln w="47625" cap="sq">
              <a:gradFill>
                <a:gsLst>
                  <a:gs pos="0">
                    <a:srgbClr val="5170FF">
                      <a:alpha val="100000"/>
                    </a:srgbClr>
                  </a:gs>
                  <a:gs pos="100000">
                    <a:srgbClr val="FF66C4">
                      <a:alpha val="100000"/>
                    </a:srgbClr>
                  </a:gs>
                </a:gsLst>
                <a:lin ang="0"/>
              </a:gradFill>
              <a:prstDash val="solid"/>
              <a:miter/>
            </a:ln>
          </p:spPr>
        </p:sp>
        <p:sp>
          <p:nvSpPr>
            <p:cNvPr id="6" name="TextBox 6"/>
            <p:cNvSpPr txBox="1"/>
            <p:nvPr/>
          </p:nvSpPr>
          <p:spPr>
            <a:xfrm>
              <a:off x="0" y="-38100"/>
              <a:ext cx="4582672" cy="843926"/>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028700" y="4806587"/>
            <a:ext cx="7422952" cy="1780540"/>
          </a:xfrm>
          <a:prstGeom prst="rect">
            <a:avLst/>
          </a:prstGeom>
        </p:spPr>
        <p:txBody>
          <a:bodyPr lIns="0" tIns="0" rIns="0" bIns="0" rtlCol="0" anchor="t">
            <a:spAutoFit/>
          </a:bodyPr>
          <a:lstStyle/>
          <a:p>
            <a:pPr algn="l">
              <a:lnSpc>
                <a:spcPts val="4759"/>
              </a:lnSpc>
            </a:pPr>
            <a:r>
              <a:rPr lang="en-US" sz="3399">
                <a:solidFill>
                  <a:srgbClr val="000000"/>
                </a:solidFill>
                <a:latin typeface="Open Sans"/>
                <a:ea typeface="Open Sans"/>
                <a:cs typeface="Open Sans"/>
                <a:sym typeface="Open Sans"/>
              </a:rPr>
              <a:t>import tkinter as tk</a:t>
            </a:r>
          </a:p>
          <a:p>
            <a:pPr algn="l">
              <a:lnSpc>
                <a:spcPts val="4759"/>
              </a:lnSpc>
            </a:pPr>
            <a:r>
              <a:rPr lang="en-US" sz="3399">
                <a:solidFill>
                  <a:srgbClr val="000000"/>
                </a:solidFill>
                <a:latin typeface="Open Sans"/>
                <a:ea typeface="Open Sans"/>
                <a:cs typeface="Open Sans"/>
                <a:sym typeface="Open Sans"/>
              </a:rPr>
              <a:t>fenetre = tk.Tk()</a:t>
            </a:r>
          </a:p>
          <a:p>
            <a:pPr algn="l">
              <a:lnSpc>
                <a:spcPts val="4759"/>
              </a:lnSpc>
            </a:pPr>
            <a:r>
              <a:rPr lang="en-US" sz="3399">
                <a:solidFill>
                  <a:srgbClr val="000000"/>
                </a:solidFill>
                <a:latin typeface="Open Sans"/>
                <a:ea typeface="Open Sans"/>
                <a:cs typeface="Open Sans"/>
                <a:sym typeface="Open Sans"/>
              </a:rPr>
              <a:t>fenetre.title("Convertisseur de base")</a:t>
            </a:r>
          </a:p>
        </p:txBody>
      </p:sp>
      <p:sp>
        <p:nvSpPr>
          <p:cNvPr id="8" name="TextBox 8"/>
          <p:cNvSpPr txBox="1"/>
          <p:nvPr/>
        </p:nvSpPr>
        <p:spPr>
          <a:xfrm>
            <a:off x="9144000" y="4806587"/>
            <a:ext cx="8416503" cy="1780540"/>
          </a:xfrm>
          <a:prstGeom prst="rect">
            <a:avLst/>
          </a:prstGeom>
        </p:spPr>
        <p:txBody>
          <a:bodyPr lIns="0" tIns="0" rIns="0" bIns="0" rtlCol="0" anchor="t">
            <a:spAutoFit/>
          </a:bodyPr>
          <a:lstStyle/>
          <a:p>
            <a:pPr algn="l">
              <a:lnSpc>
                <a:spcPts val="4759"/>
              </a:lnSpc>
              <a:spcBef>
                <a:spcPct val="0"/>
              </a:spcBef>
            </a:pPr>
            <a:r>
              <a:rPr lang="en-US" sz="3399" b="1">
                <a:solidFill>
                  <a:srgbClr val="000000"/>
                </a:solidFill>
                <a:latin typeface="Open Sans Bold"/>
                <a:ea typeface="Open Sans Bold"/>
                <a:cs typeface="Open Sans Bold"/>
                <a:sym typeface="Open Sans Bold"/>
              </a:rPr>
              <a:t>Utilité </a:t>
            </a:r>
            <a:r>
              <a:rPr lang="en-US" sz="3399">
                <a:solidFill>
                  <a:srgbClr val="000000"/>
                </a:solidFill>
                <a:latin typeface="Open Sans"/>
                <a:ea typeface="Open Sans"/>
                <a:cs typeface="Open Sans"/>
                <a:sym typeface="Open Sans"/>
              </a:rPr>
              <a:t>: Importe la bibliothèque tkinter et crée la fenêtre principale du programme avec un titre.</a:t>
            </a:r>
          </a:p>
        </p:txBody>
      </p:sp>
      <p:sp>
        <p:nvSpPr>
          <p:cNvPr id="9" name="AutoShape 9"/>
          <p:cNvSpPr/>
          <p:nvPr/>
        </p:nvSpPr>
        <p:spPr>
          <a:xfrm flipV="1">
            <a:off x="8788301" y="4873391"/>
            <a:ext cx="0" cy="2121463"/>
          </a:xfrm>
          <a:prstGeom prst="line">
            <a:avLst/>
          </a:prstGeom>
          <a:ln w="38100" cap="flat">
            <a:solidFill>
              <a:srgbClr val="000000"/>
            </a:solidFill>
            <a:prstDash val="solid"/>
            <a:headEnd type="none" w="sm" len="sm"/>
            <a:tailEnd type="none" w="sm" len="sm"/>
          </a:ln>
        </p:spPr>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897</Words>
  <Application>Microsoft Office PowerPoint</Application>
  <PresentationFormat>Personnalisé</PresentationFormat>
  <Paragraphs>91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Open Sans</vt:lpstr>
      <vt:lpstr>Calibri</vt:lpstr>
      <vt:lpstr>Arial</vt:lpstr>
      <vt:lpstr>Open Sans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Expose_Projet1_Nsi</dc:title>
  <dc:creator>broage</dc:creator>
  <cp:lastModifiedBy>broage</cp:lastModifiedBy>
  <cp:revision>2</cp:revision>
  <dcterms:created xsi:type="dcterms:W3CDTF">2006-08-16T00:00:00Z</dcterms:created>
  <dcterms:modified xsi:type="dcterms:W3CDTF">2024-11-15T13:00:31Z</dcterms:modified>
  <dc:identifier>DAGVWgCUvR8</dc:identifier>
</cp:coreProperties>
</file>