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D7E0529-18AD-45CB-B2DD-272B45A0FBFE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BFEDE6F-9977-46E3-8FE7-9DD4B49CC92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86520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0529-18AD-45CB-B2DD-272B45A0FBFE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DE6F-9977-46E3-8FE7-9DD4B49CC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77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0529-18AD-45CB-B2DD-272B45A0FBFE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DE6F-9977-46E3-8FE7-9DD4B49CC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52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0529-18AD-45CB-B2DD-272B45A0FBFE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DE6F-9977-46E3-8FE7-9DD4B49CC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15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0529-18AD-45CB-B2DD-272B45A0FBFE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DE6F-9977-46E3-8FE7-9DD4B49CC92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173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0529-18AD-45CB-B2DD-272B45A0FBFE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DE6F-9977-46E3-8FE7-9DD4B49CC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12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0529-18AD-45CB-B2DD-272B45A0FBFE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DE6F-9977-46E3-8FE7-9DD4B49CC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21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0529-18AD-45CB-B2DD-272B45A0FBFE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DE6F-9977-46E3-8FE7-9DD4B49CC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45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0529-18AD-45CB-B2DD-272B45A0FBFE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DE6F-9977-46E3-8FE7-9DD4B49CC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50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0529-18AD-45CB-B2DD-272B45A0FBFE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DE6F-9977-46E3-8FE7-9DD4B49CC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63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E0529-18AD-45CB-B2DD-272B45A0FBFE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EDE6F-9977-46E3-8FE7-9DD4B49CC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524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D7E0529-18AD-45CB-B2DD-272B45A0FBFE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BFEDE6F-9977-46E3-8FE7-9DD4B49CC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26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2E397-1126-4964-9539-402339F33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176" y="2801352"/>
            <a:ext cx="9418320" cy="1255295"/>
          </a:xfrm>
        </p:spPr>
        <p:txBody>
          <a:bodyPr>
            <a:normAutofit fontScale="90000"/>
          </a:bodyPr>
          <a:lstStyle/>
          <a:p>
            <a:pPr algn="ctr"/>
            <a:br>
              <a:rPr lang="ru-RU" dirty="0"/>
            </a:br>
            <a:r>
              <a:rPr lang="ru-RU" dirty="0"/>
              <a:t>Курсовая работа</a:t>
            </a:r>
            <a:br>
              <a:rPr lang="ru-RU" dirty="0"/>
            </a:br>
            <a:br>
              <a:rPr lang="ru-RU" dirty="0"/>
            </a:br>
            <a:r>
              <a:rPr lang="ru-RU" dirty="0"/>
              <a:t>Тема: АИС ГИБДД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9569CE-C1FD-409C-A826-61405057F9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Выполнил: Студент ИБ-122 Воробьёв Н. Р.</a:t>
            </a:r>
          </a:p>
          <a:p>
            <a:pPr algn="r"/>
            <a:r>
              <a:rPr lang="ru-RU" dirty="0"/>
              <a:t>Руководитель: Колпаков А. А.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AFCA0E2-B794-47FA-9141-9317CCFA88A8}"/>
              </a:ext>
            </a:extLst>
          </p:cNvPr>
          <p:cNvSpPr>
            <a:spLocks noGrp="1"/>
          </p:cNvSpPr>
          <p:nvPr/>
        </p:nvSpPr>
        <p:spPr>
          <a:xfrm>
            <a:off x="603466" y="150579"/>
            <a:ext cx="1124174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Муромский институт (филиал) федерального государственного бюджетного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образовательного учреждения высшего образования «Владимирский государственный университет имени Александра Григорьевича и Николая Григорьевича Столетовых».</a:t>
            </a:r>
          </a:p>
        </p:txBody>
      </p:sp>
    </p:spTree>
    <p:extLst>
      <p:ext uri="{BB962C8B-B14F-4D97-AF65-F5344CB8AC3E}">
        <p14:creationId xmlns:p14="http://schemas.microsoft.com/office/powerpoint/2010/main" val="4685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5DB91FA-7605-45B5-B8A5-CC07E38B7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138989"/>
            <a:ext cx="9418320" cy="535325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НомернойЗнак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({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string.Join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(",",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licensePlatesToDelete.Select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$"'{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}'"))})"; // 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на удаление</a:t>
            </a:r>
          </a:p>
          <a:p>
            <a:endParaRPr lang="ru-RU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COUNT(*) FROM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НомернойЗнак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@licensePlate“  //</a:t>
            </a:r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на проверку уникальности Авто по госномеру.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F21B294-37F6-4430-AF48-CE5B14BA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0"/>
            <a:ext cx="9418320" cy="58152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/>
              <a:t>Разработка </a:t>
            </a:r>
            <a:r>
              <a:rPr lang="en-US" sz="4800" dirty="0"/>
              <a:t>SQL </a:t>
            </a:r>
            <a:r>
              <a:rPr lang="ru-RU" sz="4800" dirty="0"/>
              <a:t>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263656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0C7FD-44E5-4837-B5B7-42D263CA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74997"/>
            <a:ext cx="9418320" cy="58152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/>
              <a:t>Тестирование АИС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47F74A-147A-41E3-B561-BE3F81A9D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069" y="5469890"/>
            <a:ext cx="3598886" cy="43995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Рис. 5 – Форма авторизации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310F3A-78BD-40E8-9190-16DA88236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08" y="834190"/>
            <a:ext cx="4763008" cy="4458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1A83C2-5223-4FC9-9A90-5B3E7A98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032" y="834191"/>
            <a:ext cx="5101510" cy="4458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4216AE07-7D8A-4FEC-BABA-DA233CDA0397}"/>
              </a:ext>
            </a:extLst>
          </p:cNvPr>
          <p:cNvSpPr txBox="1">
            <a:spLocks/>
          </p:cNvSpPr>
          <p:nvPr/>
        </p:nvSpPr>
        <p:spPr>
          <a:xfrm>
            <a:off x="5614737" y="5469890"/>
            <a:ext cx="5570100" cy="439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900" dirty="0"/>
              <a:t>Рис. 6 – Ошибка при вводе неверного логина или пароля</a:t>
            </a:r>
          </a:p>
        </p:txBody>
      </p:sp>
    </p:spTree>
    <p:extLst>
      <p:ext uri="{BB962C8B-B14F-4D97-AF65-F5344CB8AC3E}">
        <p14:creationId xmlns:p14="http://schemas.microsoft.com/office/powerpoint/2010/main" val="1755739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B56B5-5E5B-4535-ABCD-0C61340D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128337"/>
            <a:ext cx="9418320" cy="77403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Тестирование АИС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22FA60-81FE-47C1-A2E3-3EB03AF59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5718207"/>
            <a:ext cx="9418320" cy="774032"/>
          </a:xfrm>
        </p:spPr>
        <p:txBody>
          <a:bodyPr/>
          <a:lstStyle/>
          <a:p>
            <a:r>
              <a:rPr lang="ru-RU" dirty="0"/>
              <a:t>На рис. 7 и 8 представлены вводы логина и пароля от учетной записи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0E97F5C-063A-41F6-A966-8FA3D1A06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35" y="1000073"/>
            <a:ext cx="4591807" cy="4291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898317-7222-4E8C-B1AA-86AE7201F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61" y="1000074"/>
            <a:ext cx="4624204" cy="4291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Текст 2">
            <a:extLst>
              <a:ext uri="{FF2B5EF4-FFF2-40B4-BE49-F238E27FC236}">
                <a16:creationId xmlns:a16="http://schemas.microsoft.com/office/drawing/2014/main" id="{99F071EE-0B23-402F-BE4C-D84326E66C5F}"/>
              </a:ext>
            </a:extLst>
          </p:cNvPr>
          <p:cNvSpPr txBox="1">
            <a:spLocks/>
          </p:cNvSpPr>
          <p:nvPr/>
        </p:nvSpPr>
        <p:spPr>
          <a:xfrm>
            <a:off x="1261872" y="5278251"/>
            <a:ext cx="3598886" cy="4399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Рис. 7 – Вход для админа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964E40D9-81BD-4837-8EA4-457D7D97A31F}"/>
              </a:ext>
            </a:extLst>
          </p:cNvPr>
          <p:cNvSpPr txBox="1">
            <a:spLocks/>
          </p:cNvSpPr>
          <p:nvPr/>
        </p:nvSpPr>
        <p:spPr>
          <a:xfrm>
            <a:off x="6813794" y="5278251"/>
            <a:ext cx="4116334" cy="439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Рис. 8 – Вход для пользователя</a:t>
            </a:r>
          </a:p>
        </p:txBody>
      </p:sp>
    </p:spTree>
    <p:extLst>
      <p:ext uri="{BB962C8B-B14F-4D97-AF65-F5344CB8AC3E}">
        <p14:creationId xmlns:p14="http://schemas.microsoft.com/office/powerpoint/2010/main" val="35875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C5412-3EA6-4E92-948C-2055B4E0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128337"/>
            <a:ext cx="9418320" cy="8061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Тестирование АИС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855A6C-03B8-4870-AF0E-FE82AA69A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840" y="6261230"/>
            <a:ext cx="9418320" cy="568694"/>
          </a:xfrm>
        </p:spPr>
        <p:txBody>
          <a:bodyPr/>
          <a:lstStyle/>
          <a:p>
            <a:pPr algn="ctr"/>
            <a:r>
              <a:rPr lang="ru-RU" dirty="0"/>
              <a:t>Рис. 9 – рабочее окно администратора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7C5DD5-4C6B-463D-B45F-5339C2730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08" y="934453"/>
            <a:ext cx="9219612" cy="53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17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5278B-493F-42AD-9209-31D686F9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160420"/>
            <a:ext cx="9418320" cy="693821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Тестирование АИС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CF07A3-0D9E-480C-A6DE-255C8880F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840" y="2677344"/>
            <a:ext cx="9418320" cy="693822"/>
          </a:xfrm>
        </p:spPr>
        <p:txBody>
          <a:bodyPr/>
          <a:lstStyle/>
          <a:p>
            <a:pPr algn="ctr"/>
            <a:r>
              <a:rPr lang="ru-RU" dirty="0"/>
              <a:t>Рис. 10 – раздел правонарушения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399609-EEA2-4602-81EB-904E2EEE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5" y="957231"/>
            <a:ext cx="10122569" cy="161712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B95FF7-5949-4D18-972B-335B5729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11" y="3371166"/>
            <a:ext cx="10193173" cy="1924319"/>
          </a:xfrm>
          <a:prstGeom prst="rect">
            <a:avLst/>
          </a:prstGeom>
        </p:spPr>
      </p:pic>
      <p:sp>
        <p:nvSpPr>
          <p:cNvPr id="8" name="Текст 2">
            <a:extLst>
              <a:ext uri="{FF2B5EF4-FFF2-40B4-BE49-F238E27FC236}">
                <a16:creationId xmlns:a16="http://schemas.microsoft.com/office/drawing/2014/main" id="{CF1D8394-C132-44AE-AA20-64ECF81143D8}"/>
              </a:ext>
            </a:extLst>
          </p:cNvPr>
          <p:cNvSpPr txBox="1">
            <a:spLocks/>
          </p:cNvSpPr>
          <p:nvPr/>
        </p:nvSpPr>
        <p:spPr>
          <a:xfrm>
            <a:off x="1351537" y="5398475"/>
            <a:ext cx="9418320" cy="693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Рис. 11 – раздел 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1252580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7E7F5-1179-4A3C-A401-E375BCB2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160420"/>
            <a:ext cx="9418320" cy="74194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Тестирование АИС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0FE932-DB4A-4508-AD33-8059E3E3B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1" y="4395538"/>
            <a:ext cx="9418320" cy="461211"/>
          </a:xfrm>
        </p:spPr>
        <p:txBody>
          <a:bodyPr/>
          <a:lstStyle/>
          <a:p>
            <a:pPr algn="ctr"/>
            <a:r>
              <a:rPr lang="ru-RU" dirty="0"/>
              <a:t>Рис. 12 - Меню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06B384-7185-4A94-B63D-BDAD77103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459" y="1219200"/>
            <a:ext cx="5263145" cy="2859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10750-D633-4BFB-B3DC-A9E34CA9D834}"/>
              </a:ext>
            </a:extLst>
          </p:cNvPr>
          <p:cNvSpPr txBox="1"/>
          <p:nvPr/>
        </p:nvSpPr>
        <p:spPr>
          <a:xfrm>
            <a:off x="449179" y="5312585"/>
            <a:ext cx="103559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 рисунке 12 представлено Меню, в котором есть 2 кнопки: очистить: очищает все элементы для ввода</a:t>
            </a:r>
            <a:r>
              <a:rPr lang="en-US" sz="2800" dirty="0"/>
              <a:t>; </a:t>
            </a:r>
            <a:r>
              <a:rPr lang="ru-RU" sz="2800" dirty="0"/>
              <a:t>выход: выход обратно в окно авторизации</a:t>
            </a:r>
          </a:p>
        </p:txBody>
      </p:sp>
    </p:spTree>
    <p:extLst>
      <p:ext uri="{BB962C8B-B14F-4D97-AF65-F5344CB8AC3E}">
        <p14:creationId xmlns:p14="http://schemas.microsoft.com/office/powerpoint/2010/main" val="3085947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974E2-2A0E-4EAF-8C73-5B954737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192504"/>
            <a:ext cx="9418320" cy="72590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Тестирование АИС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A41EC-C536-4C67-B621-6364743FD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840" y="5367762"/>
            <a:ext cx="9418320" cy="989798"/>
          </a:xfrm>
        </p:spPr>
        <p:txBody>
          <a:bodyPr/>
          <a:lstStyle/>
          <a:p>
            <a:pPr algn="ctr"/>
            <a:r>
              <a:rPr lang="ru-RU" dirty="0"/>
              <a:t>Рис. 13 – окно пользователя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36A54-5DBB-4C61-A136-B5068AFC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888" y="842197"/>
            <a:ext cx="10174224" cy="437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706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28BFB-9EE1-463D-92B7-08BB8D09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365760"/>
            <a:ext cx="9418320" cy="56548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31DB2F-ADBF-4596-9185-D101C6184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931244"/>
            <a:ext cx="9418320" cy="5560996"/>
          </a:xfrm>
        </p:spPr>
        <p:txBody>
          <a:bodyPr/>
          <a:lstStyle/>
          <a:p>
            <a:r>
              <a:rPr lang="ru-RU" sz="440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	В </a:t>
            </a:r>
            <a:r>
              <a:rPr lang="ru-RU" sz="4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рамках данной курсовой работы была разработана автоматизированная информационная система (АИС) ГИБДД с использованием </a:t>
            </a:r>
            <a:r>
              <a:rPr lang="ru-RU" sz="4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SQLite</a:t>
            </a:r>
            <a:r>
              <a:rPr lang="ru-RU" sz="4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и языка программирования C# в среде Windows </a:t>
            </a:r>
            <a:r>
              <a:rPr lang="ru-RU" sz="4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Forms</a:t>
            </a:r>
            <a:r>
              <a:rPr lang="ru-RU" sz="4400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. Рассмотрены основные компоненты системы, их назначение и принципы работы.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760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5824C3-9AAE-468C-A442-E42583A6695E}"/>
              </a:ext>
            </a:extLst>
          </p:cNvPr>
          <p:cNvSpPr txBox="1"/>
          <p:nvPr/>
        </p:nvSpPr>
        <p:spPr>
          <a:xfrm>
            <a:off x="609599" y="465221"/>
            <a:ext cx="1045945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Цель работы: создание АИС для работы с базой данных ГИБДД(ГАИ), в которой будет реализовано следующее: регистрация транспортных средств, учет нарушений ПДД, контроль ТС и водителей.</a:t>
            </a:r>
          </a:p>
          <a:p>
            <a:r>
              <a:rPr lang="ru-RU" sz="3600" dirty="0"/>
              <a:t>Задачи:</a:t>
            </a:r>
          </a:p>
          <a:p>
            <a:pPr marL="285750" indent="-285750">
              <a:buFontTx/>
              <a:buChar char="-"/>
            </a:pPr>
            <a:r>
              <a:rPr lang="ru-RU" sz="3600" dirty="0"/>
              <a:t>Разработать модели баз данных</a:t>
            </a:r>
            <a:r>
              <a:rPr lang="en-US" sz="3600" dirty="0"/>
              <a:t>;</a:t>
            </a:r>
          </a:p>
          <a:p>
            <a:pPr marL="285750" indent="-285750">
              <a:buFontTx/>
              <a:buChar char="-"/>
            </a:pPr>
            <a:r>
              <a:rPr lang="ru-RU" sz="3600" dirty="0"/>
              <a:t>Разработать базу данных</a:t>
            </a:r>
            <a:r>
              <a:rPr lang="en-US" sz="3600" dirty="0"/>
              <a:t>;</a:t>
            </a:r>
          </a:p>
          <a:p>
            <a:pPr marL="285750" indent="-285750">
              <a:buFontTx/>
              <a:buChar char="-"/>
            </a:pPr>
            <a:r>
              <a:rPr lang="ru-RU" sz="3600" dirty="0"/>
              <a:t>Разработать графическое приложение с использованием БД для автоматизации работы ГИБДД.</a:t>
            </a:r>
          </a:p>
        </p:txBody>
      </p:sp>
    </p:spTree>
    <p:extLst>
      <p:ext uri="{BB962C8B-B14F-4D97-AF65-F5344CB8AC3E}">
        <p14:creationId xmlns:p14="http://schemas.microsoft.com/office/powerpoint/2010/main" val="107234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4FF10-8C8C-4026-BBF4-E1093FEA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819" y="0"/>
            <a:ext cx="9692640" cy="118711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Таблица сравнения языков, сред программирования и СУБД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C84D9040-660D-49A0-AD3B-0D0FFACE7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543180"/>
              </p:ext>
            </p:extLst>
          </p:nvPr>
        </p:nvGraphicFramePr>
        <p:xfrm>
          <a:off x="176463" y="1187116"/>
          <a:ext cx="1103697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711">
                  <a:extLst>
                    <a:ext uri="{9D8B030D-6E8A-4147-A177-3AD203B41FA5}">
                      <a16:colId xmlns:a16="http://schemas.microsoft.com/office/drawing/2014/main" val="791143951"/>
                    </a:ext>
                  </a:extLst>
                </a:gridCol>
                <a:gridCol w="1576710">
                  <a:extLst>
                    <a:ext uri="{9D8B030D-6E8A-4147-A177-3AD203B41FA5}">
                      <a16:colId xmlns:a16="http://schemas.microsoft.com/office/drawing/2014/main" val="2716799839"/>
                    </a:ext>
                  </a:extLst>
                </a:gridCol>
                <a:gridCol w="1576710">
                  <a:extLst>
                    <a:ext uri="{9D8B030D-6E8A-4147-A177-3AD203B41FA5}">
                      <a16:colId xmlns:a16="http://schemas.microsoft.com/office/drawing/2014/main" val="2959157943"/>
                    </a:ext>
                  </a:extLst>
                </a:gridCol>
                <a:gridCol w="1576710">
                  <a:extLst>
                    <a:ext uri="{9D8B030D-6E8A-4147-A177-3AD203B41FA5}">
                      <a16:colId xmlns:a16="http://schemas.microsoft.com/office/drawing/2014/main" val="2378716979"/>
                    </a:ext>
                  </a:extLst>
                </a:gridCol>
                <a:gridCol w="1576710">
                  <a:extLst>
                    <a:ext uri="{9D8B030D-6E8A-4147-A177-3AD203B41FA5}">
                      <a16:colId xmlns:a16="http://schemas.microsoft.com/office/drawing/2014/main" val="252552921"/>
                    </a:ext>
                  </a:extLst>
                </a:gridCol>
                <a:gridCol w="1581291">
                  <a:extLst>
                    <a:ext uri="{9D8B030D-6E8A-4147-A177-3AD203B41FA5}">
                      <a16:colId xmlns:a16="http://schemas.microsoft.com/office/drawing/2014/main" val="4173515246"/>
                    </a:ext>
                  </a:extLst>
                </a:gridCol>
                <a:gridCol w="1572129">
                  <a:extLst>
                    <a:ext uri="{9D8B030D-6E8A-4147-A177-3AD203B41FA5}">
                      <a16:colId xmlns:a16="http://schemas.microsoft.com/office/drawing/2014/main" val="507644039"/>
                    </a:ext>
                  </a:extLst>
                </a:gridCol>
              </a:tblGrid>
              <a:tr h="515724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Характеристика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</a:t>
                      </a:r>
                      <a:r>
                        <a:rPr lang="en-US" dirty="0"/>
                        <a:t>#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Visual studio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Eclipse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SQLite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MySQL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903264"/>
                  </a:ext>
                </a:extLst>
              </a:tr>
              <a:tr h="5157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Производительность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Очень высокая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Высокая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Высокая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Высокая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673672"/>
                  </a:ext>
                </a:extLst>
              </a:tr>
              <a:tr h="736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гибкость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Детальный контроль над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Интегрирована с </a:t>
                      </a:r>
                      <a:r>
                        <a:rPr lang="en-US" dirty="0"/>
                        <a:t>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Локальное хранилище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Сложные запросы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3680"/>
                  </a:ext>
                </a:extLst>
              </a:tr>
              <a:tr h="736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простота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Низкий уровень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Высокий уровень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Удобная и интуитивная среда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Требует настройки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Сложная (требует настроек)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387771"/>
                  </a:ext>
                </a:extLst>
              </a:tr>
              <a:tr h="736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интеграция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Microsoft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Требует установки плагинов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СУБД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СУБД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5643"/>
                  </a:ext>
                </a:extLst>
              </a:tr>
              <a:tr h="7367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безопасность</a:t>
                      </a: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Автом</a:t>
                      </a:r>
                      <a:r>
                        <a:rPr lang="ru-RU" dirty="0"/>
                        <a:t>. удаление мусора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Высокая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Высокая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9711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AADC926-27BE-4ABF-A101-05094A7B8971}"/>
              </a:ext>
            </a:extLst>
          </p:cNvPr>
          <p:cNvSpPr txBox="1"/>
          <p:nvPr/>
        </p:nvSpPr>
        <p:spPr>
          <a:xfrm>
            <a:off x="3731277" y="6285297"/>
            <a:ext cx="395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Таб. 1 – сравнение характеристик</a:t>
            </a:r>
          </a:p>
        </p:txBody>
      </p:sp>
    </p:spTree>
    <p:extLst>
      <p:ext uri="{BB962C8B-B14F-4D97-AF65-F5344CB8AC3E}">
        <p14:creationId xmlns:p14="http://schemas.microsoft.com/office/powerpoint/2010/main" val="202663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E0F88-8B0C-4D6D-9CC2-B72913D11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593558"/>
            <a:ext cx="9418320" cy="107883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Описание предметной области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53BBA8-AF05-4F3D-BFC1-71A46724D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1672390"/>
            <a:ext cx="9418320" cy="4819850"/>
          </a:xfrm>
        </p:spPr>
        <p:txBody>
          <a:bodyPr>
            <a:normAutofit lnSpcReduction="10000"/>
          </a:bodyPr>
          <a:lstStyle/>
          <a:p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Государственная автомобильная инспекция (ГАИ) и Государственная инспекция безопасности дорожного движения (ГИБДД) - это органы, отвечающие за обеспечение безопасности на дорогах и контроль за соблюдением правил дорожного движения.</a:t>
            </a:r>
          </a:p>
          <a:p>
            <a:r>
              <a:rPr lang="ru-RU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задачи ГИБДД: Обеспечение безопасности дорожного движения, Контроль и надзор, Регистрация транспортных средств и выдача водительских удостоверений</a:t>
            </a:r>
            <a:endParaRPr lang="ru-RU" sz="3200" dirty="0"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800" dirty="0">
              <a:solidFill>
                <a:schemeClr val="tx1"/>
              </a:solidFill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8833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88089-2E18-4B6D-91EE-090DDF8A3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-336885"/>
            <a:ext cx="9418320" cy="918411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Концептуальная модель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DA9D60-DE49-4064-95B7-727279E1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0041" y="6374792"/>
            <a:ext cx="6331918" cy="91841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Рис. 1 – концептуальная модель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334A67-BF2C-4AD1-B076-65585B93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47" y="471175"/>
            <a:ext cx="8413028" cy="5915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96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A8987-5998-4695-9AFF-1D49824F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147186"/>
            <a:ext cx="9418320" cy="43714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/>
              <a:t>Логическая модель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848793-F700-40AB-B0C6-857B58CEC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840" y="6273065"/>
            <a:ext cx="9418320" cy="437147"/>
          </a:xfrm>
        </p:spPr>
        <p:txBody>
          <a:bodyPr/>
          <a:lstStyle/>
          <a:p>
            <a:pPr algn="ctr"/>
            <a:r>
              <a:rPr lang="ru-RU" dirty="0"/>
              <a:t>Рис. 2 – логическая модель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A47A4B-ED4D-41C0-A6A6-E8463ED03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584333"/>
            <a:ext cx="6096000" cy="56887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64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084DF-EFF8-4A64-9D3C-F76BACC51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139165"/>
            <a:ext cx="9418320" cy="45318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/>
              <a:t>Физическая модель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1596CB-A2BD-4AA0-A8DF-2DE9BB743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6272866"/>
            <a:ext cx="9418320" cy="45318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Рис. 3 – физическая модель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628833-C696-4699-8729-1C44C19DF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48" y="449180"/>
            <a:ext cx="8687703" cy="5823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543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84A5B-A83C-4CD7-998C-6D48E7F4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0"/>
            <a:ext cx="9418320" cy="58152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/>
              <a:t>Разработка </a:t>
            </a:r>
            <a:r>
              <a:rPr lang="en-US" sz="4800" dirty="0"/>
              <a:t>SQL </a:t>
            </a:r>
            <a:r>
              <a:rPr lang="ru-RU" sz="4800" dirty="0"/>
              <a:t>запросов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BAB76E-498D-4BF4-A3D6-0AB7EFEB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834" y="601578"/>
            <a:ext cx="4721833" cy="5910714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>
                <a:effectLst/>
              </a:rPr>
              <a:t>CREATE TABLE </a:t>
            </a:r>
            <a:r>
              <a:rPr lang="ru-RU" sz="7200" dirty="0">
                <a:effectLst/>
              </a:rPr>
              <a:t>Авто (</a:t>
            </a:r>
          </a:p>
          <a:p>
            <a:r>
              <a:rPr lang="en-US" sz="7200" dirty="0">
                <a:effectLst/>
              </a:rPr>
              <a:t>Id INTEGER PRIMARY KEY AUTOINCREMENT,</a:t>
            </a:r>
          </a:p>
          <a:p>
            <a:r>
              <a:rPr lang="ru-RU" sz="7200" dirty="0">
                <a:effectLst/>
              </a:rPr>
              <a:t>Марка </a:t>
            </a:r>
            <a:r>
              <a:rPr lang="en-US" sz="7200" dirty="0">
                <a:effectLst/>
              </a:rPr>
              <a:t>TEXT NOT NULL</a:t>
            </a:r>
          </a:p>
          <a:p>
            <a:r>
              <a:rPr lang="en-US" sz="7200" dirty="0">
                <a:effectLst/>
              </a:rPr>
              <a:t>CHECK (LENGTH(</a:t>
            </a:r>
            <a:r>
              <a:rPr lang="ru-RU" sz="7200" dirty="0">
                <a:effectLst/>
              </a:rPr>
              <a:t>Марка) &lt;= 20),</a:t>
            </a:r>
          </a:p>
          <a:p>
            <a:r>
              <a:rPr lang="ru-RU" sz="7200" dirty="0">
                <a:effectLst/>
              </a:rPr>
              <a:t>Модель </a:t>
            </a:r>
            <a:r>
              <a:rPr lang="en-US" sz="7200" dirty="0">
                <a:effectLst/>
              </a:rPr>
              <a:t>TEXT NOT NULL</a:t>
            </a:r>
          </a:p>
          <a:p>
            <a:r>
              <a:rPr lang="en-US" sz="7200" dirty="0">
                <a:effectLst/>
              </a:rPr>
              <a:t>CHECK (LENGTH(</a:t>
            </a:r>
            <a:r>
              <a:rPr lang="ru-RU" sz="7200" dirty="0">
                <a:effectLst/>
              </a:rPr>
              <a:t>Модель) &lt;= 20),</a:t>
            </a:r>
          </a:p>
          <a:p>
            <a:r>
              <a:rPr lang="ru-RU" sz="7200" dirty="0" err="1">
                <a:effectLst/>
              </a:rPr>
              <a:t>НомернойЗнак</a:t>
            </a:r>
            <a:r>
              <a:rPr lang="ru-RU" sz="7200" dirty="0">
                <a:effectLst/>
              </a:rPr>
              <a:t> </a:t>
            </a:r>
            <a:r>
              <a:rPr lang="en-US" sz="7200" dirty="0">
                <a:effectLst/>
              </a:rPr>
              <a:t>TEXT NOT NULL</a:t>
            </a:r>
          </a:p>
          <a:p>
            <a:r>
              <a:rPr lang="en-US" sz="7200" dirty="0">
                <a:effectLst/>
              </a:rPr>
              <a:t>UNIQUE</a:t>
            </a:r>
          </a:p>
          <a:p>
            <a:r>
              <a:rPr lang="ru-RU" sz="7200" dirty="0">
                <a:effectLst/>
              </a:rPr>
              <a:t>Владелец </a:t>
            </a:r>
            <a:r>
              <a:rPr lang="en-US" sz="7200" dirty="0">
                <a:effectLst/>
              </a:rPr>
              <a:t>TEXT,</a:t>
            </a:r>
          </a:p>
          <a:p>
            <a:r>
              <a:rPr lang="ru-RU" sz="7200" dirty="0">
                <a:effectLst/>
              </a:rPr>
              <a:t>Владелец_</a:t>
            </a:r>
            <a:r>
              <a:rPr lang="en-US" sz="7200" dirty="0">
                <a:effectLst/>
              </a:rPr>
              <a:t>ID INTEGER,</a:t>
            </a:r>
          </a:p>
          <a:p>
            <a:r>
              <a:rPr lang="en-US" sz="7200" dirty="0">
                <a:effectLst/>
              </a:rPr>
              <a:t>FOREIGN KEY (</a:t>
            </a:r>
          </a:p>
          <a:p>
            <a:r>
              <a:rPr lang="ru-RU" sz="7200" dirty="0">
                <a:effectLst/>
              </a:rPr>
              <a:t>Владелец_</a:t>
            </a:r>
            <a:r>
              <a:rPr lang="en-US" sz="7200" dirty="0">
                <a:effectLst/>
              </a:rPr>
              <a:t>ID</a:t>
            </a:r>
          </a:p>
          <a:p>
            <a:r>
              <a:rPr lang="en-US" sz="7200" dirty="0">
                <a:effectLst/>
              </a:rPr>
              <a:t>)</a:t>
            </a:r>
          </a:p>
          <a:p>
            <a:r>
              <a:rPr lang="en-US" sz="7200" dirty="0">
                <a:effectLst/>
              </a:rPr>
              <a:t>REFERENCES </a:t>
            </a:r>
            <a:r>
              <a:rPr lang="ru-RU" sz="7200" dirty="0">
                <a:effectLst/>
              </a:rPr>
              <a:t>Водители (</a:t>
            </a:r>
            <a:r>
              <a:rPr lang="en-US" sz="7200" dirty="0">
                <a:effectLst/>
              </a:rPr>
              <a:t>Id) ON DELETE CASCADE);</a:t>
            </a:r>
          </a:p>
          <a:p>
            <a:br>
              <a:rPr lang="en-US" dirty="0">
                <a:effectLst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662BF0-94ED-400E-8B7A-B6BF1CAC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207" y="1122947"/>
            <a:ext cx="6438064" cy="29517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AAEF33-E0A8-4DD4-BAF6-45151A068C17}"/>
              </a:ext>
            </a:extLst>
          </p:cNvPr>
          <p:cNvSpPr txBox="1"/>
          <p:nvPr/>
        </p:nvSpPr>
        <p:spPr>
          <a:xfrm>
            <a:off x="6777703" y="4074695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Рис. 4 – таблица «Авто»</a:t>
            </a:r>
          </a:p>
        </p:txBody>
      </p:sp>
    </p:spTree>
    <p:extLst>
      <p:ext uri="{BB962C8B-B14F-4D97-AF65-F5344CB8AC3E}">
        <p14:creationId xmlns:p14="http://schemas.microsoft.com/office/powerpoint/2010/main" val="189934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B827AFF2-7DEB-4481-B5A4-C1AC523CA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45" y="581527"/>
            <a:ext cx="4625581" cy="6043862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 (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СвидетельствоОРегистрации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Марка, Модель,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НомернойЗнак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Год, Владелец, Владелец_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Страхование)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 (@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СвидетельствоОРегистрации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@Марка, @Модель, @НомернойЗнак, @Год, 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Фамилия || ' ' ||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SUBSTR(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Имя, 1, 1) || '. ' ||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IFNULL(SUB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СТР(Отчество, 1, 1) || '.', '') 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Водители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СвидетельствоОРегистрации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@СвидетельствоОРегистрации), 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Id FROM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Водители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СвидетельствоОРегистрации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@СвидетельствоОРегистрации), 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@Страхование);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Запрос вставки данных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7E615F-BE82-4F7E-B719-6EE7A568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40" y="0"/>
            <a:ext cx="9418320" cy="58152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dirty="0"/>
              <a:t>Разработка </a:t>
            </a:r>
            <a:r>
              <a:rPr lang="en-US" sz="4800" dirty="0"/>
              <a:t>SQL </a:t>
            </a:r>
            <a:r>
              <a:rPr lang="ru-RU" sz="4800" dirty="0"/>
              <a:t>запросов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6793D-0340-40BD-AF70-B11D46C83058}"/>
              </a:ext>
            </a:extLst>
          </p:cNvPr>
          <p:cNvSpPr txBox="1"/>
          <p:nvPr/>
        </p:nvSpPr>
        <p:spPr>
          <a:xfrm>
            <a:off x="5748528" y="723134"/>
            <a:ext cx="553452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Авто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СвидетельствоОРегистрации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COALESCE(NULLIF(@СвидетельствоОРегистрации, ''),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СвидетельствоОРегистрации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Марка = COALESCE(NULLIF(@Марка, ''), Марка),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Модель = COALESCE(NULLIF(@Модель, ''), Модель),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НомернойЗнак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COALESCE(NULLIF(@НомернойЗнак, ''),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НомернойЗнак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Год = COALESCE(NULLIF(@Год, -1), Год),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Страхование = COALESCE(NULLIF(@Страхование, ''), Страхование)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@Id;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91581525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172</TotalTime>
  <Words>744</Words>
  <Application>Microsoft Office PowerPoint</Application>
  <PresentationFormat>Широкоэкранный</PresentationFormat>
  <Paragraphs>123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Schoolbook</vt:lpstr>
      <vt:lpstr>Times New Roman</vt:lpstr>
      <vt:lpstr>Wingdings 2</vt:lpstr>
      <vt:lpstr>Вид</vt:lpstr>
      <vt:lpstr> Курсовая работа  Тема: АИС ГИБДД</vt:lpstr>
      <vt:lpstr>Презентация PowerPoint</vt:lpstr>
      <vt:lpstr>Таблица сравнения языков, сред программирования и СУБД</vt:lpstr>
      <vt:lpstr>Описание предметной области</vt:lpstr>
      <vt:lpstr>Концептуальная модель данных</vt:lpstr>
      <vt:lpstr>Логическая модель данных</vt:lpstr>
      <vt:lpstr>Физическая модель данных</vt:lpstr>
      <vt:lpstr>Разработка SQL запросов</vt:lpstr>
      <vt:lpstr>Разработка SQL запросов</vt:lpstr>
      <vt:lpstr>Разработка SQL запросов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Тестирование АИС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АИС ГИБДД</dc:title>
  <dc:creator>vorobev_nikita_2017@mail.ru</dc:creator>
  <cp:lastModifiedBy>vorobev_nikita_2017@mail.ru</cp:lastModifiedBy>
  <cp:revision>13</cp:revision>
  <dcterms:created xsi:type="dcterms:W3CDTF">2024-12-23T10:23:09Z</dcterms:created>
  <dcterms:modified xsi:type="dcterms:W3CDTF">2024-12-23T13:15:36Z</dcterms:modified>
</cp:coreProperties>
</file>