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086"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E99BF8-2EE2-4098-B556-4901A6D0DEAC}" type="datetimeFigureOut">
              <a:rPr lang="en-US" smtClean="0"/>
              <a:t>24-Jun-21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E44BD6-33DC-4F66-A9A9-555566387588}" type="slidenum">
              <a:rPr lang="en-US" smtClean="0"/>
              <a:t>‹#›</a:t>
            </a:fld>
            <a:endParaRPr lang="en-US"/>
          </a:p>
        </p:txBody>
      </p:sp>
    </p:spTree>
    <p:extLst>
      <p:ext uri="{BB962C8B-B14F-4D97-AF65-F5344CB8AC3E}">
        <p14:creationId xmlns:p14="http://schemas.microsoft.com/office/powerpoint/2010/main" val="380627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E44BD6-33DC-4F66-A9A9-555566387588}" type="slidenum">
              <a:rPr lang="en-US" smtClean="0"/>
              <a:t>1</a:t>
            </a:fld>
            <a:endParaRPr lang="en-US"/>
          </a:p>
        </p:txBody>
      </p:sp>
    </p:spTree>
    <p:extLst>
      <p:ext uri="{BB962C8B-B14F-4D97-AF65-F5344CB8AC3E}">
        <p14:creationId xmlns:p14="http://schemas.microsoft.com/office/powerpoint/2010/main" val="2003363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3781195B-C0CB-4687-8E5C-2087E5AAD233}" type="datetimeFigureOut">
              <a:rPr lang="en-US" smtClean="0"/>
              <a:t>24-Jun-21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C5A1319-FF8C-4479-B1CB-D1061EE5F6E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81195B-C0CB-4687-8E5C-2087E5AAD233}" type="datetimeFigureOut">
              <a:rPr lang="en-US" smtClean="0"/>
              <a:t>24-Jun-21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5A1319-FF8C-4479-B1CB-D1061EE5F6E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81195B-C0CB-4687-8E5C-2087E5AAD233}" type="datetimeFigureOut">
              <a:rPr lang="en-US" smtClean="0"/>
              <a:t>24-Jun-21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5A1319-FF8C-4479-B1CB-D1061EE5F6E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3781195B-C0CB-4687-8E5C-2087E5AAD233}" type="datetimeFigureOut">
              <a:rPr lang="en-US" smtClean="0"/>
              <a:t>24-Jun-21</a:t>
            </a:fld>
            <a:endParaRPr lang="en-US"/>
          </a:p>
        </p:txBody>
      </p:sp>
      <p:sp>
        <p:nvSpPr>
          <p:cNvPr id="9" name="Slide Number Placeholder 8"/>
          <p:cNvSpPr>
            <a:spLocks noGrp="1"/>
          </p:cNvSpPr>
          <p:nvPr>
            <p:ph type="sldNum" sz="quarter" idx="15"/>
          </p:nvPr>
        </p:nvSpPr>
        <p:spPr/>
        <p:txBody>
          <a:bodyPr rtlCol="0"/>
          <a:lstStyle/>
          <a:p>
            <a:fld id="{4C5A1319-FF8C-4479-B1CB-D1061EE5F6E9}"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781195B-C0CB-4687-8E5C-2087E5AAD233}" type="datetimeFigureOut">
              <a:rPr lang="en-US" smtClean="0"/>
              <a:t>24-Jun-21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C5A1319-FF8C-4479-B1CB-D1061EE5F6E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781195B-C0CB-4687-8E5C-2087E5AAD233}" type="datetimeFigureOut">
              <a:rPr lang="en-US" smtClean="0"/>
              <a:t>24-Jun-21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5A1319-FF8C-4479-B1CB-D1061EE5F6E9}"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781195B-C0CB-4687-8E5C-2087E5AAD233}" type="datetimeFigureOut">
              <a:rPr lang="en-US" smtClean="0"/>
              <a:t>24-Jun-21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5A1319-FF8C-4479-B1CB-D1061EE5F6E9}"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781195B-C0CB-4687-8E5C-2087E5AAD233}" type="datetimeFigureOut">
              <a:rPr lang="en-US" smtClean="0"/>
              <a:t>24-Jun-21</a:t>
            </a:fld>
            <a:endParaRPr lang="en-US"/>
          </a:p>
        </p:txBody>
      </p:sp>
      <p:sp>
        <p:nvSpPr>
          <p:cNvPr id="7" name="Slide Number Placeholder 6"/>
          <p:cNvSpPr>
            <a:spLocks noGrp="1"/>
          </p:cNvSpPr>
          <p:nvPr>
            <p:ph type="sldNum" sz="quarter" idx="11"/>
          </p:nvPr>
        </p:nvSpPr>
        <p:spPr/>
        <p:txBody>
          <a:bodyPr rtlCol="0"/>
          <a:lstStyle/>
          <a:p>
            <a:fld id="{4C5A1319-FF8C-4479-B1CB-D1061EE5F6E9}"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81195B-C0CB-4687-8E5C-2087E5AAD233}" type="datetimeFigureOut">
              <a:rPr lang="en-US" smtClean="0"/>
              <a:t>24-Jun-21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5A1319-FF8C-4479-B1CB-D1061EE5F6E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3781195B-C0CB-4687-8E5C-2087E5AAD233}" type="datetimeFigureOut">
              <a:rPr lang="en-US" smtClean="0"/>
              <a:t>24-Jun-21</a:t>
            </a:fld>
            <a:endParaRPr lang="en-US"/>
          </a:p>
        </p:txBody>
      </p:sp>
      <p:sp>
        <p:nvSpPr>
          <p:cNvPr id="22" name="Slide Number Placeholder 21"/>
          <p:cNvSpPr>
            <a:spLocks noGrp="1"/>
          </p:cNvSpPr>
          <p:nvPr>
            <p:ph type="sldNum" sz="quarter" idx="15"/>
          </p:nvPr>
        </p:nvSpPr>
        <p:spPr/>
        <p:txBody>
          <a:bodyPr rtlCol="0"/>
          <a:lstStyle/>
          <a:p>
            <a:fld id="{4C5A1319-FF8C-4479-B1CB-D1061EE5F6E9}"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781195B-C0CB-4687-8E5C-2087E5AAD233}" type="datetimeFigureOut">
              <a:rPr lang="en-US" smtClean="0"/>
              <a:t>24-Jun-21</a:t>
            </a:fld>
            <a:endParaRPr lang="en-US"/>
          </a:p>
        </p:txBody>
      </p:sp>
      <p:sp>
        <p:nvSpPr>
          <p:cNvPr id="18" name="Slide Number Placeholder 17"/>
          <p:cNvSpPr>
            <a:spLocks noGrp="1"/>
          </p:cNvSpPr>
          <p:nvPr>
            <p:ph type="sldNum" sz="quarter" idx="11"/>
          </p:nvPr>
        </p:nvSpPr>
        <p:spPr/>
        <p:txBody>
          <a:bodyPr rtlCol="0"/>
          <a:lstStyle/>
          <a:p>
            <a:fld id="{4C5A1319-FF8C-4479-B1CB-D1061EE5F6E9}"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781195B-C0CB-4687-8E5C-2087E5AAD233}" type="datetimeFigureOut">
              <a:rPr lang="en-US" smtClean="0"/>
              <a:t>24-Jun-21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C5A1319-FF8C-4479-B1CB-D1061EE5F6E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500042"/>
            <a:ext cx="7772400" cy="1470025"/>
          </a:xfrm>
        </p:spPr>
        <p:txBody>
          <a:bodyPr>
            <a:normAutofit/>
          </a:bodyPr>
          <a:lstStyle/>
          <a:p>
            <a:r>
              <a:rPr lang="en-US" sz="3600" b="1" u="sng" dirty="0" smtClean="0">
                <a:solidFill>
                  <a:schemeClr val="tx2"/>
                </a:solidFill>
              </a:rPr>
              <a:t>HEART ATTACK PREDICTION</a:t>
            </a:r>
            <a:endParaRPr lang="en-US" sz="3600" b="1" u="sng" dirty="0">
              <a:solidFill>
                <a:schemeClr val="tx2"/>
              </a:solidFill>
            </a:endParaRPr>
          </a:p>
        </p:txBody>
      </p:sp>
      <p:sp>
        <p:nvSpPr>
          <p:cNvPr id="3" name="Subtitle 2"/>
          <p:cNvSpPr>
            <a:spLocks noGrp="1"/>
          </p:cNvSpPr>
          <p:nvPr>
            <p:ph type="subTitle" idx="1"/>
          </p:nvPr>
        </p:nvSpPr>
        <p:spPr/>
        <p:txBody>
          <a:bodyPr/>
          <a:lstStyle/>
          <a:p>
            <a:pPr algn="r"/>
            <a:r>
              <a:rPr lang="en-US" dirty="0" smtClean="0">
                <a:solidFill>
                  <a:srgbClr val="002060"/>
                </a:solidFill>
              </a:rPr>
              <a:t>Arup </a:t>
            </a:r>
            <a:r>
              <a:rPr lang="en-US" dirty="0" err="1" smtClean="0">
                <a:solidFill>
                  <a:srgbClr val="002060"/>
                </a:solidFill>
              </a:rPr>
              <a:t>Maji</a:t>
            </a:r>
            <a:r>
              <a:rPr lang="en-US" dirty="0" smtClean="0">
                <a:solidFill>
                  <a:srgbClr val="002060"/>
                </a:solidFill>
              </a:rPr>
              <a:t> , 10800318113 , ECE</a:t>
            </a:r>
          </a:p>
          <a:p>
            <a:pPr algn="r"/>
            <a:r>
              <a:rPr lang="en-US" dirty="0" err="1" smtClean="0">
                <a:solidFill>
                  <a:srgbClr val="002060"/>
                </a:solidFill>
              </a:rPr>
              <a:t>Arkya</a:t>
            </a:r>
            <a:r>
              <a:rPr lang="en-US" dirty="0" smtClean="0">
                <a:solidFill>
                  <a:srgbClr val="002060"/>
                </a:solidFill>
              </a:rPr>
              <a:t> </a:t>
            </a:r>
            <a:r>
              <a:rPr lang="en-US" dirty="0" err="1" smtClean="0">
                <a:solidFill>
                  <a:srgbClr val="002060"/>
                </a:solidFill>
              </a:rPr>
              <a:t>Patwa</a:t>
            </a:r>
            <a:r>
              <a:rPr lang="en-US" dirty="0" smtClean="0">
                <a:solidFill>
                  <a:srgbClr val="002060"/>
                </a:solidFill>
              </a:rPr>
              <a:t> , 10800318115 , ECE </a:t>
            </a:r>
            <a:endParaRPr lang="en-US" dirty="0">
              <a:solidFill>
                <a:srgbClr val="002060"/>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5984" y="428604"/>
            <a:ext cx="6215090" cy="519114"/>
          </a:xfrm>
        </p:spPr>
        <p:txBody>
          <a:bodyPr>
            <a:normAutofit/>
          </a:bodyPr>
          <a:lstStyle/>
          <a:p>
            <a:pPr algn="ctr"/>
            <a:r>
              <a:rPr lang="en-US" sz="2400" dirty="0" smtClean="0"/>
              <a:t>Future Scope Of Improvements</a:t>
            </a:r>
            <a:endParaRPr lang="en-US" sz="2400" dirty="0"/>
          </a:p>
        </p:txBody>
      </p:sp>
      <p:sp>
        <p:nvSpPr>
          <p:cNvPr id="3" name="Subtitle 2"/>
          <p:cNvSpPr>
            <a:spLocks noGrp="1"/>
          </p:cNvSpPr>
          <p:nvPr>
            <p:ph type="subTitle" idx="1"/>
          </p:nvPr>
        </p:nvSpPr>
        <p:spPr>
          <a:xfrm>
            <a:off x="2286000" y="1142984"/>
            <a:ext cx="6172200" cy="5231938"/>
          </a:xfrm>
        </p:spPr>
        <p:txBody>
          <a:bodyPr/>
          <a:lstStyle/>
          <a:p>
            <a:r>
              <a:rPr lang="en-IN" dirty="0" smtClean="0">
                <a:solidFill>
                  <a:srgbClr val="002060"/>
                </a:solidFill>
              </a:rPr>
              <a:t>More machine learning models including the Random Forest classifier will be added to this model. Accuracy should be compared again with other models to give a better understanding of the data. </a:t>
            </a:r>
            <a:endParaRPr lang="en-US" dirty="0" smtClean="0">
              <a:solidFill>
                <a:srgbClr val="002060"/>
              </a:solidFill>
            </a:endParaRPr>
          </a:p>
          <a:p>
            <a:r>
              <a:rPr lang="en-US" dirty="0" smtClean="0">
                <a:solidFill>
                  <a:srgbClr val="002060"/>
                </a:solidFill>
              </a:rPr>
              <a:t>More data processing is needed to increase its accuracy. We have to penalize some of the columns with some value because all columns don’t have same correlation. </a:t>
            </a:r>
          </a:p>
          <a:p>
            <a:r>
              <a:rPr lang="en-US" dirty="0" smtClean="0">
                <a:solidFill>
                  <a:srgbClr val="002060"/>
                </a:solidFill>
              </a:rPr>
              <a:t>We can also look for outliers in some columns which might causing degrade in accuracy.</a:t>
            </a:r>
          </a:p>
          <a:p>
            <a:r>
              <a:rPr lang="en-US" dirty="0" smtClean="0">
                <a:solidFill>
                  <a:srgbClr val="002060"/>
                </a:solidFill>
              </a:rPr>
              <a:t>We will be using more different classification model in the more processed data and try to boost the accuracy to 90%.</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5400" dirty="0" smtClean="0"/>
              <a:t>Thank You</a:t>
            </a:r>
            <a:endParaRPr lang="en-US" sz="5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8860" y="785794"/>
            <a:ext cx="5214974" cy="1000132"/>
          </a:xfrm>
        </p:spPr>
        <p:txBody>
          <a:bodyPr>
            <a:normAutofit fontScale="90000"/>
          </a:bodyPr>
          <a:lstStyle/>
          <a:p>
            <a:pPr algn="ct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Table of Contents</a:t>
            </a:r>
            <a:br>
              <a:rPr lang="en-US" dirty="0" smtClean="0"/>
            </a:br>
            <a:r>
              <a:rPr lang="en-US" dirty="0" smtClean="0"/>
              <a:t/>
            </a:r>
            <a:br>
              <a:rPr lang="en-US" dirty="0" smtClean="0"/>
            </a:br>
            <a:endParaRPr lang="en-US" dirty="0"/>
          </a:p>
        </p:txBody>
      </p:sp>
      <p:sp>
        <p:nvSpPr>
          <p:cNvPr id="3" name="Subtitle 2"/>
          <p:cNvSpPr>
            <a:spLocks noGrp="1"/>
          </p:cNvSpPr>
          <p:nvPr>
            <p:ph type="subTitle" idx="1"/>
          </p:nvPr>
        </p:nvSpPr>
        <p:spPr>
          <a:xfrm>
            <a:off x="2214546" y="1928802"/>
            <a:ext cx="6172200" cy="3929090"/>
          </a:xfrm>
        </p:spPr>
        <p:txBody>
          <a:bodyPr>
            <a:normAutofit/>
          </a:bodyPr>
          <a:lstStyle/>
          <a:p>
            <a:pPr>
              <a:buFont typeface="Wingdings" pitchFamily="2" charset="2"/>
              <a:buChar char="q"/>
            </a:pPr>
            <a:r>
              <a:rPr lang="en-US" dirty="0" smtClean="0">
                <a:solidFill>
                  <a:srgbClr val="002060"/>
                </a:solidFill>
              </a:rPr>
              <a:t>Acknowledgement</a:t>
            </a:r>
          </a:p>
          <a:p>
            <a:pPr>
              <a:buFont typeface="Wingdings" pitchFamily="2" charset="2"/>
              <a:buChar char="q"/>
            </a:pPr>
            <a:r>
              <a:rPr lang="en-US" dirty="0" smtClean="0">
                <a:solidFill>
                  <a:srgbClr val="002060"/>
                </a:solidFill>
              </a:rPr>
              <a:t>Project Objective</a:t>
            </a:r>
          </a:p>
          <a:p>
            <a:pPr>
              <a:buFont typeface="Wingdings" pitchFamily="2" charset="2"/>
              <a:buChar char="q"/>
            </a:pPr>
            <a:r>
              <a:rPr lang="en-US" dirty="0" smtClean="0">
                <a:solidFill>
                  <a:srgbClr val="002060"/>
                </a:solidFill>
              </a:rPr>
              <a:t>Data Description</a:t>
            </a:r>
          </a:p>
          <a:p>
            <a:pPr>
              <a:buFont typeface="Wingdings" pitchFamily="2" charset="2"/>
              <a:buChar char="q"/>
            </a:pPr>
            <a:r>
              <a:rPr lang="en-US" dirty="0" smtClean="0">
                <a:solidFill>
                  <a:srgbClr val="002060"/>
                </a:solidFill>
              </a:rPr>
              <a:t>Model Building</a:t>
            </a:r>
          </a:p>
          <a:p>
            <a:pPr>
              <a:buFont typeface="Wingdings" pitchFamily="2" charset="2"/>
              <a:buChar char="q"/>
            </a:pPr>
            <a:r>
              <a:rPr lang="en-US" dirty="0" smtClean="0">
                <a:solidFill>
                  <a:srgbClr val="002060"/>
                </a:solidFill>
              </a:rPr>
              <a:t>Future Scope of Improvements</a:t>
            </a:r>
          </a:p>
          <a:p>
            <a:pPr>
              <a:buFont typeface="Wingdings" pitchFamily="2" charset="2"/>
              <a:buChar char="q"/>
            </a:pPr>
            <a:r>
              <a:rPr lang="en-US" dirty="0" smtClean="0">
                <a:solidFill>
                  <a:srgbClr val="002060"/>
                </a:solidFill>
              </a:rPr>
              <a:t>Conclusion</a:t>
            </a:r>
          </a:p>
          <a:p>
            <a:pPr>
              <a:buFont typeface="Wingdings" pitchFamily="2" charset="2"/>
              <a:buChar char="q"/>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488" y="500042"/>
            <a:ext cx="4714908" cy="642942"/>
          </a:xfrm>
        </p:spPr>
        <p:txBody>
          <a:bodyPr/>
          <a:lstStyle/>
          <a:p>
            <a:pPr algn="ctr"/>
            <a:r>
              <a:rPr lang="en-US" dirty="0" smtClean="0"/>
              <a:t>Acknowledgement</a:t>
            </a:r>
            <a:endParaRPr lang="en-US" dirty="0"/>
          </a:p>
        </p:txBody>
      </p:sp>
      <p:sp>
        <p:nvSpPr>
          <p:cNvPr id="3" name="Subtitle 2"/>
          <p:cNvSpPr>
            <a:spLocks noGrp="1"/>
          </p:cNvSpPr>
          <p:nvPr>
            <p:ph type="subTitle" idx="1"/>
          </p:nvPr>
        </p:nvSpPr>
        <p:spPr>
          <a:xfrm>
            <a:off x="1785918" y="1285860"/>
            <a:ext cx="7143800" cy="5357850"/>
          </a:xfrm>
        </p:spPr>
        <p:txBody>
          <a:bodyPr>
            <a:normAutofit/>
          </a:bodyPr>
          <a:lstStyle/>
          <a:p>
            <a:r>
              <a:rPr lang="en-US" dirty="0" smtClean="0">
                <a:solidFill>
                  <a:srgbClr val="002060"/>
                </a:solidFill>
              </a:rPr>
              <a:t>I take this opportunity to express my profound gratitude and deep regards to my faculty </a:t>
            </a:r>
            <a:r>
              <a:rPr lang="en-US" dirty="0" smtClean="0"/>
              <a:t>(</a:t>
            </a:r>
            <a:r>
              <a:rPr lang="en-US" dirty="0" err="1" smtClean="0">
                <a:solidFill>
                  <a:srgbClr val="FF0000"/>
                </a:solidFill>
              </a:rPr>
              <a:t>Sumanta</a:t>
            </a:r>
            <a:r>
              <a:rPr lang="en-US" dirty="0" smtClean="0">
                <a:solidFill>
                  <a:srgbClr val="FF0000"/>
                </a:solidFill>
              </a:rPr>
              <a:t> </a:t>
            </a:r>
            <a:r>
              <a:rPr lang="en-US" dirty="0" err="1" smtClean="0">
                <a:solidFill>
                  <a:srgbClr val="FF0000"/>
                </a:solidFill>
              </a:rPr>
              <a:t>Karmakar</a:t>
            </a:r>
            <a:r>
              <a:rPr lang="en-US" dirty="0" smtClean="0">
                <a:solidFill>
                  <a:srgbClr val="FF0000"/>
                </a:solidFill>
              </a:rPr>
              <a:t> / Jay </a:t>
            </a:r>
            <a:r>
              <a:rPr lang="en-US" dirty="0" err="1" smtClean="0">
                <a:solidFill>
                  <a:srgbClr val="FF0000"/>
                </a:solidFill>
              </a:rPr>
              <a:t>Bandyopadhyay</a:t>
            </a:r>
            <a:r>
              <a:rPr lang="en-US" dirty="0" smtClean="0">
                <a:solidFill>
                  <a:srgbClr val="FF0000"/>
                </a:solidFill>
              </a:rPr>
              <a:t> / </a:t>
            </a:r>
            <a:r>
              <a:rPr lang="en-US" dirty="0" err="1" smtClean="0">
                <a:solidFill>
                  <a:srgbClr val="FF0000"/>
                </a:solidFill>
              </a:rPr>
              <a:t>Sumitra</a:t>
            </a:r>
            <a:r>
              <a:rPr lang="en-US" dirty="0" smtClean="0">
                <a:solidFill>
                  <a:srgbClr val="FF0000"/>
                </a:solidFill>
              </a:rPr>
              <a:t> Bhattacharyya </a:t>
            </a:r>
            <a:r>
              <a:rPr lang="en-US" dirty="0" smtClean="0"/>
              <a:t>) </a:t>
            </a:r>
            <a:r>
              <a:rPr lang="en-US" dirty="0" smtClean="0">
                <a:solidFill>
                  <a:srgbClr val="002060"/>
                </a:solidFill>
              </a:rPr>
              <a:t>for his exemplary guidance, monitoring and constant encouragement throughout the course of this project. The blessing, help and guidance given by him/her time to time shall carry me a long way in the journey of life on which I am about to embark. </a:t>
            </a:r>
          </a:p>
          <a:p>
            <a:r>
              <a:rPr lang="en-US" dirty="0" smtClean="0">
                <a:solidFill>
                  <a:srgbClr val="002060"/>
                </a:solidFill>
              </a:rPr>
              <a:t>I am obliged to my project team members for the valuable information provided by them in their respective fields. I am grateful for their cooperation during the period of my assignment.</a:t>
            </a:r>
          </a:p>
          <a:p>
            <a:endParaRPr lang="en-US" dirty="0" smtClean="0">
              <a:solidFill>
                <a:srgbClr val="002060"/>
              </a:solidFill>
            </a:endParaRPr>
          </a:p>
          <a:p>
            <a:r>
              <a:rPr lang="en-US" dirty="0" smtClean="0">
                <a:solidFill>
                  <a:srgbClr val="002060"/>
                </a:solidFill>
              </a:rPr>
              <a:t>Arup </a:t>
            </a:r>
            <a:r>
              <a:rPr lang="en-US" dirty="0" err="1" smtClean="0">
                <a:solidFill>
                  <a:srgbClr val="002060"/>
                </a:solidFill>
              </a:rPr>
              <a:t>Maji</a:t>
            </a:r>
            <a:endParaRPr lang="en-US" dirty="0" smtClean="0">
              <a:solidFill>
                <a:srgbClr val="002060"/>
              </a:solidFill>
            </a:endParaRPr>
          </a:p>
          <a:p>
            <a:r>
              <a:rPr lang="en-US" dirty="0" err="1" smtClean="0">
                <a:solidFill>
                  <a:srgbClr val="002060"/>
                </a:solidFill>
              </a:rPr>
              <a:t>Arkya</a:t>
            </a:r>
            <a:r>
              <a:rPr lang="en-US" dirty="0" smtClean="0">
                <a:solidFill>
                  <a:srgbClr val="002060"/>
                </a:solidFill>
              </a:rPr>
              <a:t> </a:t>
            </a:r>
            <a:r>
              <a:rPr lang="en-US" dirty="0" err="1" smtClean="0">
                <a:solidFill>
                  <a:srgbClr val="002060"/>
                </a:solidFill>
              </a:rPr>
              <a:t>Patwa</a:t>
            </a:r>
            <a:endParaRPr lang="en-US" dirty="0" smtClean="0">
              <a:solidFill>
                <a:srgbClr val="002060"/>
              </a:solidFill>
            </a:endParaRP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488" y="357166"/>
            <a:ext cx="4857768" cy="733428"/>
          </a:xfrm>
        </p:spPr>
        <p:txBody>
          <a:bodyPr/>
          <a:lstStyle/>
          <a:p>
            <a:pPr algn="ctr"/>
            <a:r>
              <a:rPr lang="en-US" b="1" dirty="0" smtClean="0"/>
              <a:t>Project Objective</a:t>
            </a:r>
            <a:endParaRPr lang="en-US" b="1" dirty="0"/>
          </a:p>
        </p:txBody>
      </p:sp>
      <p:sp>
        <p:nvSpPr>
          <p:cNvPr id="4" name="Subtitle 3"/>
          <p:cNvSpPr>
            <a:spLocks noGrp="1"/>
          </p:cNvSpPr>
          <p:nvPr>
            <p:ph type="subTitle" idx="1"/>
          </p:nvPr>
        </p:nvSpPr>
        <p:spPr>
          <a:xfrm>
            <a:off x="2286000" y="1285860"/>
            <a:ext cx="6572280" cy="5357850"/>
          </a:xfrm>
        </p:spPr>
        <p:txBody>
          <a:bodyPr>
            <a:normAutofit/>
          </a:bodyPr>
          <a:lstStyle/>
          <a:p>
            <a:r>
              <a:rPr lang="en-US" dirty="0" smtClean="0">
                <a:solidFill>
                  <a:srgbClr val="FF0000"/>
                </a:solidFill>
              </a:rPr>
              <a:t>Description of the Problem  :</a:t>
            </a:r>
          </a:p>
          <a:p>
            <a:r>
              <a:rPr lang="en-US" b="0" dirty="0" smtClean="0">
                <a:solidFill>
                  <a:srgbClr val="002060"/>
                </a:solidFill>
              </a:rPr>
              <a:t>A heart attack occurs when the flow of blood to the heart is blocked. The blockage is most often a buildup of fat, cholesterol and other substances, which form a plaque in the arteries that feed the heart (coronary arteries).</a:t>
            </a:r>
          </a:p>
          <a:p>
            <a:r>
              <a:rPr lang="en-US" b="0" dirty="0" smtClean="0">
                <a:solidFill>
                  <a:srgbClr val="002060"/>
                </a:solidFill>
              </a:rPr>
              <a:t>Heart disease is the </a:t>
            </a:r>
            <a:r>
              <a:rPr lang="en-US" dirty="0" smtClean="0">
                <a:solidFill>
                  <a:srgbClr val="002060"/>
                </a:solidFill>
              </a:rPr>
              <a:t>leading cause of death</a:t>
            </a:r>
            <a:r>
              <a:rPr lang="en-US" b="0" dirty="0" smtClean="0">
                <a:solidFill>
                  <a:srgbClr val="002060"/>
                </a:solidFill>
              </a:rPr>
              <a:t> for men, women, and people of most racial and ethnic groups in the United States.</a:t>
            </a:r>
            <a:r>
              <a:rPr lang="en-US" b="0" baseline="30000" dirty="0" smtClean="0">
                <a:solidFill>
                  <a:srgbClr val="002060"/>
                </a:solidFill>
              </a:rPr>
              <a:t>1</a:t>
            </a:r>
            <a:endParaRPr lang="en-US" b="0" dirty="0" smtClean="0">
              <a:solidFill>
                <a:srgbClr val="002060"/>
              </a:solidFill>
            </a:endParaRPr>
          </a:p>
          <a:p>
            <a:r>
              <a:rPr lang="en-US" dirty="0" smtClean="0">
                <a:solidFill>
                  <a:srgbClr val="002060"/>
                </a:solidFill>
              </a:rPr>
              <a:t>One person dies every 36 seconds</a:t>
            </a:r>
            <a:r>
              <a:rPr lang="en-US" b="0" dirty="0" smtClean="0">
                <a:solidFill>
                  <a:srgbClr val="002060"/>
                </a:solidFill>
              </a:rPr>
              <a:t> in the United States from cardiovascular disease.</a:t>
            </a:r>
            <a:r>
              <a:rPr lang="en-US" b="0" baseline="30000" dirty="0" smtClean="0">
                <a:solidFill>
                  <a:srgbClr val="002060"/>
                </a:solidFill>
              </a:rPr>
              <a:t>1</a:t>
            </a:r>
            <a:endParaRPr lang="en-US" b="0" dirty="0" smtClean="0">
              <a:solidFill>
                <a:srgbClr val="002060"/>
              </a:solidFill>
            </a:endParaRPr>
          </a:p>
          <a:p>
            <a:r>
              <a:rPr lang="en-US" b="0" dirty="0" smtClean="0">
                <a:solidFill>
                  <a:srgbClr val="002060"/>
                </a:solidFill>
              </a:rPr>
              <a:t>About </a:t>
            </a:r>
            <a:r>
              <a:rPr lang="en-US" dirty="0" smtClean="0">
                <a:solidFill>
                  <a:srgbClr val="002060"/>
                </a:solidFill>
              </a:rPr>
              <a:t>655,000 Americans </a:t>
            </a:r>
            <a:r>
              <a:rPr lang="en-US" b="0" dirty="0" smtClean="0">
                <a:solidFill>
                  <a:srgbClr val="002060"/>
                </a:solidFill>
              </a:rPr>
              <a:t>die from heart disease each year—that’s </a:t>
            </a:r>
            <a:r>
              <a:rPr lang="en-US" dirty="0" smtClean="0">
                <a:solidFill>
                  <a:srgbClr val="002060"/>
                </a:solidFill>
              </a:rPr>
              <a:t>1 in every 4 deaths</a:t>
            </a:r>
            <a:r>
              <a:rPr lang="en-US" b="0" dirty="0" smtClean="0">
                <a:solidFill>
                  <a:srgbClr val="002060"/>
                </a:solidFill>
              </a:rPr>
              <a:t>.</a:t>
            </a:r>
            <a:r>
              <a:rPr lang="en-US" b="0" baseline="30000" dirty="0" smtClean="0">
                <a:solidFill>
                  <a:srgbClr val="002060"/>
                </a:solidFill>
              </a:rPr>
              <a:t>2</a:t>
            </a:r>
            <a:endParaRPr lang="en-US" b="0" dirty="0" smtClean="0">
              <a:solidFill>
                <a:srgbClr val="002060"/>
              </a:solidFill>
            </a:endParaRPr>
          </a:p>
          <a:p>
            <a:r>
              <a:rPr lang="en-US" b="0" dirty="0" smtClean="0">
                <a:solidFill>
                  <a:srgbClr val="002060"/>
                </a:solidFill>
              </a:rPr>
              <a:t>Heart disease costs the United States about </a:t>
            </a:r>
            <a:r>
              <a:rPr lang="en-US" dirty="0" smtClean="0">
                <a:solidFill>
                  <a:srgbClr val="002060"/>
                </a:solidFill>
              </a:rPr>
              <a:t>$219 billion </a:t>
            </a:r>
            <a:r>
              <a:rPr lang="en-US" b="0" dirty="0" smtClean="0">
                <a:solidFill>
                  <a:srgbClr val="002060"/>
                </a:solidFill>
              </a:rPr>
              <a:t>each year from 2014 to 2015.</a:t>
            </a:r>
            <a:r>
              <a:rPr lang="en-US" b="0" baseline="30000" dirty="0" smtClean="0">
                <a:solidFill>
                  <a:srgbClr val="002060"/>
                </a:solidFill>
              </a:rPr>
              <a:t>3</a:t>
            </a:r>
            <a:r>
              <a:rPr lang="en-US" b="0" dirty="0" smtClean="0">
                <a:solidFill>
                  <a:srgbClr val="002060"/>
                </a:solidFill>
              </a:rPr>
              <a:t> This includes the cost of health care services, medicines, and lost productivity due to death.</a:t>
            </a:r>
          </a:p>
          <a:p>
            <a:endParaRPr lang="en-US" dirty="0">
              <a:solidFill>
                <a:srgbClr val="00206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2285984" y="1000108"/>
            <a:ext cx="6172200" cy="5857892"/>
          </a:xfrm>
        </p:spPr>
        <p:txBody>
          <a:bodyPr/>
          <a:lstStyle/>
          <a:p>
            <a:r>
              <a:rPr lang="en-US" dirty="0" smtClean="0">
                <a:solidFill>
                  <a:srgbClr val="FF0000"/>
                </a:solidFill>
              </a:rPr>
              <a:t>Objective:</a:t>
            </a:r>
          </a:p>
          <a:p>
            <a:r>
              <a:rPr lang="en-US" dirty="0" smtClean="0">
                <a:solidFill>
                  <a:srgbClr val="002060"/>
                </a:solidFill>
              </a:rPr>
              <a:t>The objective is to study the given dataset of heart patients and apply different machine learning models to identify who are most likely to suffer from heart attack and also evaluate the precision and accuracy of the data .</a:t>
            </a:r>
          </a:p>
          <a:p>
            <a:r>
              <a:rPr lang="en-US" dirty="0" smtClean="0">
                <a:solidFill>
                  <a:srgbClr val="002060"/>
                </a:solidFill>
              </a:rPr>
              <a:t>The problem revolves around a </a:t>
            </a:r>
            <a:r>
              <a:rPr lang="en-US" dirty="0" err="1" smtClean="0">
                <a:solidFill>
                  <a:srgbClr val="002060"/>
                </a:solidFill>
              </a:rPr>
              <a:t>labelled</a:t>
            </a:r>
            <a:r>
              <a:rPr lang="en-US" dirty="0" smtClean="0">
                <a:solidFill>
                  <a:srgbClr val="002060"/>
                </a:solidFill>
              </a:rPr>
              <a:t> data set in which various models have to be introduced so as to get the best predictions out of it or it can be said as analyzing of data set.</a:t>
            </a:r>
          </a:p>
          <a:p>
            <a:r>
              <a:rPr lang="en-US" dirty="0" smtClean="0">
                <a:solidFill>
                  <a:srgbClr val="002060"/>
                </a:solidFill>
              </a:rPr>
              <a:t>The Project Objective is to find out the best predictions , comparing training and test data and </a:t>
            </a:r>
            <a:r>
              <a:rPr lang="en-US" dirty="0" err="1" smtClean="0">
                <a:solidFill>
                  <a:srgbClr val="002060"/>
                </a:solidFill>
              </a:rPr>
              <a:t>analysing</a:t>
            </a:r>
            <a:r>
              <a:rPr lang="en-US" dirty="0" smtClean="0">
                <a:solidFill>
                  <a:srgbClr val="002060"/>
                </a:solidFill>
              </a:rPr>
              <a:t> the </a:t>
            </a:r>
            <a:r>
              <a:rPr lang="en-US" dirty="0" err="1" smtClean="0">
                <a:solidFill>
                  <a:srgbClr val="002060"/>
                </a:solidFill>
              </a:rPr>
              <a:t>labelled</a:t>
            </a:r>
            <a:r>
              <a:rPr lang="en-US" dirty="0" smtClean="0">
                <a:solidFill>
                  <a:srgbClr val="002060"/>
                </a:solidFill>
              </a:rPr>
              <a:t> data by graphs using the different models like the Logistic Regression , K Nearest </a:t>
            </a:r>
            <a:r>
              <a:rPr lang="en-US" dirty="0" err="1" smtClean="0">
                <a:solidFill>
                  <a:srgbClr val="002060"/>
                </a:solidFill>
              </a:rPr>
              <a:t>Neighbour</a:t>
            </a:r>
            <a:r>
              <a:rPr lang="en-US" dirty="0" smtClean="0">
                <a:solidFill>
                  <a:srgbClr val="002060"/>
                </a:solidFill>
              </a:rPr>
              <a:t> , Decision Tree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0" y="1071546"/>
            <a:ext cx="6172200" cy="5303376"/>
          </a:xfrm>
        </p:spPr>
        <p:txBody>
          <a:bodyPr/>
          <a:lstStyle/>
          <a:p>
            <a:r>
              <a:rPr lang="en-US" dirty="0" smtClean="0">
                <a:solidFill>
                  <a:srgbClr val="FF0000"/>
                </a:solidFill>
              </a:rPr>
              <a:t>Plan:</a:t>
            </a:r>
          </a:p>
          <a:p>
            <a:endParaRPr lang="en-US" dirty="0" smtClean="0">
              <a:solidFill>
                <a:srgbClr val="FF0000"/>
              </a:solidFill>
            </a:endParaRPr>
          </a:p>
          <a:p>
            <a:r>
              <a:rPr lang="en-US" dirty="0" smtClean="0">
                <a:solidFill>
                  <a:srgbClr val="002060"/>
                </a:solidFill>
              </a:rPr>
              <a:t>The given dataset has mixed values of string , numbers and null . We first need to </a:t>
            </a:r>
            <a:r>
              <a:rPr lang="en-US" dirty="0" err="1" smtClean="0">
                <a:solidFill>
                  <a:srgbClr val="002060"/>
                </a:solidFill>
              </a:rPr>
              <a:t>proess</a:t>
            </a:r>
            <a:r>
              <a:rPr lang="en-US" dirty="0" smtClean="0">
                <a:solidFill>
                  <a:srgbClr val="002060"/>
                </a:solidFill>
              </a:rPr>
              <a:t> the data to be applicable for undergoing a machine learning model . At first the null values are to be replaced by non-null numbers and the strings are replaced and removed by numbers. Then by undergoing proper machine learning models they will give respective outputs.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36" y="428604"/>
            <a:ext cx="5286396" cy="519114"/>
          </a:xfrm>
        </p:spPr>
        <p:txBody>
          <a:bodyPr>
            <a:normAutofit fontScale="90000"/>
          </a:bodyPr>
          <a:lstStyle/>
          <a:p>
            <a:pPr algn="ctr"/>
            <a:r>
              <a:rPr lang="en-US" dirty="0" smtClean="0"/>
              <a:t>Data Description</a:t>
            </a:r>
            <a:endParaRPr lang="en-US" dirty="0"/>
          </a:p>
        </p:txBody>
      </p:sp>
      <p:sp>
        <p:nvSpPr>
          <p:cNvPr id="3" name="Subtitle 2"/>
          <p:cNvSpPr>
            <a:spLocks noGrp="1"/>
          </p:cNvSpPr>
          <p:nvPr>
            <p:ph type="subTitle" idx="1"/>
          </p:nvPr>
        </p:nvSpPr>
        <p:spPr>
          <a:xfrm>
            <a:off x="2286000" y="1071546"/>
            <a:ext cx="6172200" cy="5303376"/>
          </a:xfrm>
        </p:spPr>
        <p:txBody>
          <a:bodyPr>
            <a:normAutofit fontScale="85000" lnSpcReduction="20000"/>
          </a:bodyPr>
          <a:lstStyle/>
          <a:p>
            <a:r>
              <a:rPr lang="en-US" dirty="0" smtClean="0">
                <a:solidFill>
                  <a:srgbClr val="002060"/>
                </a:solidFill>
              </a:rPr>
              <a:t>1. age - age in years</a:t>
            </a:r>
          </a:p>
          <a:p>
            <a:r>
              <a:rPr lang="en-US" dirty="0" smtClean="0">
                <a:solidFill>
                  <a:srgbClr val="002060"/>
                </a:solidFill>
              </a:rPr>
              <a:t>2. sex - sex (1 = male; 0 = female)</a:t>
            </a:r>
          </a:p>
          <a:p>
            <a:r>
              <a:rPr lang="en-US" dirty="0" smtClean="0">
                <a:solidFill>
                  <a:srgbClr val="002060"/>
                </a:solidFill>
              </a:rPr>
              <a:t>3. cp - chest pain type (1 = typical angina; 2 = atypical angina; 3 = non-</a:t>
            </a:r>
            <a:r>
              <a:rPr lang="en-US" dirty="0" err="1" smtClean="0">
                <a:solidFill>
                  <a:srgbClr val="002060"/>
                </a:solidFill>
              </a:rPr>
              <a:t>anginal</a:t>
            </a:r>
            <a:r>
              <a:rPr lang="en-US" dirty="0" smtClean="0">
                <a:solidFill>
                  <a:srgbClr val="002060"/>
                </a:solidFill>
              </a:rPr>
              <a:t> pain; 0 = asymptomatic)</a:t>
            </a:r>
          </a:p>
          <a:p>
            <a:r>
              <a:rPr lang="en-US" dirty="0" smtClean="0">
                <a:solidFill>
                  <a:srgbClr val="002060"/>
                </a:solidFill>
              </a:rPr>
              <a:t>4. </a:t>
            </a:r>
            <a:r>
              <a:rPr lang="en-US" dirty="0" err="1" smtClean="0">
                <a:solidFill>
                  <a:srgbClr val="002060"/>
                </a:solidFill>
              </a:rPr>
              <a:t>trestbps</a:t>
            </a:r>
            <a:r>
              <a:rPr lang="en-US" dirty="0" smtClean="0">
                <a:solidFill>
                  <a:srgbClr val="002060"/>
                </a:solidFill>
              </a:rPr>
              <a:t> - resting blood pressure (in mm Hg on admission to the hospital)</a:t>
            </a:r>
          </a:p>
          <a:p>
            <a:r>
              <a:rPr lang="en-US" dirty="0" smtClean="0">
                <a:solidFill>
                  <a:srgbClr val="002060"/>
                </a:solidFill>
              </a:rPr>
              <a:t>5. </a:t>
            </a:r>
            <a:r>
              <a:rPr lang="en-US" dirty="0" err="1" smtClean="0">
                <a:solidFill>
                  <a:srgbClr val="002060"/>
                </a:solidFill>
              </a:rPr>
              <a:t>chol</a:t>
            </a:r>
            <a:r>
              <a:rPr lang="en-US" dirty="0" smtClean="0">
                <a:solidFill>
                  <a:srgbClr val="002060"/>
                </a:solidFill>
              </a:rPr>
              <a:t> - serum </a:t>
            </a:r>
            <a:r>
              <a:rPr lang="en-US" dirty="0" err="1" smtClean="0">
                <a:solidFill>
                  <a:srgbClr val="002060"/>
                </a:solidFill>
              </a:rPr>
              <a:t>cholestoral</a:t>
            </a:r>
            <a:r>
              <a:rPr lang="en-US" dirty="0" smtClean="0">
                <a:solidFill>
                  <a:srgbClr val="002060"/>
                </a:solidFill>
              </a:rPr>
              <a:t> in mg/dl</a:t>
            </a:r>
          </a:p>
          <a:p>
            <a:r>
              <a:rPr lang="en-US" dirty="0" smtClean="0">
                <a:solidFill>
                  <a:srgbClr val="002060"/>
                </a:solidFill>
              </a:rPr>
              <a:t>6. </a:t>
            </a:r>
            <a:r>
              <a:rPr lang="en-US" dirty="0" err="1" smtClean="0">
                <a:solidFill>
                  <a:srgbClr val="002060"/>
                </a:solidFill>
              </a:rPr>
              <a:t>fbs</a:t>
            </a:r>
            <a:r>
              <a:rPr lang="en-US" dirty="0" smtClean="0">
                <a:solidFill>
                  <a:srgbClr val="002060"/>
                </a:solidFill>
              </a:rPr>
              <a:t> - fasting blood sugar &gt; 120 mg/dl (1 = true; 0 = false)</a:t>
            </a:r>
          </a:p>
          <a:p>
            <a:r>
              <a:rPr lang="en-US" dirty="0" smtClean="0">
                <a:solidFill>
                  <a:srgbClr val="002060"/>
                </a:solidFill>
              </a:rPr>
              <a:t>7. </a:t>
            </a:r>
            <a:r>
              <a:rPr lang="en-US" dirty="0" err="1" smtClean="0">
                <a:solidFill>
                  <a:srgbClr val="002060"/>
                </a:solidFill>
              </a:rPr>
              <a:t>restecg</a:t>
            </a:r>
            <a:r>
              <a:rPr lang="en-US" dirty="0" smtClean="0">
                <a:solidFill>
                  <a:srgbClr val="002060"/>
                </a:solidFill>
              </a:rPr>
              <a:t> - resting electrocardiographic results (1 = normal;     2 = having ST-T wave abnormality; 0 = hypertrophy)</a:t>
            </a:r>
          </a:p>
          <a:p>
            <a:r>
              <a:rPr lang="en-US" dirty="0" smtClean="0">
                <a:solidFill>
                  <a:srgbClr val="002060"/>
                </a:solidFill>
              </a:rPr>
              <a:t>8. </a:t>
            </a:r>
            <a:r>
              <a:rPr lang="en-US" dirty="0" err="1" smtClean="0">
                <a:solidFill>
                  <a:srgbClr val="002060"/>
                </a:solidFill>
              </a:rPr>
              <a:t>thalach</a:t>
            </a:r>
            <a:r>
              <a:rPr lang="en-US" dirty="0" smtClean="0">
                <a:solidFill>
                  <a:srgbClr val="002060"/>
                </a:solidFill>
              </a:rPr>
              <a:t> - maximum heart rate achieved</a:t>
            </a:r>
          </a:p>
          <a:p>
            <a:r>
              <a:rPr lang="en-US" dirty="0" smtClean="0">
                <a:solidFill>
                  <a:srgbClr val="002060"/>
                </a:solidFill>
              </a:rPr>
              <a:t>9. </a:t>
            </a:r>
            <a:r>
              <a:rPr lang="en-US" dirty="0" err="1" smtClean="0">
                <a:solidFill>
                  <a:srgbClr val="002060"/>
                </a:solidFill>
              </a:rPr>
              <a:t>exang</a:t>
            </a:r>
            <a:r>
              <a:rPr lang="en-US" dirty="0" smtClean="0">
                <a:solidFill>
                  <a:srgbClr val="002060"/>
                </a:solidFill>
              </a:rPr>
              <a:t> - exercise induced angina (1 = yes; 0 = no)</a:t>
            </a:r>
          </a:p>
          <a:p>
            <a:r>
              <a:rPr lang="en-US" dirty="0" smtClean="0">
                <a:solidFill>
                  <a:srgbClr val="002060"/>
                </a:solidFill>
              </a:rPr>
              <a:t>10. </a:t>
            </a:r>
            <a:r>
              <a:rPr lang="en-US" dirty="0" err="1" smtClean="0">
                <a:solidFill>
                  <a:srgbClr val="002060"/>
                </a:solidFill>
              </a:rPr>
              <a:t>oldpeak</a:t>
            </a:r>
            <a:r>
              <a:rPr lang="en-US" dirty="0" smtClean="0">
                <a:solidFill>
                  <a:srgbClr val="002060"/>
                </a:solidFill>
              </a:rPr>
              <a:t> - ST depression induced by exercise relative to rest</a:t>
            </a:r>
          </a:p>
          <a:p>
            <a:r>
              <a:rPr lang="en-US" dirty="0" smtClean="0">
                <a:solidFill>
                  <a:srgbClr val="002060"/>
                </a:solidFill>
              </a:rPr>
              <a:t>11. slope - the slope of the peak exercise ST segment (2 = </a:t>
            </a:r>
            <a:r>
              <a:rPr lang="en-US" dirty="0" err="1" smtClean="0">
                <a:solidFill>
                  <a:srgbClr val="002060"/>
                </a:solidFill>
              </a:rPr>
              <a:t>upsloping</a:t>
            </a:r>
            <a:r>
              <a:rPr lang="en-US" dirty="0" smtClean="0">
                <a:solidFill>
                  <a:srgbClr val="002060"/>
                </a:solidFill>
              </a:rPr>
              <a:t>; 1 = flat; 0 = </a:t>
            </a:r>
            <a:r>
              <a:rPr lang="en-US" dirty="0" err="1" smtClean="0">
                <a:solidFill>
                  <a:srgbClr val="002060"/>
                </a:solidFill>
              </a:rPr>
              <a:t>downsloping</a:t>
            </a:r>
            <a:r>
              <a:rPr lang="en-US" dirty="0" smtClean="0">
                <a:solidFill>
                  <a:srgbClr val="002060"/>
                </a:solidFill>
              </a:rPr>
              <a:t>)</a:t>
            </a:r>
          </a:p>
          <a:p>
            <a:r>
              <a:rPr lang="en-US" dirty="0" smtClean="0">
                <a:solidFill>
                  <a:srgbClr val="002060"/>
                </a:solidFill>
              </a:rPr>
              <a:t>12. ca - number of major vessels (0-3) colored by </a:t>
            </a:r>
            <a:r>
              <a:rPr lang="en-US" dirty="0" err="1" smtClean="0">
                <a:solidFill>
                  <a:srgbClr val="002060"/>
                </a:solidFill>
              </a:rPr>
              <a:t>flourosopy</a:t>
            </a:r>
            <a:endParaRPr lang="en-US" dirty="0" smtClean="0">
              <a:solidFill>
                <a:srgbClr val="002060"/>
              </a:solidFill>
            </a:endParaRPr>
          </a:p>
          <a:p>
            <a:r>
              <a:rPr lang="en-US" dirty="0" smtClean="0">
                <a:solidFill>
                  <a:srgbClr val="002060"/>
                </a:solidFill>
              </a:rPr>
              <a:t>13. </a:t>
            </a:r>
            <a:r>
              <a:rPr lang="en-US" dirty="0" err="1" smtClean="0">
                <a:solidFill>
                  <a:srgbClr val="002060"/>
                </a:solidFill>
              </a:rPr>
              <a:t>thal</a:t>
            </a:r>
            <a:r>
              <a:rPr lang="en-US" dirty="0" smtClean="0">
                <a:solidFill>
                  <a:srgbClr val="002060"/>
                </a:solidFill>
              </a:rPr>
              <a:t> - 2 = normal; 1 = fixed defect; 3 = </a:t>
            </a:r>
            <a:r>
              <a:rPr lang="en-US" dirty="0" err="1" smtClean="0">
                <a:solidFill>
                  <a:srgbClr val="002060"/>
                </a:solidFill>
              </a:rPr>
              <a:t>reversable</a:t>
            </a:r>
            <a:r>
              <a:rPr lang="en-US" dirty="0" smtClean="0">
                <a:solidFill>
                  <a:srgbClr val="002060"/>
                </a:solidFill>
              </a:rPr>
              <a:t> defect</a:t>
            </a:r>
          </a:p>
          <a:p>
            <a:r>
              <a:rPr lang="en-US" dirty="0" smtClean="0">
                <a:solidFill>
                  <a:srgbClr val="002060"/>
                </a:solidFill>
              </a:rPr>
              <a:t>14. num - the predicted attribute - diagnosis of heart disease       (angiographic disease status) (Value 0 = &lt; diameter       narrowing; Value 1 = &gt; 50% diameter narrowing)</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7422" y="428604"/>
            <a:ext cx="5786462" cy="447676"/>
          </a:xfrm>
        </p:spPr>
        <p:txBody>
          <a:bodyPr>
            <a:normAutofit fontScale="90000"/>
          </a:bodyPr>
          <a:lstStyle/>
          <a:p>
            <a:pPr algn="ctr"/>
            <a:r>
              <a:rPr lang="en-US" dirty="0" smtClean="0"/>
              <a:t>Model Building</a:t>
            </a:r>
            <a:endParaRPr lang="en-US" dirty="0"/>
          </a:p>
        </p:txBody>
      </p:sp>
      <p:sp>
        <p:nvSpPr>
          <p:cNvPr id="3" name="Subtitle 2"/>
          <p:cNvSpPr>
            <a:spLocks noGrp="1"/>
          </p:cNvSpPr>
          <p:nvPr>
            <p:ph type="subTitle" idx="1"/>
          </p:nvPr>
        </p:nvSpPr>
        <p:spPr>
          <a:xfrm>
            <a:off x="2286000" y="1071546"/>
            <a:ext cx="6172200" cy="5303376"/>
          </a:xfrm>
        </p:spPr>
        <p:txBody>
          <a:bodyPr>
            <a:normAutofit/>
          </a:bodyPr>
          <a:lstStyle/>
          <a:p>
            <a:r>
              <a:rPr lang="en-US" dirty="0" smtClean="0">
                <a:solidFill>
                  <a:srgbClr val="FF0000"/>
                </a:solidFill>
              </a:rPr>
              <a:t>Types of Models Used:</a:t>
            </a:r>
          </a:p>
          <a:p>
            <a:pPr>
              <a:buFont typeface="Wingdings" pitchFamily="2" charset="2"/>
              <a:buChar char="q"/>
            </a:pPr>
            <a:r>
              <a:rPr lang="en-US" dirty="0" smtClean="0">
                <a:solidFill>
                  <a:srgbClr val="002060"/>
                </a:solidFill>
              </a:rPr>
              <a:t>Logistic Regression</a:t>
            </a:r>
          </a:p>
          <a:p>
            <a:pPr>
              <a:buFont typeface="Wingdings" pitchFamily="2" charset="2"/>
              <a:buChar char="q"/>
            </a:pPr>
            <a:r>
              <a:rPr lang="en-US" dirty="0" smtClean="0">
                <a:solidFill>
                  <a:srgbClr val="002060"/>
                </a:solidFill>
              </a:rPr>
              <a:t>K nearest </a:t>
            </a:r>
            <a:r>
              <a:rPr lang="en-US" dirty="0" err="1" smtClean="0">
                <a:solidFill>
                  <a:srgbClr val="002060"/>
                </a:solidFill>
              </a:rPr>
              <a:t>neighbour</a:t>
            </a:r>
            <a:endParaRPr lang="en-US" dirty="0" smtClean="0">
              <a:solidFill>
                <a:srgbClr val="002060"/>
              </a:solidFill>
            </a:endParaRPr>
          </a:p>
          <a:p>
            <a:pPr>
              <a:buFont typeface="Wingdings" pitchFamily="2" charset="2"/>
              <a:buChar char="q"/>
            </a:pPr>
            <a:r>
              <a:rPr lang="en-US" dirty="0" smtClean="0">
                <a:solidFill>
                  <a:srgbClr val="002060"/>
                </a:solidFill>
              </a:rPr>
              <a:t>Decision Tree</a:t>
            </a:r>
          </a:p>
          <a:p>
            <a:endParaRPr lang="en-US" dirty="0" smtClean="0">
              <a:solidFill>
                <a:srgbClr val="002060"/>
              </a:solidFill>
            </a:endParaRPr>
          </a:p>
          <a:p>
            <a:r>
              <a:rPr lang="en-US" u="sng" dirty="0" smtClean="0">
                <a:solidFill>
                  <a:srgbClr val="FF0000"/>
                </a:solidFill>
              </a:rPr>
              <a:t>Logistic </a:t>
            </a:r>
            <a:r>
              <a:rPr lang="en-US" u="sng" dirty="0" smtClean="0">
                <a:solidFill>
                  <a:srgbClr val="FF0000"/>
                </a:solidFill>
              </a:rPr>
              <a:t>Regression: </a:t>
            </a:r>
            <a:r>
              <a:rPr lang="en-US" dirty="0" smtClean="0"/>
              <a:t>Logistic </a:t>
            </a:r>
            <a:r>
              <a:rPr lang="en-US" dirty="0" smtClean="0"/>
              <a:t>regression is a statistical model that in its basic form uses a logistic function to model a binary dependent </a:t>
            </a:r>
            <a:r>
              <a:rPr lang="en-US" dirty="0" err="1" smtClean="0"/>
              <a:t>variable.A</a:t>
            </a:r>
            <a:r>
              <a:rPr lang="en-US" dirty="0" smtClean="0"/>
              <a:t> binary logistic model has a dependent variable with two possible values, such as pass/fail which is represented by an indicator variable, where the two values are labeled "0" and "1". In the logistic model. It is a statistical method for analyzing a dataset in which there are one or more independent variables that determine an outcome. </a:t>
            </a:r>
          </a:p>
          <a:p>
            <a:endParaRPr lang="en-US" u="sng" dirty="0" smtClean="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5984" y="0"/>
            <a:ext cx="5572148" cy="233362"/>
          </a:xfrm>
        </p:spPr>
        <p:txBody>
          <a:bodyPr>
            <a:normAutofit fontScale="90000"/>
          </a:bodyPr>
          <a:lstStyle/>
          <a:p>
            <a:endParaRPr lang="en-US" dirty="0"/>
          </a:p>
        </p:txBody>
      </p:sp>
      <p:sp>
        <p:nvSpPr>
          <p:cNvPr id="3" name="Subtitle 2"/>
          <p:cNvSpPr>
            <a:spLocks noGrp="1"/>
          </p:cNvSpPr>
          <p:nvPr>
            <p:ph type="subTitle" idx="1"/>
          </p:nvPr>
        </p:nvSpPr>
        <p:spPr>
          <a:xfrm>
            <a:off x="2286000" y="500042"/>
            <a:ext cx="6172200" cy="5874880"/>
          </a:xfrm>
        </p:spPr>
        <p:txBody>
          <a:bodyPr>
            <a:normAutofit/>
          </a:bodyPr>
          <a:lstStyle/>
          <a:p>
            <a:r>
              <a:rPr lang="en-US" u="sng" dirty="0" smtClean="0">
                <a:solidFill>
                  <a:srgbClr val="FF0000"/>
                </a:solidFill>
              </a:rPr>
              <a:t>K Nearest </a:t>
            </a:r>
            <a:r>
              <a:rPr lang="en-US" u="sng" dirty="0" err="1" smtClean="0">
                <a:solidFill>
                  <a:srgbClr val="FF0000"/>
                </a:solidFill>
              </a:rPr>
              <a:t>Neighbour:</a:t>
            </a:r>
            <a:r>
              <a:rPr lang="en-US" dirty="0" err="1" smtClean="0"/>
              <a:t>K</a:t>
            </a:r>
            <a:r>
              <a:rPr lang="en-US" dirty="0" smtClean="0"/>
              <a:t>-NN algorithm assumes the similarity between the new case/data and available cases and put the new case into the category that is most similar to the available </a:t>
            </a:r>
            <a:r>
              <a:rPr lang="en-US" dirty="0" err="1" smtClean="0"/>
              <a:t>categories.K</a:t>
            </a:r>
            <a:r>
              <a:rPr lang="en-US" dirty="0" smtClean="0"/>
              <a:t>-NN algorithm stores all the available data and classifies a new data point based on the similarity. This means when new data appears then it can be easily classified into a well suite category by using K- NN algorithm.</a:t>
            </a:r>
          </a:p>
          <a:p>
            <a:endParaRPr lang="en-US" u="sng" dirty="0" smtClean="0">
              <a:solidFill>
                <a:srgbClr val="FF0000"/>
              </a:solidFill>
            </a:endParaRPr>
          </a:p>
          <a:p>
            <a:r>
              <a:rPr lang="en-US" u="sng" dirty="0" smtClean="0">
                <a:solidFill>
                  <a:srgbClr val="FF0000"/>
                </a:solidFill>
              </a:rPr>
              <a:t>Decision </a:t>
            </a:r>
            <a:r>
              <a:rPr lang="en-US" u="sng" dirty="0" err="1" smtClean="0">
                <a:solidFill>
                  <a:srgbClr val="FF0000"/>
                </a:solidFill>
              </a:rPr>
              <a:t>Tree:</a:t>
            </a:r>
            <a:r>
              <a:rPr lang="en-US" dirty="0" err="1" smtClean="0"/>
              <a:t>A</a:t>
            </a:r>
            <a:r>
              <a:rPr lang="en-US" dirty="0" smtClean="0"/>
              <a:t> decision tree is a decision support tool that uses a tree-like model of decisions and their possible consequences, including chance event outcomes, resource costs, and utility. It is one way to display an algorithm that only contains conditional control </a:t>
            </a:r>
            <a:r>
              <a:rPr lang="en-US" dirty="0" err="1" smtClean="0"/>
              <a:t>statements.A</a:t>
            </a:r>
            <a:r>
              <a:rPr lang="en-US" dirty="0" smtClean="0"/>
              <a:t> decision tree is a flowchart-like structure in which each internal node represents a "test" on an attribute.</a:t>
            </a:r>
          </a:p>
          <a:p>
            <a:endParaRPr lang="en-US" u="sng" dirty="0" smtClean="0">
              <a:solidFill>
                <a:srgbClr val="FF000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141</TotalTime>
  <Words>965</Words>
  <Application>Microsoft Office PowerPoint</Application>
  <PresentationFormat>On-screen Show (4:3)</PresentationFormat>
  <Paragraphs>62</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Century Schoolbook</vt:lpstr>
      <vt:lpstr>Wingdings</vt:lpstr>
      <vt:lpstr>Wingdings 2</vt:lpstr>
      <vt:lpstr>Oriel</vt:lpstr>
      <vt:lpstr>HEART ATTACK PREDICTION</vt:lpstr>
      <vt:lpstr>          Table of Contents  </vt:lpstr>
      <vt:lpstr>Acknowledgement</vt:lpstr>
      <vt:lpstr>Project Objective</vt:lpstr>
      <vt:lpstr>PowerPoint Presentation</vt:lpstr>
      <vt:lpstr>PowerPoint Presentation</vt:lpstr>
      <vt:lpstr>Data Description</vt:lpstr>
      <vt:lpstr>Model Building</vt:lpstr>
      <vt:lpstr>PowerPoint Presentation</vt:lpstr>
      <vt:lpstr>Future Scope Of Improvements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ATTACK PREDICTION</dc:title>
  <dc:creator>ARKYA</dc:creator>
  <cp:lastModifiedBy>Hp</cp:lastModifiedBy>
  <cp:revision>9</cp:revision>
  <dcterms:created xsi:type="dcterms:W3CDTF">2021-06-23T18:14:53Z</dcterms:created>
  <dcterms:modified xsi:type="dcterms:W3CDTF">2021-06-24T10:57:38Z</dcterms:modified>
</cp:coreProperties>
</file>