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06" r:id="rId3"/>
    <p:sldId id="307" r:id="rId4"/>
    <p:sldId id="308" r:id="rId5"/>
    <p:sldId id="311" r:id="rId6"/>
    <p:sldId id="312" r:id="rId7"/>
    <p:sldId id="313" r:id="rId8"/>
    <p:sldId id="314" r:id="rId9"/>
    <p:sldId id="316" r:id="rId10"/>
    <p:sldId id="326" r:id="rId11"/>
    <p:sldId id="327" r:id="rId12"/>
    <p:sldId id="317" r:id="rId13"/>
    <p:sldId id="318" r:id="rId14"/>
    <p:sldId id="320" r:id="rId15"/>
    <p:sldId id="321" r:id="rId16"/>
    <p:sldId id="328" r:id="rId17"/>
    <p:sldId id="323" r:id="rId18"/>
    <p:sldId id="324" r:id="rId19"/>
    <p:sldId id="329" r:id="rId20"/>
    <p:sldId id="330" r:id="rId21"/>
    <p:sldId id="325" r:id="rId22"/>
    <p:sldId id="331" r:id="rId23"/>
    <p:sldId id="319" r:id="rId24"/>
    <p:sldId id="332" r:id="rId25"/>
    <p:sldId id="333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658" autoAdjust="0"/>
    <p:restoredTop sz="94265" autoAdjust="0"/>
  </p:normalViewPr>
  <p:slideViewPr>
    <p:cSldViewPr>
      <p:cViewPr varScale="1">
        <p:scale>
          <a:sx n="100" d="100"/>
          <a:sy n="100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5AAA69-860A-469D-BA72-A7F1A525CDC7}" type="datetimeFigureOut">
              <a:rPr lang="pt-BR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3236A0-041D-4BA8-9C4A-2A0B15F4BA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59C12-70A5-4994-B179-3636DD77BF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3EF49-4E43-4A72-B59E-4F40CA6DC55A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DBF4-A9E6-4EDF-9D92-C81B98937D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07A67-73AC-4215-B917-AF819642EA0F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27ED-A01D-465C-B650-328E66BC5DB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D774-DFAC-4BF3-AA08-F4FDD9ABD1BF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6D4D-2BF6-47D2-84E0-BFEAC1DAC3F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F1D34-492E-47DD-BE06-27E2245D81F3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DA97-EB04-411E-A3F5-E566A3BD67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52F9-DD87-4306-ACFD-D01F02E6376C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C508-E2A8-4506-8DBC-E8C74C965D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B8EC9-7D23-424D-A23F-5EA9C5039D50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2C3D-0A42-477F-B693-7E15501F3FE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52AF5-B5A2-4971-A4BD-8989FEE82CB9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86766" cy="20431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8596" y="3786190"/>
            <a:ext cx="8215370" cy="23399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9035F-4FCF-4F66-9D2C-693BF333D407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2CEF1-9288-4D3D-A0FE-DBAD8FC55248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DD5-29C1-4040-BB30-E63417F8100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09CF8-0C72-414E-B72A-158673128884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BD87-78DC-4536-B872-5342527607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4B90-4873-471A-9B99-02D8FC9FD2B9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CFD0-CB5E-4DA8-BCB2-04AD10D09F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1E38-5B16-431A-BCDE-83014BEC65C7}" type="datetime1">
              <a:rPr lang="pt-BR" smtClean="0"/>
              <a:pPr>
                <a:defRPr/>
              </a:pPr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D3FD-B727-46CD-A219-0162CC85B7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214282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CFE517-4B7D-49BB-8E54-C03CB1CF2F77}" type="datetime1">
              <a:rPr lang="pt-BR" smtClean="0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A8F3B-D4F5-4BF1-A061-78097701209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44" r:id="rId3"/>
    <p:sldLayoutId id="2147483838" r:id="rId4"/>
    <p:sldLayoutId id="2147483848" r:id="rId5"/>
    <p:sldLayoutId id="2147483845" r:id="rId6"/>
    <p:sldLayoutId id="2147483839" r:id="rId7"/>
    <p:sldLayoutId id="2147483840" r:id="rId8"/>
    <p:sldLayoutId id="2147483846" r:id="rId9"/>
    <p:sldLayoutId id="2147483847" r:id="rId10"/>
    <p:sldLayoutId id="2147483841" r:id="rId11"/>
    <p:sldLayoutId id="21474838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Programação Funcional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90" y="1600200"/>
            <a:ext cx="7543824" cy="4525963"/>
          </a:xfrm>
        </p:spPr>
        <p:txBody>
          <a:bodyPr/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PrecoProduto</a:t>
            </a:r>
            <a:r>
              <a:rPr lang="pt-BR" sz="2000" dirty="0" smtClean="0"/>
              <a:t> {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/**</a:t>
            </a:r>
            <a:br>
              <a:rPr lang="pt-BR" sz="2000" dirty="0" smtClean="0">
                <a:solidFill>
                  <a:srgbClr val="00B050"/>
                </a:solidFill>
              </a:rPr>
            </a:br>
            <a:r>
              <a:rPr lang="pt-BR" sz="2000" dirty="0" smtClean="0">
                <a:solidFill>
                  <a:srgbClr val="00B050"/>
                </a:solidFill>
              </a:rPr>
              <a:t>	 * Processa o </a:t>
            </a:r>
            <a:r>
              <a:rPr lang="pt-BR" sz="2000" dirty="0" err="1" smtClean="0">
                <a:solidFill>
                  <a:srgbClr val="00B050"/>
                </a:solidFill>
              </a:rPr>
              <a:t>preco</a:t>
            </a:r>
            <a:r>
              <a:rPr lang="pt-BR" sz="2000" dirty="0" smtClean="0">
                <a:solidFill>
                  <a:srgbClr val="00B050"/>
                </a:solidFill>
              </a:rPr>
              <a:t> de todos os produtos</a:t>
            </a:r>
            <a:br>
              <a:rPr lang="pt-BR" sz="2000" dirty="0" smtClean="0">
                <a:solidFill>
                  <a:srgbClr val="00B050"/>
                </a:solidFill>
              </a:rPr>
            </a:br>
            <a:r>
              <a:rPr lang="pt-BR" sz="2000" dirty="0" smtClean="0">
                <a:solidFill>
                  <a:srgbClr val="00B050"/>
                </a:solidFill>
              </a:rPr>
              <a:t>	 */</a:t>
            </a:r>
            <a:br>
              <a:rPr lang="pt-BR" sz="2000" dirty="0" smtClean="0">
                <a:solidFill>
                  <a:srgbClr val="00B050"/>
                </a:solidFill>
              </a:rPr>
            </a:b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processaPrecos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op</a:t>
            </a:r>
            <a:r>
              <a:rPr lang="pt-BR" sz="2000" dirty="0" smtClean="0"/>
              <a:t>) {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smtClean="0"/>
              <a:t>		Produto[] </a:t>
            </a:r>
            <a:r>
              <a:rPr lang="pt-BR" sz="2000" dirty="0" err="1" smtClean="0"/>
              <a:t>produtoArray</a:t>
            </a:r>
            <a:r>
              <a:rPr lang="pt-BR" sz="2000" dirty="0" smtClean="0"/>
              <a:t> = </a:t>
            </a:r>
            <a:r>
              <a:rPr lang="pt-BR" sz="2000" dirty="0" err="1" smtClean="0"/>
              <a:t>obterListaProduto</a:t>
            </a:r>
            <a:r>
              <a:rPr lang="pt-BR" sz="2000" dirty="0" smtClean="0"/>
              <a:t>();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smtClean="0"/>
              <a:t>		for (Produto p : </a:t>
            </a:r>
            <a:r>
              <a:rPr lang="pt-BR" sz="2000" dirty="0" err="1" smtClean="0"/>
              <a:t>produtoArray</a:t>
            </a:r>
            <a:r>
              <a:rPr lang="pt-BR" sz="2000" dirty="0" smtClean="0"/>
              <a:t>) {</a:t>
            </a:r>
            <a:br>
              <a:rPr lang="pt-BR" sz="2000" dirty="0" smtClean="0"/>
            </a:br>
            <a:r>
              <a:rPr lang="pt-BR" sz="2000" dirty="0" smtClean="0"/>
              <a:t>	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liquido = </a:t>
            </a:r>
            <a:r>
              <a:rPr lang="pt-BR" sz="2000" b="1" dirty="0" err="1" smtClean="0">
                <a:solidFill>
                  <a:srgbClr val="FFC000"/>
                </a:solidFill>
              </a:rPr>
              <a:t>op</a:t>
            </a:r>
            <a:r>
              <a:rPr lang="pt-BR" sz="2000" dirty="0" err="1" smtClean="0">
                <a:solidFill>
                  <a:srgbClr val="FFC000"/>
                </a:solidFill>
              </a:rPr>
              <a:t>.execute</a:t>
            </a:r>
            <a:r>
              <a:rPr lang="pt-BR" sz="2000" dirty="0" smtClean="0"/>
              <a:t>(</a:t>
            </a:r>
            <a:r>
              <a:rPr lang="pt-BR" sz="2000" dirty="0" err="1" smtClean="0"/>
              <a:t>p.getPreco</a:t>
            </a:r>
            <a:r>
              <a:rPr lang="pt-BR" sz="2000" dirty="0" smtClean="0"/>
              <a:t>());</a:t>
            </a:r>
            <a:br>
              <a:rPr lang="pt-BR" sz="2000" dirty="0" smtClean="0"/>
            </a:br>
            <a:r>
              <a:rPr lang="pt-BR" sz="2000" dirty="0" smtClean="0"/>
              <a:t>			</a:t>
            </a:r>
            <a:r>
              <a:rPr lang="pt-BR" sz="2000" dirty="0" err="1" smtClean="0"/>
              <a:t>p.setPreco</a:t>
            </a:r>
            <a:r>
              <a:rPr lang="pt-BR" sz="2000" dirty="0" smtClean="0"/>
              <a:t>(liquido);</a:t>
            </a:r>
            <a:br>
              <a:rPr lang="pt-BR" sz="2000" dirty="0" smtClean="0"/>
            </a:br>
            <a:r>
              <a:rPr lang="pt-BR" sz="2000" dirty="0" smtClean="0"/>
              <a:t>		}</a:t>
            </a:r>
            <a:br>
              <a:rPr lang="pt-BR" sz="2000" dirty="0" smtClean="0"/>
            </a:br>
            <a:r>
              <a:rPr lang="pt-BR" sz="2000" dirty="0" smtClean="0"/>
              <a:t>	}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r>
              <a:rPr lang="pt-BR" sz="2800" dirty="0" smtClean="0"/>
              <a:t>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80" y="2297100"/>
            <a:ext cx="6829444" cy="3132164"/>
          </a:xfrm>
        </p:spPr>
        <p:txBody>
          <a:bodyPr/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400" dirty="0" smtClean="0">
                <a:solidFill>
                  <a:srgbClr val="00B050"/>
                </a:solidFill>
              </a:rPr>
              <a:t>/* Aumenta os preços em 100 reais */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processaPrecos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-&gt; x + 100</a:t>
            </a:r>
            <a:r>
              <a:rPr lang="pt-BR" sz="2400" dirty="0" smtClean="0"/>
              <a:t>);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400" dirty="0" smtClean="0">
                <a:solidFill>
                  <a:srgbClr val="00B050"/>
                </a:solidFill>
              </a:rPr>
              <a:t>/* Reduz os preços para metade */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processaPrecos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-&gt; x / 2</a:t>
            </a:r>
            <a:r>
              <a:rPr lang="pt-BR" sz="2400" dirty="0" smtClean="0"/>
              <a:t>);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400" dirty="0" smtClean="0">
                <a:solidFill>
                  <a:srgbClr val="00B050"/>
                </a:solidFill>
              </a:rPr>
              <a:t>/* Aplica 12.5% de aumento sobre os preços */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processaPrecos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-&gt; x * (1 + 12.5 / 100)</a:t>
            </a:r>
            <a:r>
              <a:rPr lang="pt-BR" sz="2400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sz="2400" dirty="0" smtClean="0"/>
              <a:t>Chamamos de Interface Funcional à uma interface que </a:t>
            </a:r>
            <a:r>
              <a:rPr lang="pt-BR" sz="2400" u="sng" dirty="0" smtClean="0"/>
              <a:t>possui um único método</a:t>
            </a:r>
            <a:r>
              <a:rPr lang="pt-BR" sz="2400" dirty="0" smtClean="0"/>
              <a:t> abstrato</a:t>
            </a:r>
          </a:p>
          <a:p>
            <a:endParaRPr lang="pt-BR" sz="2400" dirty="0" smtClean="0"/>
          </a:p>
          <a:p>
            <a:pPr marL="419100" lvl="1" indent="-382588">
              <a:buSzPct val="80000"/>
              <a:buFont typeface="Wingdings 2" pitchFamily="18" charset="2"/>
              <a:buChar char=""/>
              <a:tabLst>
                <a:tab pos="1249363" algn="l"/>
                <a:tab pos="1793875" algn="l"/>
              </a:tabLst>
            </a:pPr>
            <a:r>
              <a:rPr lang="pt-BR" sz="2400" dirty="0" smtClean="0"/>
              <a:t>Toda expressão lambda toma como base uma interface funcional</a:t>
            </a:r>
          </a:p>
          <a:p>
            <a:pPr marL="1611313" lvl="1" indent="0">
              <a:spcBef>
                <a:spcPts val="2400"/>
              </a:spcBef>
              <a:spcAft>
                <a:spcPts val="0"/>
              </a:spcAft>
              <a:buNone/>
              <a:tabLst>
                <a:tab pos="205740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interface </a:t>
            </a:r>
            <a:r>
              <a:rPr lang="pt-BR" sz="20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double</a:t>
            </a:r>
            <a:r>
              <a:rPr lang="pt-BR" sz="2000" dirty="0" smtClean="0"/>
              <a:t> execute(</a:t>
            </a:r>
            <a:r>
              <a:rPr lang="pt-BR" sz="2000" dirty="0" err="1" smtClean="0">
                <a:solidFill>
                  <a:srgbClr val="FFC000"/>
                </a:solidFill>
              </a:rPr>
              <a:t>double</a:t>
            </a:r>
            <a:r>
              <a:rPr lang="pt-BR" sz="2000" dirty="0" smtClean="0"/>
              <a:t> valor);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  <a:p>
            <a:pPr marL="0" lvl="1" indent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x -&gt; x + 100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 x -&gt; x / 2 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x -&gt; x * (1 + 12.5 / 100)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Lambda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r>
              <a:rPr lang="pt-BR" sz="2400" dirty="0" smtClean="0"/>
              <a:t>Nova sintaxe de comandos utilizada na Programação Funcional</a:t>
            </a:r>
          </a:p>
          <a:p>
            <a:endParaRPr lang="pt-BR" sz="2400" dirty="0" smtClean="0"/>
          </a:p>
          <a:p>
            <a:r>
              <a:rPr lang="pt-BR" sz="2400" dirty="0" smtClean="0"/>
              <a:t>Facilita a elaboração de objetos funcionais que podem ser passados como parâmetros contendo as regras de negócios a serem aplicadas</a:t>
            </a:r>
          </a:p>
          <a:p>
            <a:pPr marL="0" lvl="1" indent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x -&gt; x / 2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(x, y) -&gt; </a:t>
            </a:r>
            <a:r>
              <a:rPr lang="pt-BR" sz="2000" dirty="0" err="1" smtClean="0">
                <a:solidFill>
                  <a:srgbClr val="FFC000"/>
                </a:solidFill>
              </a:rPr>
              <a:t>Math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sqrt</a:t>
            </a:r>
            <a:r>
              <a:rPr lang="pt-BR" sz="2000" dirty="0" smtClean="0">
                <a:solidFill>
                  <a:srgbClr val="FFC000"/>
                </a:solidFill>
              </a:rPr>
              <a:t>((x * x) + (y * y))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 -&gt; 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f.getName</a:t>
            </a:r>
            <a:r>
              <a:rPr lang="pt-BR" sz="2000" dirty="0" smtClean="0">
                <a:solidFill>
                  <a:srgbClr val="FFC000"/>
                </a:solidFill>
              </a:rPr>
              <a:t>())</a:t>
            </a:r>
          </a:p>
          <a:p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uma expressão lambda possui duas seções separadas pelo símbolo “-&gt;” (menos-maior):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lvl="1" indent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(arg1, arg2, ..., </a:t>
            </a:r>
            <a:r>
              <a:rPr lang="pt-BR" sz="2400" dirty="0" err="1" smtClean="0">
                <a:solidFill>
                  <a:srgbClr val="FFC000"/>
                </a:solidFill>
              </a:rPr>
              <a:t>argn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 -&gt; </a:t>
            </a:r>
            <a:r>
              <a:rPr lang="pt-BR" sz="2400" dirty="0" smtClean="0">
                <a:solidFill>
                  <a:srgbClr val="FFC000"/>
                </a:solidFill>
              </a:rPr>
              <a:t>&lt;expressão de cálculo ou retorno&gt;</a:t>
            </a:r>
          </a:p>
          <a:p>
            <a:pPr marL="0" lvl="1" indent="0" algn="ctr">
              <a:spcBef>
                <a:spcPts val="2400"/>
              </a:spcBef>
              <a:spcAft>
                <a:spcPts val="0"/>
              </a:spcAft>
              <a:buNone/>
            </a:pP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 Parâmetros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57266" y="2071678"/>
            <a:ext cx="7186634" cy="1100160"/>
          </a:xfrm>
        </p:spPr>
        <p:txBody>
          <a:bodyPr/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interface </a:t>
            </a:r>
            <a:r>
              <a:rPr lang="pt-BR" sz="2000" dirty="0" err="1" smtClean="0"/>
              <a:t>ProcedimentoTriplo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void</a:t>
            </a:r>
            <a:r>
              <a:rPr lang="pt-BR" sz="2000" dirty="0" smtClean="0"/>
              <a:t> processa</a:t>
            </a:r>
            <a:r>
              <a:rPr lang="pt-BR" sz="2000" dirty="0" smtClean="0">
                <a:solidFill>
                  <a:srgbClr val="FFC000"/>
                </a:solidFill>
              </a:rPr>
              <a:t>(String </a:t>
            </a:r>
            <a:r>
              <a:rPr lang="pt-BR" sz="2000" u="sng" dirty="0" smtClean="0">
                <a:solidFill>
                  <a:srgbClr val="FFC000"/>
                </a:solidFill>
              </a:rPr>
              <a:t>param1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smtClean="0">
                <a:solidFill>
                  <a:srgbClr val="FFC000"/>
                </a:solidFill>
              </a:rPr>
              <a:t>param2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double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smtClean="0">
                <a:solidFill>
                  <a:srgbClr val="FFC000"/>
                </a:solidFill>
              </a:rPr>
              <a:t>param3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4071942"/>
            <a:ext cx="7358114" cy="2143139"/>
          </a:xfrm>
        </p:spPr>
        <p:txBody>
          <a:bodyPr/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719138" algn="l"/>
              </a:tabLst>
            </a:pPr>
            <a:r>
              <a:rPr lang="pt-BR" sz="2000" dirty="0" err="1" smtClean="0"/>
              <a:t>ProcedimentoTriplo</a:t>
            </a:r>
            <a:r>
              <a:rPr lang="pt-BR" sz="2000" dirty="0" smtClean="0"/>
              <a:t> </a:t>
            </a:r>
            <a:r>
              <a:rPr lang="pt-BR" sz="2000" dirty="0" err="1" smtClean="0"/>
              <a:t>proc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(p1, p2, p3)</a:t>
            </a:r>
            <a:r>
              <a:rPr lang="pt-BR" sz="2000" dirty="0" smtClean="0"/>
              <a:t>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br>
              <a:rPr lang="pt-BR" sz="2000" dirty="0" smtClean="0"/>
            </a:br>
            <a:r>
              <a:rPr lang="pt-BR" sz="2000" dirty="0" smtClean="0"/>
              <a:t>	“Parabéns ” + </a:t>
            </a:r>
            <a:r>
              <a:rPr lang="pt-BR" sz="2000" dirty="0" smtClean="0">
                <a:solidFill>
                  <a:srgbClr val="FFC000"/>
                </a:solidFill>
              </a:rPr>
              <a:t>p1</a:t>
            </a:r>
            <a:r>
              <a:rPr lang="pt-BR" sz="2000" dirty="0" smtClean="0"/>
              <a:t>.</a:t>
            </a:r>
            <a:r>
              <a:rPr lang="pt-BR" sz="2000" dirty="0" err="1" smtClean="0"/>
              <a:t>toUpperCase</a:t>
            </a:r>
            <a:r>
              <a:rPr lang="pt-BR" sz="2000" dirty="0" smtClean="0"/>
              <a:t>() +</a:t>
            </a:r>
            <a:br>
              <a:rPr lang="pt-BR" sz="2000" dirty="0" smtClean="0"/>
            </a:br>
            <a:r>
              <a:rPr lang="pt-BR" sz="2000" dirty="0" smtClean="0"/>
              <a:t>	“ pelos seus ” + </a:t>
            </a:r>
            <a:r>
              <a:rPr lang="pt-BR" sz="2000" dirty="0" smtClean="0">
                <a:solidFill>
                  <a:srgbClr val="FFC000"/>
                </a:solidFill>
              </a:rPr>
              <a:t>p2</a:t>
            </a:r>
            <a:r>
              <a:rPr lang="pt-BR" sz="2000" dirty="0" smtClean="0"/>
              <a:t> +</a:t>
            </a:r>
            <a:br>
              <a:rPr lang="pt-BR" sz="2000" dirty="0" smtClean="0"/>
            </a:br>
            <a:r>
              <a:rPr lang="pt-BR" sz="2000" dirty="0" smtClean="0"/>
              <a:t>	“ anos de vida. Seu novo salário é: ” + </a:t>
            </a:r>
            <a:r>
              <a:rPr lang="pt-BR" sz="2000" dirty="0" smtClean="0">
                <a:solidFill>
                  <a:srgbClr val="FFC000"/>
                </a:solidFill>
              </a:rPr>
              <a:t>p3</a:t>
            </a:r>
            <a:r>
              <a:rPr lang="pt-BR" sz="2000" dirty="0" smtClean="0"/>
              <a:t>);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719138" algn="l"/>
              </a:tabLst>
            </a:pPr>
            <a:r>
              <a:rPr lang="pt-BR" sz="2000" dirty="0" err="1" smtClean="0"/>
              <a:t>proc.processa</a:t>
            </a:r>
            <a:r>
              <a:rPr lang="pt-BR" sz="2000" dirty="0" smtClean="0"/>
              <a:t>(“Manuel”, 32, 2530.15);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60" y="3714752"/>
            <a:ext cx="4429156" cy="15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sem Parâmetros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5984" y="2071678"/>
            <a:ext cx="4572032" cy="1100160"/>
          </a:xfrm>
        </p:spPr>
        <p:txBody>
          <a:bodyPr/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interface </a:t>
            </a:r>
            <a:r>
              <a:rPr lang="pt-BR" sz="2000" dirty="0" err="1" smtClean="0"/>
              <a:t>ProcedimentoVazio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void</a:t>
            </a:r>
            <a:r>
              <a:rPr lang="pt-BR" sz="2000" dirty="0" smtClean="0"/>
              <a:t> processa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034" y="4071942"/>
            <a:ext cx="8072494" cy="2143139"/>
          </a:xfrm>
        </p:spPr>
        <p:txBody>
          <a:bodyPr/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719138" algn="l"/>
              </a:tabLst>
            </a:pPr>
            <a:r>
              <a:rPr lang="pt-BR" sz="2000" dirty="0" err="1" smtClean="0"/>
              <a:t>ProcedimentoVazio</a:t>
            </a:r>
            <a:r>
              <a:rPr lang="pt-BR" sz="2000" dirty="0" smtClean="0"/>
              <a:t> </a:t>
            </a:r>
            <a:r>
              <a:rPr lang="pt-BR" sz="2000" dirty="0" err="1" smtClean="0"/>
              <a:t>proc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(“Java é divertido”);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proc.processa</a:t>
            </a:r>
            <a:r>
              <a:rPr lang="pt-BR" sz="2000" dirty="0" smtClean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60" y="3714752"/>
            <a:ext cx="4429156" cy="15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 um parâmetro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43150" y="2071678"/>
            <a:ext cx="4614866" cy="11001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interface </a:t>
            </a:r>
            <a:r>
              <a:rPr lang="pt-BR" sz="2000" dirty="0" err="1" smtClean="0"/>
              <a:t>ProcedimentoSimples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void</a:t>
            </a:r>
            <a:r>
              <a:rPr lang="pt-BR" sz="2000" dirty="0" smtClean="0"/>
              <a:t> processa</a:t>
            </a:r>
            <a:r>
              <a:rPr lang="pt-BR" sz="2000" dirty="0" smtClean="0">
                <a:solidFill>
                  <a:srgbClr val="FFC000"/>
                </a:solidFill>
              </a:rPr>
              <a:t>(String </a:t>
            </a:r>
            <a:r>
              <a:rPr lang="pt-BR" sz="2000" u="sng" dirty="0" smtClean="0">
                <a:solidFill>
                  <a:srgbClr val="FFC000"/>
                </a:solidFill>
              </a:rPr>
              <a:t>texto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358775" algn="l"/>
                <a:tab pos="719138" algn="l"/>
                <a:tab pos="1077913" algn="l"/>
              </a:tabLst>
            </a:pPr>
            <a:endParaRPr lang="pt-BR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596" y="4071942"/>
            <a:ext cx="8358246" cy="2054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719138" algn="l"/>
              </a:tabLst>
            </a:pPr>
            <a:r>
              <a:rPr lang="pt-BR" sz="2000" dirty="0" err="1" smtClean="0"/>
              <a:t>ProcedimentoSimples</a:t>
            </a:r>
            <a:r>
              <a:rPr lang="pt-BR" sz="2000" dirty="0" smtClean="0"/>
              <a:t> </a:t>
            </a:r>
            <a:r>
              <a:rPr lang="pt-BR" sz="2000" dirty="0" err="1" smtClean="0"/>
              <a:t>proc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t</a:t>
            </a:r>
            <a:r>
              <a:rPr lang="pt-BR" sz="2000" dirty="0" err="1" smtClean="0"/>
              <a:t>.toUpperCase</a:t>
            </a:r>
            <a:r>
              <a:rPr lang="pt-BR" sz="2000" dirty="0" smtClean="0"/>
              <a:t>());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719138" algn="l"/>
              </a:tabLst>
            </a:pPr>
            <a:r>
              <a:rPr lang="pt-BR" sz="2000" dirty="0" err="1" smtClean="0"/>
              <a:t>proc.processa</a:t>
            </a:r>
            <a:r>
              <a:rPr lang="pt-BR" sz="2000" dirty="0" smtClean="0"/>
              <a:t>(“Ola, Mundo!”);</a:t>
            </a:r>
          </a:p>
          <a:p>
            <a:pPr marL="1588" indent="0">
              <a:spcBef>
                <a:spcPts val="0"/>
              </a:spcBef>
              <a:spcAft>
                <a:spcPts val="2400"/>
              </a:spcAft>
              <a:buNone/>
              <a:tabLst>
                <a:tab pos="719138" algn="l"/>
              </a:tabLst>
            </a:pPr>
            <a:endParaRPr lang="pt-B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428860" y="3714752"/>
            <a:ext cx="4429156" cy="15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Corpo da Expressão Lambda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Chamamos de “corpo” da expressão a todo o código que fica após o símbolo “</a:t>
            </a:r>
            <a:r>
              <a:rPr lang="pt-BR" sz="2400" b="1" dirty="0" smtClean="0"/>
              <a:t>-&gt;</a:t>
            </a:r>
            <a:r>
              <a:rPr lang="pt-BR" sz="2400" dirty="0" smtClean="0"/>
              <a:t>”</a:t>
            </a:r>
            <a:r>
              <a:rPr lang="pt-BR" sz="2400" b="1" dirty="0" smtClean="0"/>
              <a:t> (menos-maior)</a:t>
            </a:r>
          </a:p>
          <a:p>
            <a:r>
              <a:rPr lang="pt-BR" sz="2400" dirty="0" smtClean="0"/>
              <a:t>Aqui, podemos utilizar normalmente quaisquer instruções válidas da linguagem Java.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(arg1, arg2, ..., </a:t>
            </a:r>
            <a:r>
              <a:rPr lang="pt-BR" sz="2400" dirty="0" err="1" smtClean="0">
                <a:solidFill>
                  <a:srgbClr val="FFC000"/>
                </a:solidFill>
              </a:rPr>
              <a:t>argn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 -&gt; </a:t>
            </a:r>
            <a:r>
              <a:rPr lang="pt-BR" sz="2400" dirty="0" smtClean="0">
                <a:solidFill>
                  <a:srgbClr val="FFC000"/>
                </a:solidFill>
              </a:rPr>
              <a:t>&lt;expressão de cálculo ou retorno&gt;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7" name="Right Brace 6"/>
          <p:cNvSpPr/>
          <p:nvPr/>
        </p:nvSpPr>
        <p:spPr>
          <a:xfrm rot="5400000">
            <a:off x="5965041" y="2107397"/>
            <a:ext cx="285752" cy="4643470"/>
          </a:xfrm>
          <a:prstGeom prst="rightBrace">
            <a:avLst>
              <a:gd name="adj1" fmla="val 4642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5000628" y="4714884"/>
            <a:ext cx="221457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Corpo da expressão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Corpo da Expressão Lambda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Expressões extensas, contendo duas ou mais instruções, devemos utilizar chaves em volta do corpo e ponto-e-vírgula ao final de cada instrução:</a:t>
            </a:r>
            <a:endParaRPr lang="pt-BR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480" y="3786190"/>
            <a:ext cx="5643602" cy="2339973"/>
          </a:xfrm>
        </p:spPr>
        <p:txBody>
          <a:bodyPr/>
          <a:lstStyle/>
          <a:p>
            <a:pPr marL="0" lvl="1" indent="0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400" dirty="0" err="1" smtClean="0"/>
              <a:t>ProcedimentoSimples</a:t>
            </a:r>
            <a:r>
              <a:rPr lang="pt-BR" sz="2400" dirty="0" smtClean="0"/>
              <a:t> </a:t>
            </a:r>
            <a:r>
              <a:rPr lang="pt-BR" sz="2400" dirty="0" err="1" smtClean="0"/>
              <a:t>proc</a:t>
            </a:r>
            <a:r>
              <a:rPr lang="pt-BR" sz="2400" dirty="0" smtClean="0"/>
              <a:t> = t -&gt; </a:t>
            </a:r>
            <a:r>
              <a:rPr lang="pt-BR" sz="2400" dirty="0" smtClean="0">
                <a:solidFill>
                  <a:srgbClr val="FFC000"/>
                </a:solidFill>
              </a:rPr>
              <a:t>{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String </a:t>
            </a:r>
            <a:r>
              <a:rPr lang="pt-BR" sz="2400" dirty="0" err="1" smtClean="0">
                <a:solidFill>
                  <a:srgbClr val="FFC000"/>
                </a:solidFill>
              </a:rPr>
              <a:t>temp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t.trim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temp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temp.toUpperCase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out.println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temp</a:t>
            </a:r>
            <a:r>
              <a:rPr lang="pt-BR" sz="2400" dirty="0" smtClean="0">
                <a:solidFill>
                  <a:srgbClr val="FFC000"/>
                </a:solidFill>
              </a:rPr>
              <a:t>);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}</a:t>
            </a:r>
            <a:r>
              <a:rPr lang="pt-BR" sz="2400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4553"/>
            <a:ext cx="7467600" cy="35830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800" dirty="0" smtClean="0"/>
              <a:t>Interface Funcional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Expressões Lambda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O pacote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util.function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Corpo da Expressão Lambda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Expressões curtas, contendo uma única instrução, não precisam de chaves em volta do corpo:</a:t>
            </a:r>
            <a:endParaRPr lang="pt-BR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538" y="3786190"/>
            <a:ext cx="6929486" cy="2339973"/>
          </a:xfrm>
        </p:spPr>
        <p:txBody>
          <a:bodyPr/>
          <a:lstStyle/>
          <a:p>
            <a:pPr marL="0" lvl="1" indent="0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400" dirty="0" err="1" smtClean="0"/>
              <a:t>ProcedimentoSimples</a:t>
            </a:r>
            <a:r>
              <a:rPr lang="pt-BR" sz="2400" dirty="0" smtClean="0"/>
              <a:t> </a:t>
            </a:r>
            <a:r>
              <a:rPr lang="pt-BR" sz="2400" dirty="0" err="1" smtClean="0"/>
              <a:t>proc</a:t>
            </a:r>
            <a:r>
              <a:rPr lang="pt-BR" sz="2400" dirty="0" smtClean="0"/>
              <a:t> = t -&gt; 	</a:t>
            </a: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out.println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t.trim</a:t>
            </a:r>
            <a:r>
              <a:rPr lang="pt-BR" sz="2400" dirty="0" smtClean="0">
                <a:solidFill>
                  <a:srgbClr val="FFC000"/>
                </a:solidFill>
              </a:rPr>
              <a:t>().</a:t>
            </a:r>
            <a:r>
              <a:rPr lang="pt-BR" sz="2400" dirty="0" err="1" smtClean="0">
                <a:solidFill>
                  <a:srgbClr val="FFC000"/>
                </a:solidFill>
              </a:rPr>
              <a:t>toUpperCase</a:t>
            </a:r>
            <a:r>
              <a:rPr lang="pt-BR" sz="2400" dirty="0" smtClean="0">
                <a:solidFill>
                  <a:srgbClr val="FFC000"/>
                </a:solidFill>
              </a:rPr>
              <a:t>())</a:t>
            </a:r>
            <a:r>
              <a:rPr lang="pt-BR" sz="2400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 valor de retorno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86766" cy="1400171"/>
          </a:xfrm>
        </p:spPr>
        <p:txBody>
          <a:bodyPr/>
          <a:lstStyle/>
          <a:p>
            <a:r>
              <a:rPr lang="pt-BR" dirty="0" smtClean="0"/>
              <a:t>As expressões com valor de retorno são aquelas que implementam métodos que não são </a:t>
            </a:r>
            <a:r>
              <a:rPr lang="pt-BR" dirty="0" err="1" smtClean="0"/>
              <a:t>void</a:t>
            </a:r>
            <a:r>
              <a:rPr lang="pt-BR" dirty="0" smtClean="0"/>
              <a:t>, ou seja, precisam retornar algum valor.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14546" y="3357562"/>
            <a:ext cx="4643470" cy="1071570"/>
          </a:xfrm>
        </p:spPr>
        <p:txBody>
          <a:bodyPr/>
          <a:lstStyle/>
          <a:p>
            <a:pPr marL="0" lvl="1" indent="0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interface </a:t>
            </a:r>
            <a:r>
              <a:rPr lang="pt-BR" sz="2000" dirty="0" err="1" smtClean="0"/>
              <a:t>OperacaoNumerica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u="sng" dirty="0" err="1" smtClean="0">
                <a:solidFill>
                  <a:srgbClr val="FFC000"/>
                </a:solidFill>
              </a:rPr>
              <a:t>double</a:t>
            </a:r>
            <a:r>
              <a:rPr lang="pt-BR" sz="2000" dirty="0" smtClean="0"/>
              <a:t> execute(</a:t>
            </a:r>
            <a:r>
              <a:rPr lang="pt-BR" sz="2000" dirty="0" err="1" smtClean="0"/>
              <a:t>double</a:t>
            </a:r>
            <a:r>
              <a:rPr lang="pt-BR" sz="2000" dirty="0" smtClean="0"/>
              <a:t> valor);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285985" y="4498981"/>
            <a:ext cx="4429156" cy="15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2357422" y="4643446"/>
            <a:ext cx="4195794" cy="156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eaLnBrk="0" hangingPunct="0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pt-BR" sz="2000" dirty="0" err="1" smtClean="0"/>
              <a:t>OperacaoNumerica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funcao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x -&gt;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* x;</a:t>
            </a:r>
            <a:b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000" b="0" i="0" u="sng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 valor de retorno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Se a expressão com valor de retorno contém apenas uma instrução, então a cláusula </a:t>
            </a:r>
            <a:r>
              <a:rPr lang="pt-BR" sz="2400" dirty="0" err="1" smtClean="0">
                <a:solidFill>
                  <a:srgbClr val="FFC000"/>
                </a:solidFill>
              </a:rPr>
              <a:t>return</a:t>
            </a:r>
            <a:r>
              <a:rPr lang="pt-BR" sz="2400" dirty="0" smtClean="0"/>
              <a:t> não é necessária:</a:t>
            </a:r>
            <a:endParaRPr lang="pt-BR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538" y="3786190"/>
            <a:ext cx="6929486" cy="2339973"/>
          </a:xfrm>
        </p:spPr>
        <p:txBody>
          <a:bodyPr/>
          <a:lstStyle/>
          <a:p>
            <a:pPr marL="0" lvl="1" indent="0" algn="ctr">
              <a:spcBef>
                <a:spcPts val="2400"/>
              </a:spcBef>
              <a:spcAft>
                <a:spcPts val="0"/>
              </a:spcAft>
              <a:buNone/>
              <a:defRPr/>
            </a:pPr>
            <a:r>
              <a:rPr lang="pt-BR" sz="2400" dirty="0" err="1" smtClean="0"/>
              <a:t>OperacaoNumerica</a:t>
            </a:r>
            <a:r>
              <a:rPr lang="pt-BR" sz="2400" dirty="0" smtClean="0"/>
              <a:t> </a:t>
            </a:r>
            <a:r>
              <a:rPr lang="pt-BR" sz="2400" dirty="0" err="1" smtClean="0"/>
              <a:t>funcao</a:t>
            </a:r>
            <a:r>
              <a:rPr lang="pt-BR" sz="2400" dirty="0" smtClean="0"/>
              <a:t> = x -&gt; </a:t>
            </a:r>
            <a:r>
              <a:rPr lang="pt-BR" sz="2400" dirty="0" smtClean="0">
                <a:solidFill>
                  <a:srgbClr val="FFC000"/>
                </a:solidFill>
              </a:rPr>
              <a:t>4 * x</a:t>
            </a:r>
            <a:r>
              <a:rPr lang="pt-BR" sz="2400" dirty="0" smtClean="0"/>
              <a:t>;</a:t>
            </a:r>
            <a:br>
              <a:rPr lang="pt-BR" sz="2400" dirty="0" smtClean="0"/>
            </a:br>
            <a:endParaRPr lang="pt-BR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O pacote </a:t>
            </a:r>
            <a:r>
              <a:rPr lang="pt-BR" sz="4800" dirty="0" err="1" smtClean="0"/>
              <a:t>java</a:t>
            </a:r>
            <a:r>
              <a:rPr lang="pt-BR" sz="4800" dirty="0" smtClean="0"/>
              <a:t>.</a:t>
            </a:r>
            <a:r>
              <a:rPr lang="pt-BR" sz="4800" dirty="0" err="1" smtClean="0"/>
              <a:t>util.function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Java 8 possui uma séria de interfaces funcionais nativas que são comumente utilizadas por expressões lambda na criação de objetos funcionais.</a:t>
            </a:r>
          </a:p>
          <a:p>
            <a:endParaRPr lang="pt-BR" dirty="0" smtClean="0"/>
          </a:p>
          <a:p>
            <a:r>
              <a:rPr lang="pt-BR" dirty="0" smtClean="0"/>
              <a:t>Tais interfaces pertencem ao pacote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util.function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O pacote </a:t>
            </a:r>
            <a:r>
              <a:rPr lang="pt-BR" sz="4400" dirty="0" err="1" smtClean="0"/>
              <a:t>java</a:t>
            </a:r>
            <a:r>
              <a:rPr lang="pt-BR" sz="4400" dirty="0" smtClean="0"/>
              <a:t>.</a:t>
            </a:r>
            <a:r>
              <a:rPr lang="pt-BR" sz="4400" dirty="0" err="1" smtClean="0"/>
              <a:t>util.function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628674" y="2143116"/>
          <a:ext cx="58722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239"/>
                <a:gridCol w="301604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 funcional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Consumer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&lt;T&gt;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void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accept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BiConsumer&lt;T,U&gt;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void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accept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(T, U)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Predicate&lt;T&gt;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boolean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Supplier&lt;T&gt;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get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UnaryOperator&lt;T&gt;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Function&lt;T,R&gt;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R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BinaryOperator&lt;T&gt;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(T, T)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BiFunction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&lt;T,U,R&gt;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R </a:t>
                      </a:r>
                      <a:r>
                        <a:rPr lang="pt-BR" sz="2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(T, U)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Laboratório 1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329642" cy="392909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Paradigma de programação orientada ao uso de funções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Permite a reutilização de operações (funções) em diferentes partes da aplicação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Suprime detalhes de programação minimizando a probabilidade de erros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pt-BR" sz="3200" dirty="0" smtClean="0"/>
              <a:t>Dada uma interface </a:t>
            </a:r>
            <a:r>
              <a:rPr lang="pt-BR" sz="3200" b="1" dirty="0" err="1" smtClean="0"/>
              <a:t>OperacaoNumerica</a:t>
            </a:r>
            <a:r>
              <a:rPr lang="pt-BR" sz="3200" dirty="0" smtClean="0"/>
              <a:t> descrita abaixo:</a:t>
            </a:r>
          </a:p>
          <a:p>
            <a:pPr marL="719138" lvl="1" indent="0">
              <a:spcBef>
                <a:spcPts val="0"/>
              </a:spcBef>
              <a:spcAft>
                <a:spcPts val="2400"/>
              </a:spcAft>
              <a:buNone/>
              <a:tabLst>
                <a:tab pos="1249363" algn="l"/>
                <a:tab pos="1793875" algn="l"/>
              </a:tabLst>
            </a:pPr>
            <a:endParaRPr lang="pt-BR" sz="2400" dirty="0" smtClean="0"/>
          </a:p>
          <a:p>
            <a:pPr marL="1349375" lvl="1" indent="0">
              <a:spcBef>
                <a:spcPts val="0"/>
              </a:spcBef>
              <a:spcAft>
                <a:spcPts val="2400"/>
              </a:spcAft>
              <a:buNone/>
              <a:tabLst>
                <a:tab pos="1793875" algn="l"/>
                <a:tab pos="224313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interface </a:t>
            </a:r>
            <a:r>
              <a:rPr lang="pt-BR" sz="24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400" dirty="0" smtClean="0"/>
              <a:t>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/>
              <a:t> execute(</a:t>
            </a: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/>
              <a:t> valor);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pt-BR" sz="3200" dirty="0" smtClean="0"/>
              <a:t>Queremos obter alguma implementação de </a:t>
            </a:r>
            <a:r>
              <a:rPr lang="pt-BR" sz="32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3200" dirty="0" smtClean="0"/>
              <a:t> para aplicar sobre valores especificados</a:t>
            </a:r>
          </a:p>
          <a:p>
            <a:pPr marL="719138" lvl="1" indent="0">
              <a:spcBef>
                <a:spcPts val="1800"/>
              </a:spcBef>
              <a:spcAft>
                <a:spcPts val="2400"/>
              </a:spcAft>
              <a:buNone/>
              <a:tabLst>
                <a:tab pos="1249363" algn="l"/>
                <a:tab pos="179387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400" dirty="0" smtClean="0"/>
              <a:t> </a:t>
            </a:r>
            <a:r>
              <a:rPr lang="pt-BR" sz="2400" dirty="0" err="1" smtClean="0"/>
              <a:t>operacao</a:t>
            </a:r>
            <a:r>
              <a:rPr lang="pt-BR" sz="2400" dirty="0" smtClean="0"/>
              <a:t> =           ;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double</a:t>
            </a:r>
            <a:r>
              <a:rPr lang="pt-BR" sz="2400" dirty="0" smtClean="0"/>
              <a:t> resultado = </a:t>
            </a:r>
            <a:r>
              <a:rPr lang="pt-BR" sz="2400" dirty="0" err="1" smtClean="0"/>
              <a:t>operacao</a:t>
            </a:r>
            <a:r>
              <a:rPr lang="pt-BR" sz="2400" dirty="0" smtClean="0"/>
              <a:t>.</a:t>
            </a:r>
            <a:r>
              <a:rPr lang="pt-BR" sz="2400" dirty="0" smtClean="0">
                <a:solidFill>
                  <a:srgbClr val="FFC000"/>
                </a:solidFill>
              </a:rPr>
              <a:t>execute</a:t>
            </a:r>
            <a:r>
              <a:rPr lang="pt-BR" sz="2400" dirty="0" smtClean="0"/>
              <a:t>(23.7);</a:t>
            </a:r>
            <a:br>
              <a:rPr lang="pt-BR" sz="2400" dirty="0" smtClean="0"/>
            </a:b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(“Valor calculado: ” + resultado);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5572132" y="3643314"/>
            <a:ext cx="821570" cy="37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???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pt-BR" dirty="0" smtClean="0"/>
              <a:t>De forma tradicional, podemos implementar a operação desejada em uma classe a parte:</a:t>
            </a:r>
          </a:p>
          <a:p>
            <a:pPr marL="415925" indent="0">
              <a:spcBef>
                <a:spcPts val="0"/>
              </a:spcBef>
              <a:spcAft>
                <a:spcPts val="2400"/>
              </a:spcAft>
              <a:buNone/>
              <a:tabLst>
                <a:tab pos="1249363" algn="l"/>
                <a:tab pos="1793875" algn="l"/>
              </a:tabLst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Quintuplo</a:t>
            </a:r>
            <a:r>
              <a:rPr lang="pt-BR" sz="2400" dirty="0" smtClean="0"/>
              <a:t> </a:t>
            </a:r>
            <a:r>
              <a:rPr lang="pt-BR" sz="2400" dirty="0" err="1" smtClean="0"/>
              <a:t>implements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400" dirty="0" smtClean="0"/>
              <a:t>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/>
              <a:t> execute(</a:t>
            </a: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/>
              <a:t> valor) {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double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5 * valor;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;</a:t>
            </a:r>
            <a:br>
              <a:rPr lang="pt-BR" sz="2400" dirty="0" smtClean="0"/>
            </a:br>
            <a:r>
              <a:rPr lang="pt-BR" sz="2400" dirty="0" smtClean="0"/>
              <a:t>	}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pt-BR" dirty="0" smtClean="0"/>
              <a:t>Para que possamos instanciá-la no momento desejado:</a:t>
            </a:r>
          </a:p>
          <a:p>
            <a:pPr marL="415925" indent="0">
              <a:spcBef>
                <a:spcPts val="0"/>
              </a:spcBef>
              <a:spcAft>
                <a:spcPts val="0"/>
              </a:spcAft>
              <a:buNone/>
              <a:tabLst>
                <a:tab pos="1249363" algn="l"/>
                <a:tab pos="1793875" algn="l"/>
              </a:tabLst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400" dirty="0" smtClean="0"/>
              <a:t> </a:t>
            </a:r>
            <a:r>
              <a:rPr lang="pt-BR" sz="2400" dirty="0" err="1" smtClean="0"/>
              <a:t>operacao</a:t>
            </a:r>
            <a:r>
              <a:rPr lang="pt-BR" sz="2400" dirty="0" smtClean="0"/>
              <a:t> =                               ;</a:t>
            </a:r>
          </a:p>
          <a:p>
            <a:pPr marL="415925" indent="0">
              <a:spcBef>
                <a:spcPts val="0"/>
              </a:spcBef>
              <a:spcAft>
                <a:spcPts val="0"/>
              </a:spcAft>
              <a:buNone/>
              <a:tabLst>
                <a:tab pos="1249363" algn="l"/>
                <a:tab pos="1793875" algn="l"/>
              </a:tabLst>
            </a:pPr>
            <a:endParaRPr lang="pt-BR" sz="2400" dirty="0" smtClean="0"/>
          </a:p>
          <a:p>
            <a:pPr marL="415925" indent="0">
              <a:spcBef>
                <a:spcPts val="0"/>
              </a:spcBef>
              <a:spcAft>
                <a:spcPts val="0"/>
              </a:spcAft>
              <a:buNone/>
              <a:tabLst>
                <a:tab pos="1249363" algn="l"/>
                <a:tab pos="1793875" algn="l"/>
              </a:tabLst>
            </a:pPr>
            <a:r>
              <a:rPr lang="pt-BR" sz="2400" dirty="0" err="1" smtClean="0"/>
              <a:t>double</a:t>
            </a:r>
            <a:r>
              <a:rPr lang="pt-BR" sz="2400" dirty="0" smtClean="0"/>
              <a:t> resultado = </a:t>
            </a:r>
            <a:r>
              <a:rPr lang="pt-BR" sz="2400" dirty="0" err="1" smtClean="0"/>
              <a:t>operacao</a:t>
            </a:r>
            <a:r>
              <a:rPr lang="pt-BR" sz="2400" dirty="0" smtClean="0"/>
              <a:t>.</a:t>
            </a:r>
            <a:r>
              <a:rPr lang="pt-BR" sz="2400" dirty="0" smtClean="0">
                <a:solidFill>
                  <a:srgbClr val="FFC000"/>
                </a:solidFill>
              </a:rPr>
              <a:t>execute</a:t>
            </a:r>
            <a:r>
              <a:rPr lang="pt-BR" sz="2400" dirty="0" smtClean="0"/>
              <a:t>(23.7);</a:t>
            </a:r>
          </a:p>
          <a:p>
            <a:pPr marL="415925" indent="0">
              <a:spcBef>
                <a:spcPts val="0"/>
              </a:spcBef>
              <a:spcAft>
                <a:spcPts val="0"/>
              </a:spcAft>
              <a:buNone/>
              <a:tabLst>
                <a:tab pos="1249363" algn="l"/>
                <a:tab pos="179387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(“Valor calculado: ” + resultado);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5786446" y="3143248"/>
            <a:ext cx="82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???</a:t>
            </a:r>
            <a:endParaRPr lang="pt-BR" sz="2400" dirty="0"/>
          </a:p>
        </p:txBody>
      </p:sp>
      <p:sp>
        <p:nvSpPr>
          <p:cNvPr id="6" name="Rectangle 5"/>
          <p:cNvSpPr/>
          <p:nvPr/>
        </p:nvSpPr>
        <p:spPr>
          <a:xfrm>
            <a:off x="5286380" y="3145238"/>
            <a:ext cx="250033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Quintuplo</a:t>
            </a:r>
            <a:r>
              <a:rPr lang="pt-BR" sz="2400" dirty="0" smtClean="0"/>
              <a:t>()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Desta forma, podemos criar diversas implementações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OperacaoArtimetica</a:t>
            </a:r>
            <a:r>
              <a:rPr lang="pt-BR" sz="2400" dirty="0" smtClean="0"/>
              <a:t>, cada qual realizando uma operação específica:</a:t>
            </a:r>
          </a:p>
          <a:p>
            <a:pPr marL="1970088" indent="3175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 smtClean="0"/>
          </a:p>
          <a:p>
            <a:pPr marL="892175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000" dirty="0" smtClean="0"/>
              <a:t> </a:t>
            </a:r>
            <a:r>
              <a:rPr lang="pt-BR" sz="2000" dirty="0" err="1" smtClean="0"/>
              <a:t>operacao</a:t>
            </a:r>
            <a:r>
              <a:rPr lang="pt-BR" sz="2000" dirty="0" smtClean="0"/>
              <a:t>;</a:t>
            </a:r>
          </a:p>
          <a:p>
            <a:pPr marL="892175" indent="3175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 smtClean="0"/>
          </a:p>
          <a:p>
            <a:pPr marL="892175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 smtClean="0"/>
              <a:t>operacao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Quintuplo</a:t>
            </a:r>
            <a:r>
              <a:rPr lang="pt-BR" sz="2000" dirty="0" smtClean="0"/>
              <a:t>();</a:t>
            </a:r>
          </a:p>
          <a:p>
            <a:pPr marL="892175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 smtClean="0"/>
              <a:t>operacao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Dobro</a:t>
            </a:r>
            <a:r>
              <a:rPr lang="pt-BR" sz="2000" dirty="0" smtClean="0"/>
              <a:t>();</a:t>
            </a:r>
          </a:p>
          <a:p>
            <a:pPr marL="892175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 smtClean="0"/>
              <a:t>operacao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Metade</a:t>
            </a:r>
            <a:r>
              <a:rPr lang="pt-BR" sz="2000" dirty="0" smtClean="0"/>
              <a:t>();</a:t>
            </a:r>
          </a:p>
          <a:p>
            <a:pPr marL="892175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 smtClean="0"/>
              <a:t>operacao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RaizQuadrada</a:t>
            </a:r>
            <a:r>
              <a:rPr lang="pt-BR" sz="2000" dirty="0" smtClean="0"/>
              <a:t>();</a:t>
            </a:r>
          </a:p>
          <a:p>
            <a:pPr marL="415925" indent="0">
              <a:spcBef>
                <a:spcPts val="0"/>
              </a:spcBef>
              <a:spcAft>
                <a:spcPts val="0"/>
              </a:spcAft>
              <a:buNone/>
              <a:tabLst>
                <a:tab pos="1249363" algn="l"/>
                <a:tab pos="1793875" algn="l"/>
              </a:tabLst>
            </a:pP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965074" y="4000504"/>
            <a:ext cx="246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Objetos Funcionais </a:t>
            </a:r>
            <a:r>
              <a:rPr lang="pt-BR" sz="1400" dirty="0" smtClean="0"/>
              <a:t>Classes devem ser previamente implementadas</a:t>
            </a:r>
            <a:endParaRPr lang="pt-BR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14876" y="4071942"/>
            <a:ext cx="1107322" cy="857256"/>
            <a:chOff x="5143504" y="4143380"/>
            <a:chExt cx="1107322" cy="857256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5143504" y="4143380"/>
              <a:ext cx="1107322" cy="2873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5500694" y="4500570"/>
              <a:ext cx="750132" cy="730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5715008" y="4714884"/>
              <a:ext cx="53581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5715008" y="4859348"/>
              <a:ext cx="535818" cy="1412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14942" y="364331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pt-BR" dirty="0" smtClean="0"/>
              <a:t>O Java 8 incorporou uma nova sintaxe de comandos para elaboração de objetos funcionais:</a:t>
            </a:r>
          </a:p>
          <a:p>
            <a:pPr marL="415925" indent="0">
              <a:spcBef>
                <a:spcPts val="0"/>
              </a:spcBef>
              <a:spcAft>
                <a:spcPts val="2400"/>
              </a:spcAft>
              <a:buNone/>
              <a:tabLst>
                <a:tab pos="1249363" algn="l"/>
                <a:tab pos="1793875" algn="l"/>
              </a:tabLst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>
                <a:solidFill>
                  <a:srgbClr val="FFC000"/>
                </a:solidFill>
              </a:rPr>
              <a:t>OperacaoNumerica</a:t>
            </a:r>
            <a:r>
              <a:rPr lang="pt-BR" sz="2400" dirty="0" smtClean="0"/>
              <a:t> </a:t>
            </a:r>
            <a:r>
              <a:rPr lang="pt-BR" sz="2400" dirty="0" err="1" smtClean="0"/>
              <a:t>operacao</a:t>
            </a:r>
            <a:r>
              <a:rPr lang="pt-BR" sz="2400" dirty="0" smtClean="0"/>
              <a:t> = </a:t>
            </a:r>
            <a:r>
              <a:rPr lang="pt-BR" sz="2400" b="1" dirty="0" smtClean="0">
                <a:solidFill>
                  <a:srgbClr val="FFC000"/>
                </a:solidFill>
              </a:rPr>
              <a:t>x –&gt; 5 * x </a:t>
            </a:r>
            <a:r>
              <a:rPr lang="pt-BR" sz="2400" dirty="0" smtClean="0"/>
              <a:t>;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double</a:t>
            </a:r>
            <a:r>
              <a:rPr lang="pt-BR" sz="2400" dirty="0" smtClean="0"/>
              <a:t> resultado = </a:t>
            </a:r>
            <a:r>
              <a:rPr lang="pt-BR" sz="2400" dirty="0" err="1" smtClean="0"/>
              <a:t>operacao</a:t>
            </a:r>
            <a:r>
              <a:rPr lang="pt-BR" sz="2400" dirty="0" smtClean="0"/>
              <a:t>.</a:t>
            </a:r>
            <a:r>
              <a:rPr lang="pt-BR" sz="2400" dirty="0" smtClean="0">
                <a:solidFill>
                  <a:srgbClr val="FFC000"/>
                </a:solidFill>
              </a:rPr>
              <a:t>execute</a:t>
            </a:r>
            <a:r>
              <a:rPr lang="pt-BR" sz="2400" dirty="0" smtClean="0"/>
              <a:t>(23.7);</a:t>
            </a:r>
            <a:br>
              <a:rPr lang="pt-BR" sz="2400" dirty="0" smtClean="0"/>
            </a:b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(“Valor calculado: ” + resultado);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714876" y="2928934"/>
            <a:ext cx="246457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Expressão Lambda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2319</TotalTime>
  <Words>649</Words>
  <Application>Microsoft Office PowerPoint</Application>
  <PresentationFormat>On-screen Show (4:3)</PresentationFormat>
  <Paragraphs>171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Técnica</vt:lpstr>
      <vt:lpstr>Programação Funcional</vt:lpstr>
      <vt:lpstr>Programação Funcional</vt:lpstr>
      <vt:lpstr>Programação Funcional</vt:lpstr>
      <vt:lpstr>Primeiro Exemplo</vt:lpstr>
      <vt:lpstr>Primeiro Exemplo</vt:lpstr>
      <vt:lpstr>Primeiro Exemplo</vt:lpstr>
      <vt:lpstr>Primeiro Exemplo</vt:lpstr>
      <vt:lpstr>Primeiro Exemplo</vt:lpstr>
      <vt:lpstr>Primeiro Exemplo</vt:lpstr>
      <vt:lpstr>Outro Exemplo</vt:lpstr>
      <vt:lpstr>Outro Exemplo (continuação)</vt:lpstr>
      <vt:lpstr>Interface Funcional</vt:lpstr>
      <vt:lpstr>Expressão Lambda</vt:lpstr>
      <vt:lpstr>Forma geral</vt:lpstr>
      <vt:lpstr>Expressões com Parâmetros</vt:lpstr>
      <vt:lpstr>Expressões sem Parâmetros</vt:lpstr>
      <vt:lpstr>Expressões com um parâmetro</vt:lpstr>
      <vt:lpstr>Corpo da Expressão Lambda</vt:lpstr>
      <vt:lpstr>Corpo da Expressão Lambda</vt:lpstr>
      <vt:lpstr>Corpo da Expressão Lambda</vt:lpstr>
      <vt:lpstr>Expressões com valor de retorno</vt:lpstr>
      <vt:lpstr>Expressões com valor de retorno</vt:lpstr>
      <vt:lpstr>O pacote java.util.function</vt:lpstr>
      <vt:lpstr>O pacote java.util.function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Funcional</dc:title>
  <dc:creator>Sandro Vieira</dc:creator>
  <cp:lastModifiedBy>Sandro Luiz S. Vieira</cp:lastModifiedBy>
  <cp:revision>233</cp:revision>
  <dcterms:created xsi:type="dcterms:W3CDTF">2011-12-17T14:07:49Z</dcterms:created>
  <dcterms:modified xsi:type="dcterms:W3CDTF">2016-09-23T18:39:28Z</dcterms:modified>
</cp:coreProperties>
</file>