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74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94265" autoAdjust="0"/>
  </p:normalViewPr>
  <p:slideViewPr>
    <p:cSldViewPr>
      <p:cViewPr varScale="1">
        <p:scale>
          <a:sx n="99" d="100"/>
          <a:sy n="99" d="100"/>
        </p:scale>
        <p:origin x="1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0B5E43-4B1C-450A-9CB3-3FC39E9D678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01837-1C55-440A-9025-9D518E677F83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5872-8A37-4693-84C4-B25F90DA7F12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807B3-3E12-4D85-B493-F68D040B3E7F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17416-2165-4C4B-99B9-4284F7809750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EDC9-40FE-42DC-85E2-8EFC2CE9DE89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4139A-AC61-461F-9A89-D75E8AB02F4A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EAA99-8064-43C1-BDBD-2EBE9E9ED2D9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0AFAD-199E-4858-BCC3-F0B17B994C9C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D2EAB-4C82-4443-B8A3-F08EF5147756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B21C5-F5CD-4016-A683-8BAD3B155451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7766E-CF8E-423B-AC7A-784669535E77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214282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C2B7C7-652A-4786-A5E6-75A05C7D6EF7}" type="datetime1">
              <a:rPr lang="pt-BR" smtClean="0"/>
              <a:pPr>
                <a:defRPr/>
              </a:pPr>
              <a:t>20/01/2017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/>
              <a:t>Tipo enumerado</a:t>
            </a:r>
            <a:br>
              <a:rPr lang="pt-BR" cap="none" dirty="0"/>
            </a:b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/>
              <a:t>Conteúdo extra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D2854-75BB-48FD-9829-2FEFB5D46720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 método </a:t>
            </a:r>
            <a:r>
              <a:rPr lang="pt-BR" dirty="0" err="1"/>
              <a:t>values</a:t>
            </a:r>
            <a:r>
              <a:rPr lang="pt-BR" dirty="0"/>
              <a:t>()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Toda </a:t>
            </a:r>
            <a:r>
              <a:rPr lang="pt-BR" sz="2800" dirty="0" err="1"/>
              <a:t>enum</a:t>
            </a:r>
            <a:r>
              <a:rPr lang="pt-BR" sz="2800" dirty="0"/>
              <a:t> possui o método estático </a:t>
            </a:r>
            <a:r>
              <a:rPr lang="pt-BR" sz="2800" b="1" dirty="0" err="1"/>
              <a:t>values</a:t>
            </a:r>
            <a:r>
              <a:rPr lang="pt-BR" sz="2800" b="1" dirty="0"/>
              <a:t>()</a:t>
            </a:r>
            <a:r>
              <a:rPr lang="pt-BR" sz="2800" dirty="0"/>
              <a:t>, que retorna um </a:t>
            </a:r>
            <a:r>
              <a:rPr lang="pt-BR" sz="2800" dirty="0" err="1"/>
              <a:t>array</a:t>
            </a:r>
            <a:r>
              <a:rPr lang="pt-BR" sz="2800" dirty="0"/>
              <a:t> contendo todos os possíveis valores daquela </a:t>
            </a:r>
            <a:r>
              <a:rPr lang="pt-BR" sz="2800" dirty="0" err="1"/>
              <a:t>enum</a:t>
            </a:r>
            <a:r>
              <a:rPr lang="pt-BR" sz="2800" dirty="0"/>
              <a:t>.</a:t>
            </a:r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/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 err="1"/>
              <a:t>DiaDaSemana</a:t>
            </a:r>
            <a:r>
              <a:rPr lang="pt-BR" sz="2200" dirty="0"/>
              <a:t>[] </a:t>
            </a:r>
            <a:r>
              <a:rPr lang="pt-BR" sz="2200" dirty="0" err="1">
                <a:solidFill>
                  <a:srgbClr val="FFC000"/>
                </a:solidFill>
              </a:rPr>
              <a:t>array</a:t>
            </a:r>
            <a:r>
              <a:rPr lang="pt-BR" sz="2200" dirty="0"/>
              <a:t> = </a:t>
            </a:r>
            <a:r>
              <a:rPr lang="pt-BR" sz="2200" dirty="0" err="1"/>
              <a:t>DiaDaSemana</a:t>
            </a:r>
            <a:r>
              <a:rPr lang="pt-BR" sz="2200" dirty="0"/>
              <a:t>.</a:t>
            </a:r>
            <a:r>
              <a:rPr lang="pt-BR" sz="2200" dirty="0" err="1">
                <a:solidFill>
                  <a:srgbClr val="FFC000"/>
                </a:solidFill>
              </a:rPr>
              <a:t>values</a:t>
            </a:r>
            <a:r>
              <a:rPr lang="pt-BR" sz="2200" dirty="0">
                <a:solidFill>
                  <a:srgbClr val="FFC000"/>
                </a:solidFill>
              </a:rPr>
              <a:t>()</a:t>
            </a:r>
            <a:r>
              <a:rPr lang="pt-BR" sz="2200" dirty="0"/>
              <a:t>;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endParaRPr lang="pt-BR" sz="2200" dirty="0"/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/>
              <a:t>for (</a:t>
            </a:r>
            <a:r>
              <a:rPr lang="pt-BR" sz="2200" dirty="0" err="1"/>
              <a:t>int</a:t>
            </a:r>
            <a:r>
              <a:rPr lang="pt-BR" sz="2200" dirty="0"/>
              <a:t> i = 0; i &lt; </a:t>
            </a:r>
            <a:r>
              <a:rPr lang="pt-BR" sz="2200" dirty="0" err="1">
                <a:solidFill>
                  <a:srgbClr val="FFC000"/>
                </a:solidFill>
              </a:rPr>
              <a:t>array</a:t>
            </a:r>
            <a:r>
              <a:rPr lang="pt-BR" sz="2200" dirty="0">
                <a:solidFill>
                  <a:srgbClr val="FFC000"/>
                </a:solidFill>
              </a:rPr>
              <a:t>.</a:t>
            </a:r>
            <a:r>
              <a:rPr lang="pt-BR" sz="2200" dirty="0" err="1">
                <a:solidFill>
                  <a:srgbClr val="FFC000"/>
                </a:solidFill>
              </a:rPr>
              <a:t>length</a:t>
            </a:r>
            <a:r>
              <a:rPr lang="pt-BR" sz="2200" dirty="0"/>
              <a:t>; i++) {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/>
              <a:t>	System.</a:t>
            </a:r>
            <a:r>
              <a:rPr lang="pt-BR" sz="2200" dirty="0" err="1"/>
              <a:t>out.println</a:t>
            </a:r>
            <a:r>
              <a:rPr lang="pt-BR" sz="2200" dirty="0"/>
              <a:t>(</a:t>
            </a:r>
            <a:r>
              <a:rPr lang="pt-BR" sz="2200" dirty="0" err="1">
                <a:solidFill>
                  <a:srgbClr val="FFC000"/>
                </a:solidFill>
              </a:rPr>
              <a:t>array</a:t>
            </a:r>
            <a:r>
              <a:rPr lang="pt-BR" sz="2200" dirty="0">
                <a:solidFill>
                  <a:srgbClr val="FFC000"/>
                </a:solidFill>
              </a:rPr>
              <a:t>[i].</a:t>
            </a:r>
            <a:r>
              <a:rPr lang="pt-BR" sz="2200" dirty="0" err="1">
                <a:solidFill>
                  <a:srgbClr val="FFC000"/>
                </a:solidFill>
              </a:rPr>
              <a:t>getNome</a:t>
            </a:r>
            <a:r>
              <a:rPr lang="pt-BR" sz="2200" dirty="0">
                <a:solidFill>
                  <a:srgbClr val="FFC000"/>
                </a:solidFill>
              </a:rPr>
              <a:t>()</a:t>
            </a:r>
            <a:r>
              <a:rPr lang="pt-BR" sz="2200" dirty="0"/>
              <a:t>);</a:t>
            </a:r>
          </a:p>
          <a:p>
            <a:pPr marL="442913" lvl="1" indent="6350">
              <a:buFont typeface="Wingdings 2" pitchFamily="18" charset="2"/>
              <a:buNone/>
              <a:tabLst>
                <a:tab pos="1254125" algn="l"/>
                <a:tab pos="1887538" algn="l"/>
              </a:tabLst>
            </a:pPr>
            <a:r>
              <a:rPr lang="pt-BR" sz="2200" dirty="0"/>
              <a:t>}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Exercício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000" dirty="0"/>
              <a:t>Crie a </a:t>
            </a:r>
            <a:r>
              <a:rPr lang="pt-BR" sz="2000" dirty="0" err="1"/>
              <a:t>enum</a:t>
            </a:r>
            <a:r>
              <a:rPr lang="pt-BR" sz="2000" dirty="0"/>
              <a:t> </a:t>
            </a:r>
            <a:r>
              <a:rPr lang="pt-BR" sz="2000" b="1" i="1" dirty="0">
                <a:solidFill>
                  <a:srgbClr val="FFC000"/>
                </a:solidFill>
              </a:rPr>
              <a:t>br.com.</a:t>
            </a:r>
            <a:r>
              <a:rPr lang="pt-BR" sz="2000" b="1" i="1" dirty="0" err="1">
                <a:solidFill>
                  <a:srgbClr val="FFC000"/>
                </a:solidFill>
              </a:rPr>
              <a:t>cursojava</a:t>
            </a:r>
            <a:r>
              <a:rPr lang="pt-BR" sz="2000" b="1" i="1" dirty="0">
                <a:solidFill>
                  <a:srgbClr val="FFC000"/>
                </a:solidFill>
              </a:rPr>
              <a:t>.</a:t>
            </a:r>
            <a:r>
              <a:rPr lang="pt-BR" sz="2000" b="1" i="1" dirty="0" err="1">
                <a:solidFill>
                  <a:srgbClr val="FFC000"/>
                </a:solidFill>
              </a:rPr>
              <a:t>enumeracao</a:t>
            </a:r>
            <a:r>
              <a:rPr lang="pt-BR" sz="2000" b="1" i="1" dirty="0">
                <a:solidFill>
                  <a:srgbClr val="FFC000"/>
                </a:solidFill>
              </a:rPr>
              <a:t>.Estado</a:t>
            </a:r>
            <a:r>
              <a:rPr lang="pt-BR" sz="2000" dirty="0"/>
              <a:t> contendo todas as unidades federativas da região sudeste do Brasil;</a:t>
            </a:r>
          </a:p>
          <a:p>
            <a:pPr>
              <a:spcBef>
                <a:spcPts val="1800"/>
              </a:spcBef>
            </a:pPr>
            <a:r>
              <a:rPr lang="pt-BR" sz="2000" dirty="0"/>
              <a:t>Cada elemento da </a:t>
            </a:r>
            <a:r>
              <a:rPr lang="pt-BR" sz="2000" dirty="0" err="1"/>
              <a:t>enum</a:t>
            </a:r>
            <a:r>
              <a:rPr lang="pt-BR" sz="2000" dirty="0"/>
              <a:t> Estado deverá conter o nome, a sigla e a capital de um estado;</a:t>
            </a:r>
          </a:p>
          <a:p>
            <a:pPr>
              <a:spcBef>
                <a:spcPts val="1800"/>
              </a:spcBef>
            </a:pPr>
            <a:r>
              <a:rPr lang="pt-BR" sz="2000" dirty="0"/>
              <a:t>A seguir, crie a classe </a:t>
            </a:r>
            <a:r>
              <a:rPr lang="pt-BR" sz="2000" b="1" i="1" dirty="0">
                <a:solidFill>
                  <a:srgbClr val="FFC000"/>
                </a:solidFill>
              </a:rPr>
              <a:t>br.com.</a:t>
            </a:r>
            <a:r>
              <a:rPr lang="pt-BR" sz="2000" b="1" i="1" dirty="0" err="1">
                <a:solidFill>
                  <a:srgbClr val="FFC000"/>
                </a:solidFill>
              </a:rPr>
              <a:t>cursojava</a:t>
            </a:r>
            <a:r>
              <a:rPr lang="pt-BR" sz="2000" b="1" i="1" dirty="0">
                <a:solidFill>
                  <a:srgbClr val="FFC000"/>
                </a:solidFill>
              </a:rPr>
              <a:t>.</a:t>
            </a:r>
            <a:r>
              <a:rPr lang="pt-BR" sz="2000" b="1" i="1" dirty="0" err="1">
                <a:solidFill>
                  <a:srgbClr val="FFC000"/>
                </a:solidFill>
              </a:rPr>
              <a:t>enumeracao</a:t>
            </a:r>
            <a:r>
              <a:rPr lang="pt-BR" sz="2000" b="1" i="1" dirty="0">
                <a:solidFill>
                  <a:srgbClr val="FFC000"/>
                </a:solidFill>
              </a:rPr>
              <a:t>.</a:t>
            </a:r>
            <a:r>
              <a:rPr lang="pt-BR" sz="2000" b="1" i="1" dirty="0" err="1">
                <a:solidFill>
                  <a:srgbClr val="FFC000"/>
                </a:solidFill>
              </a:rPr>
              <a:t>ExercicioEnum</a:t>
            </a:r>
            <a:r>
              <a:rPr lang="pt-BR" sz="2000" dirty="0"/>
              <a:t> contendo o método </a:t>
            </a:r>
            <a:r>
              <a:rPr lang="pt-BR" sz="2000" dirty="0" err="1"/>
              <a:t>main</a:t>
            </a:r>
            <a:r>
              <a:rPr lang="pt-BR" sz="2000" dirty="0"/>
              <a:t>();</a:t>
            </a:r>
          </a:p>
          <a:p>
            <a:pPr>
              <a:spcBef>
                <a:spcPts val="1800"/>
              </a:spcBef>
            </a:pPr>
            <a:r>
              <a:rPr lang="pt-BR" sz="2000" dirty="0"/>
              <a:t>Neste método </a:t>
            </a:r>
            <a:r>
              <a:rPr lang="pt-BR" sz="2000" dirty="0" err="1"/>
              <a:t>main</a:t>
            </a:r>
            <a:r>
              <a:rPr lang="pt-BR" sz="2000" dirty="0"/>
              <a:t>() crie um loop varrendo todos os estados contidos na </a:t>
            </a:r>
            <a:r>
              <a:rPr lang="pt-BR" sz="2000" dirty="0" err="1"/>
              <a:t>enum</a:t>
            </a:r>
            <a:r>
              <a:rPr lang="pt-BR" sz="2000" dirty="0"/>
              <a:t>, exibindo seu nome e capital.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Tipo enumerado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enum</a:t>
            </a:r>
            <a:endParaRPr lang="pt-BR" dirty="0"/>
          </a:p>
          <a:p>
            <a:pPr eaLnBrk="1" hangingPunct="1"/>
            <a:r>
              <a:rPr lang="pt-BR" dirty="0"/>
              <a:t>Elementos de uma </a:t>
            </a:r>
            <a:r>
              <a:rPr lang="pt-BR" dirty="0" err="1"/>
              <a:t>enum</a:t>
            </a:r>
            <a:endParaRPr lang="pt-BR" dirty="0"/>
          </a:p>
          <a:p>
            <a:pPr eaLnBrk="1" hangingPunct="1"/>
            <a:r>
              <a:rPr lang="pt-BR" dirty="0"/>
              <a:t>Atributos e métodos de uma </a:t>
            </a:r>
            <a:r>
              <a:rPr lang="pt-BR" dirty="0" err="1"/>
              <a:t>enum</a:t>
            </a:r>
            <a:endParaRPr lang="pt-BR" dirty="0"/>
          </a:p>
          <a:p>
            <a:pPr eaLnBrk="1" hangingPunct="1"/>
            <a:r>
              <a:rPr lang="pt-BR" dirty="0"/>
              <a:t>Construtores de uma </a:t>
            </a:r>
            <a:r>
              <a:rPr lang="pt-BR" dirty="0" err="1"/>
              <a:t>enum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enumerado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enum</a:t>
            </a:r>
            <a:r>
              <a:rPr lang="pt-BR" dirty="0"/>
              <a:t> (enumeração) é um tipo específico de classe de onde podemos obter um número limitado e pré-definido de instâncias.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Elementos de uma </a:t>
            </a:r>
            <a:r>
              <a:rPr lang="pt-BR" dirty="0" err="1"/>
              <a:t>enum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2257204" y="1628800"/>
            <a:ext cx="4835076" cy="4464496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b="1" u="sng" dirty="0" err="1"/>
              <a:t>enum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FFC000"/>
                </a:solidFill>
              </a:rPr>
              <a:t>DiaDaSemana</a:t>
            </a:r>
            <a:r>
              <a:rPr lang="pt-BR" sz="2000" dirty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SEGUNDA</a:t>
            </a:r>
            <a:r>
              <a:rPr lang="pt-BR" sz="2000" dirty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TERCA</a:t>
            </a:r>
            <a:r>
              <a:rPr lang="pt-BR" sz="2000" dirty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QUARTA</a:t>
            </a:r>
            <a:r>
              <a:rPr lang="pt-BR" sz="2000" dirty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QUINTA</a:t>
            </a:r>
            <a:r>
              <a:rPr lang="pt-BR" sz="2000" dirty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SEXTA</a:t>
            </a:r>
            <a:r>
              <a:rPr lang="pt-BR" sz="2000" dirty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SABADO</a:t>
            </a:r>
            <a:r>
              <a:rPr lang="pt-BR" sz="2000" dirty="0"/>
              <a:t>,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DOMINGO</a:t>
            </a:r>
            <a:r>
              <a:rPr lang="pt-BR" sz="2000" dirty="0"/>
              <a:t>;</a:t>
            </a:r>
          </a:p>
          <a:p>
            <a:pPr marL="0" indent="0" eaLnBrk="1" hangingPunct="1">
              <a:buNone/>
            </a:pPr>
            <a:endParaRPr lang="pt-BR" sz="2000" dirty="0"/>
          </a:p>
          <a:p>
            <a:pPr marL="0" indent="0" eaLnBrk="1" hangingPunct="1">
              <a:buNone/>
            </a:pPr>
            <a:r>
              <a:rPr lang="pt-BR" sz="2000" dirty="0"/>
              <a:t>	... m</a:t>
            </a:r>
            <a:r>
              <a:rPr lang="pt-BR" sz="2000"/>
              <a:t>embros </a:t>
            </a:r>
            <a:r>
              <a:rPr lang="pt-BR" sz="2000" dirty="0"/>
              <a:t>da entidade ...</a:t>
            </a:r>
          </a:p>
          <a:p>
            <a:pPr marL="0" indent="0" eaLnBrk="1" hangingPunct="1">
              <a:buNone/>
            </a:pPr>
            <a:r>
              <a:rPr lang="pt-BR" sz="2000" dirty="0"/>
              <a:t>	... </a:t>
            </a:r>
            <a:r>
              <a:rPr lang="pt-BR" sz="2000" dirty="0"/>
              <a:t>(</a:t>
            </a:r>
            <a:r>
              <a:rPr lang="pt-BR" sz="2000" dirty="0"/>
              <a:t>atributos</a:t>
            </a:r>
            <a:r>
              <a:rPr lang="pt-BR" sz="2000" dirty="0"/>
              <a:t> e métodos)...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Elementos de uma </a:t>
            </a:r>
            <a:r>
              <a:rPr lang="pt-BR" dirty="0" err="1"/>
              <a:t>enum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aplicação principal...</a:t>
            </a:r>
          </a:p>
          <a:p>
            <a:endParaRPr lang="pt-BR" dirty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>
                <a:solidFill>
                  <a:srgbClr val="FFC000"/>
                </a:solidFill>
              </a:rPr>
              <a:t>DiaDaSemana</a:t>
            </a:r>
            <a:r>
              <a:rPr lang="pt-BR" sz="2400" dirty="0"/>
              <a:t> dia1 = </a:t>
            </a:r>
            <a:r>
              <a:rPr lang="pt-BR" sz="2400" dirty="0" err="1">
                <a:solidFill>
                  <a:srgbClr val="FFC000"/>
                </a:solidFill>
              </a:rPr>
              <a:t>new</a:t>
            </a:r>
            <a:r>
              <a:rPr lang="pt-BR" sz="2400" dirty="0">
                <a:solidFill>
                  <a:srgbClr val="FFC000"/>
                </a:solidFill>
              </a:rPr>
              <a:t> </a:t>
            </a:r>
            <a:r>
              <a:rPr lang="pt-BR" sz="2400" dirty="0" err="1">
                <a:solidFill>
                  <a:srgbClr val="FFC000"/>
                </a:solidFill>
              </a:rPr>
              <a:t>DiaDaSemana</a:t>
            </a:r>
            <a:r>
              <a:rPr lang="pt-BR" sz="2400" dirty="0">
                <a:solidFill>
                  <a:srgbClr val="FFC000"/>
                </a:solidFill>
              </a:rPr>
              <a:t>()</a:t>
            </a:r>
            <a:r>
              <a:rPr lang="pt-BR" sz="2400" dirty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>
                <a:solidFill>
                  <a:srgbClr val="FFC000"/>
                </a:solidFill>
              </a:rPr>
              <a:t>DiaDaSemana</a:t>
            </a:r>
            <a:r>
              <a:rPr lang="pt-BR" sz="2400" dirty="0"/>
              <a:t> dia1 = </a:t>
            </a:r>
            <a:r>
              <a:rPr lang="pt-BR" sz="2400" dirty="0" err="1">
                <a:solidFill>
                  <a:srgbClr val="FFC000"/>
                </a:solidFill>
              </a:rPr>
              <a:t>DiaDaSemana</a:t>
            </a:r>
            <a:r>
              <a:rPr lang="pt-BR" sz="2400" dirty="0">
                <a:solidFill>
                  <a:srgbClr val="FFC000"/>
                </a:solidFill>
              </a:rPr>
              <a:t>.QUARTA</a:t>
            </a:r>
            <a:r>
              <a:rPr lang="pt-BR" sz="2400" dirty="0"/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pt-BR" sz="2400" dirty="0" err="1">
                <a:solidFill>
                  <a:srgbClr val="FFC000"/>
                </a:solidFill>
              </a:rPr>
              <a:t>DiaDaSemana</a:t>
            </a:r>
            <a:r>
              <a:rPr lang="pt-BR" sz="2400" dirty="0"/>
              <a:t> dia2 = </a:t>
            </a:r>
            <a:r>
              <a:rPr lang="pt-BR" sz="2400" dirty="0" err="1">
                <a:solidFill>
                  <a:srgbClr val="FFC000"/>
                </a:solidFill>
              </a:rPr>
              <a:t>DiaDaSemana</a:t>
            </a:r>
            <a:r>
              <a:rPr lang="pt-BR" sz="2400" dirty="0">
                <a:solidFill>
                  <a:srgbClr val="FFC000"/>
                </a:solidFill>
              </a:rPr>
              <a:t>.SABADO</a:t>
            </a:r>
            <a:r>
              <a:rPr lang="pt-BR" sz="2400" dirty="0"/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120159" cy="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276229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Não é possível instanciar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/>
              <a:t>Atributos e métodos de uma </a:t>
            </a:r>
            <a:r>
              <a:rPr lang="pt-BR" sz="4400" dirty="0" err="1"/>
              <a:t>enum</a:t>
            </a:r>
            <a:endParaRPr lang="pt-BR" sz="44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b="1" u="sng" dirty="0" err="1"/>
              <a:t>enum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FFC000"/>
                </a:solidFill>
              </a:rPr>
              <a:t>DiaDaSemana</a:t>
            </a:r>
            <a:r>
              <a:rPr lang="pt-BR" sz="2000" dirty="0"/>
              <a:t> {</a:t>
            </a:r>
          </a:p>
          <a:p>
            <a:pPr marL="0" indent="0" eaLnBrk="1" hangingPunct="1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SEGUNDA</a:t>
            </a:r>
            <a:r>
              <a:rPr lang="pt-BR" sz="2000" dirty="0"/>
              <a:t>,</a:t>
            </a:r>
          </a:p>
          <a:p>
            <a:pPr marL="0" indent="0" eaLnBrk="1" hangingPunct="1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...</a:t>
            </a:r>
            <a:r>
              <a:rPr lang="pt-BR" sz="2000" dirty="0"/>
              <a:t>,</a:t>
            </a:r>
          </a:p>
          <a:p>
            <a:pPr marL="0" indent="0" eaLnBrk="1" hangingPunct="1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DOMINGO</a:t>
            </a:r>
            <a:r>
              <a:rPr lang="pt-BR" sz="2000" dirty="0"/>
              <a:t>;</a:t>
            </a:r>
          </a:p>
          <a:p>
            <a:pPr marL="0" indent="0" eaLnBrk="1" hangingPunct="1">
              <a:buNone/>
            </a:pPr>
            <a:endParaRPr lang="pt-BR" sz="2000" dirty="0"/>
          </a:p>
          <a:p>
            <a:pPr marL="0" indent="0" eaLnBrk="1" hangingPunct="1">
              <a:buNone/>
            </a:pPr>
            <a:r>
              <a:rPr lang="pt-BR" sz="2000" dirty="0"/>
              <a:t>	</a:t>
            </a:r>
            <a:r>
              <a:rPr lang="pt-BR" sz="2000" dirty="0" err="1"/>
              <a:t>private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C000"/>
                </a:solidFill>
              </a:rPr>
              <a:t>numero</a:t>
            </a:r>
            <a:r>
              <a:rPr lang="pt-BR" sz="2000" dirty="0"/>
              <a:t>;</a:t>
            </a:r>
          </a:p>
          <a:p>
            <a:pPr marL="0" indent="0" eaLnBrk="1" hangingPunct="1">
              <a:buNone/>
            </a:pPr>
            <a:r>
              <a:rPr lang="pt-BR" sz="2000" dirty="0"/>
              <a:t>	</a:t>
            </a:r>
            <a:r>
              <a:rPr lang="pt-BR" sz="2000" dirty="0" err="1"/>
              <a:t>private</a:t>
            </a:r>
            <a:r>
              <a:rPr lang="pt-BR" sz="2000" dirty="0"/>
              <a:t> String </a:t>
            </a:r>
            <a:r>
              <a:rPr lang="pt-BR" sz="2000" dirty="0">
                <a:solidFill>
                  <a:srgbClr val="FFC000"/>
                </a:solidFill>
              </a:rPr>
              <a:t>nome</a:t>
            </a:r>
            <a:r>
              <a:rPr lang="pt-BR" sz="2000" dirty="0"/>
              <a:t>;</a:t>
            </a:r>
          </a:p>
          <a:p>
            <a:pPr marL="0" indent="0" eaLnBrk="1" hangingPunct="1">
              <a:buNone/>
            </a:pPr>
            <a:endParaRPr lang="pt-BR" sz="2000" dirty="0"/>
          </a:p>
          <a:p>
            <a:pPr marL="0" indent="0" eaLnBrk="1" hangingPunct="1">
              <a:buNone/>
            </a:pP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FFC000"/>
                </a:solidFill>
              </a:rPr>
              <a:t>getNumero</a:t>
            </a:r>
            <a:r>
              <a:rPr lang="pt-BR" sz="2000" dirty="0">
                <a:solidFill>
                  <a:srgbClr val="FFC000"/>
                </a:solidFill>
              </a:rPr>
              <a:t>()</a:t>
            </a:r>
            <a:r>
              <a:rPr lang="pt-BR" sz="2000" dirty="0"/>
              <a:t> {</a:t>
            </a:r>
          </a:p>
          <a:p>
            <a:pPr marL="0" indent="0" eaLnBrk="1" hangingPunct="1">
              <a:buNone/>
            </a:pPr>
            <a:r>
              <a:rPr lang="pt-BR" sz="2000" dirty="0"/>
              <a:t>		</a:t>
            </a:r>
            <a:r>
              <a:rPr lang="pt-BR" sz="2000" dirty="0" err="1"/>
              <a:t>return</a:t>
            </a:r>
            <a:r>
              <a:rPr lang="pt-BR" sz="2000" dirty="0"/>
              <a:t> numero;</a:t>
            </a:r>
          </a:p>
          <a:p>
            <a:pPr marL="0" indent="0" eaLnBrk="1" hangingPunct="1">
              <a:buNone/>
            </a:pPr>
            <a:r>
              <a:rPr lang="pt-BR" sz="2000" dirty="0"/>
              <a:t>	}</a:t>
            </a:r>
          </a:p>
          <a:p>
            <a:pPr marL="0" indent="0" eaLnBrk="1" hangingPunct="1">
              <a:buNone/>
            </a:pPr>
            <a:r>
              <a:rPr lang="pt-BR" sz="2000" dirty="0"/>
              <a:t>	... &lt;outros métodos&gt; ...</a:t>
            </a:r>
          </a:p>
          <a:p>
            <a:pPr marL="0" indent="0" eaLnBrk="1" hangingPunct="1">
              <a:buNone/>
            </a:pPr>
            <a:r>
              <a:rPr lang="pt-BR" sz="2000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/>
              <a:t>Atributos e métodos de uma </a:t>
            </a:r>
            <a:r>
              <a:rPr lang="pt-BR" sz="4400" dirty="0" err="1"/>
              <a:t>enum</a:t>
            </a:r>
            <a:endParaRPr lang="pt-BR" sz="4400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aplicação principal...</a:t>
            </a:r>
          </a:p>
          <a:p>
            <a:endParaRPr lang="pt-BR" dirty="0"/>
          </a:p>
          <a:p>
            <a:pPr lvl="2">
              <a:buFont typeface="Wingdings 2" pitchFamily="18" charset="2"/>
              <a:buNone/>
            </a:pPr>
            <a:r>
              <a:rPr lang="pt-BR" sz="2200" dirty="0" err="1">
                <a:solidFill>
                  <a:srgbClr val="FFC000"/>
                </a:solidFill>
              </a:rPr>
              <a:t>DiaDaSemana</a:t>
            </a:r>
            <a:r>
              <a:rPr lang="pt-BR" sz="2200" dirty="0"/>
              <a:t> dia1 = </a:t>
            </a:r>
            <a:r>
              <a:rPr lang="pt-BR" sz="2200" dirty="0" err="1">
                <a:solidFill>
                  <a:srgbClr val="FFC000"/>
                </a:solidFill>
              </a:rPr>
              <a:t>DiaDaSemana</a:t>
            </a:r>
            <a:r>
              <a:rPr lang="pt-BR" sz="2200" dirty="0">
                <a:solidFill>
                  <a:srgbClr val="FFC000"/>
                </a:solidFill>
              </a:rPr>
              <a:t>.QUARTA</a:t>
            </a:r>
            <a:r>
              <a:rPr lang="pt-BR" sz="2200" dirty="0"/>
              <a:t>;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/>
              <a:t>...</a:t>
            </a:r>
          </a:p>
          <a:p>
            <a:pPr lvl="2">
              <a:buFont typeface="Wingdings 2" pitchFamily="18" charset="2"/>
              <a:buNone/>
            </a:pPr>
            <a:r>
              <a:rPr lang="pt-BR" sz="2200" dirty="0"/>
              <a:t>System.</a:t>
            </a:r>
            <a:r>
              <a:rPr lang="pt-BR" sz="2200" dirty="0" err="1"/>
              <a:t>out.println</a:t>
            </a:r>
            <a:r>
              <a:rPr lang="pt-BR" sz="2200" dirty="0"/>
              <a:t>(dia1.</a:t>
            </a:r>
            <a:r>
              <a:rPr lang="pt-BR" sz="2200" dirty="0" err="1">
                <a:solidFill>
                  <a:srgbClr val="FFC000"/>
                </a:solidFill>
              </a:rPr>
              <a:t>getNome</a:t>
            </a:r>
            <a:r>
              <a:rPr lang="pt-BR" sz="2200" dirty="0">
                <a:solidFill>
                  <a:srgbClr val="FFC000"/>
                </a:solidFill>
              </a:rPr>
              <a:t>()</a:t>
            </a:r>
            <a:r>
              <a:rPr lang="pt-BR" sz="2200" dirty="0"/>
              <a:t>);</a:t>
            </a:r>
          </a:p>
          <a:p>
            <a:pPr lvl="1">
              <a:buFont typeface="Wingdings 2" pitchFamily="18" charset="2"/>
              <a:buNone/>
            </a:pPr>
            <a:endParaRPr lang="pt-BR" sz="2400" dirty="0"/>
          </a:p>
          <a:p>
            <a:pPr lvl="1">
              <a:buFont typeface="Wingdings 2" pitchFamily="18" charset="2"/>
              <a:buNone/>
            </a:pPr>
            <a:endParaRPr lang="pt-BR" sz="2400" dirty="0"/>
          </a:p>
          <a:p>
            <a:r>
              <a:rPr lang="pt-BR" dirty="0"/>
              <a:t>Em geral, enumerações não possuem métodos set.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004" y="1341438"/>
            <a:ext cx="8147444" cy="452596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b="1" u="sng" dirty="0" err="1"/>
              <a:t>enum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FFC000"/>
                </a:solidFill>
              </a:rPr>
              <a:t>DiaDaSemana</a:t>
            </a:r>
            <a:r>
              <a:rPr lang="pt-BR" sz="2000" dirty="0"/>
              <a:t>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SEGUNDA(1, “segunda-feira”, “</a:t>
            </a:r>
            <a:r>
              <a:rPr lang="pt-BR" sz="2000" dirty="0" err="1">
                <a:solidFill>
                  <a:srgbClr val="FFC000"/>
                </a:solidFill>
              </a:rPr>
              <a:t>seg</a:t>
            </a:r>
            <a:r>
              <a:rPr lang="pt-BR" sz="2000" dirty="0">
                <a:solidFill>
                  <a:srgbClr val="FFC000"/>
                </a:solidFill>
              </a:rPr>
              <a:t>”)</a:t>
            </a:r>
            <a:r>
              <a:rPr lang="pt-BR" sz="2000" dirty="0"/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...</a:t>
            </a:r>
            <a:r>
              <a:rPr lang="pt-BR" sz="2000" dirty="0"/>
              <a:t>,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C000"/>
                </a:solidFill>
              </a:rPr>
              <a:t>DOMINGO(7, “domingo”, “dom”)</a:t>
            </a:r>
            <a:r>
              <a:rPr lang="pt-BR" sz="2000" dirty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sz="20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 err="1"/>
              <a:t>private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FFC000"/>
                </a:solidFill>
              </a:rPr>
              <a:t>numero</a:t>
            </a:r>
            <a:r>
              <a:rPr lang="pt-BR" sz="2000" dirty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 err="1"/>
              <a:t>private</a:t>
            </a:r>
            <a:r>
              <a:rPr lang="pt-BR" sz="2000" dirty="0"/>
              <a:t> String </a:t>
            </a:r>
            <a:r>
              <a:rPr lang="pt-BR" sz="2000" dirty="0">
                <a:solidFill>
                  <a:srgbClr val="FFC000"/>
                </a:solidFill>
              </a:rPr>
              <a:t>nome</a:t>
            </a:r>
            <a:r>
              <a:rPr lang="pt-BR" sz="2000" dirty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 err="1"/>
              <a:t>private</a:t>
            </a:r>
            <a:r>
              <a:rPr lang="pt-BR" sz="2000" dirty="0"/>
              <a:t> String </a:t>
            </a:r>
            <a:r>
              <a:rPr lang="pt-BR" sz="2000" dirty="0" err="1">
                <a:solidFill>
                  <a:srgbClr val="FFC000"/>
                </a:solidFill>
              </a:rPr>
              <a:t>nomeAbreviado</a:t>
            </a:r>
            <a:r>
              <a:rPr lang="pt-BR" sz="2000" dirty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pt-BR" sz="20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 err="1"/>
              <a:t>private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FFC000"/>
                </a:solidFill>
              </a:rPr>
              <a:t>DiaDaSemana</a:t>
            </a:r>
            <a:r>
              <a:rPr lang="pt-BR" sz="2000" dirty="0">
                <a:solidFill>
                  <a:srgbClr val="FFC000"/>
                </a:solidFill>
              </a:rPr>
              <a:t>(</a:t>
            </a:r>
            <a:r>
              <a:rPr lang="pt-BR" sz="2000" dirty="0" err="1"/>
              <a:t>int</a:t>
            </a:r>
            <a:r>
              <a:rPr lang="pt-BR" sz="2000" dirty="0"/>
              <a:t> numero, String nome, String </a:t>
            </a:r>
            <a:r>
              <a:rPr lang="pt-BR" sz="2000" dirty="0" err="1"/>
              <a:t>abrev</a:t>
            </a:r>
            <a:r>
              <a:rPr lang="pt-BR" sz="2000" dirty="0">
                <a:solidFill>
                  <a:srgbClr val="FFC000"/>
                </a:solidFill>
              </a:rPr>
              <a:t>) </a:t>
            </a:r>
            <a:r>
              <a:rPr lang="pt-BR" sz="2000" dirty="0"/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	</a:t>
            </a:r>
            <a:r>
              <a:rPr lang="pt-BR" sz="2000" dirty="0" err="1"/>
              <a:t>this</a:t>
            </a:r>
            <a:r>
              <a:rPr lang="pt-BR" sz="2000" dirty="0"/>
              <a:t>.</a:t>
            </a:r>
            <a:r>
              <a:rPr lang="pt-BR" sz="2000" dirty="0">
                <a:solidFill>
                  <a:srgbClr val="FFC000"/>
                </a:solidFill>
              </a:rPr>
              <a:t>numero</a:t>
            </a:r>
            <a:r>
              <a:rPr lang="pt-BR" sz="2000" dirty="0"/>
              <a:t> = numero;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	</a:t>
            </a:r>
            <a:r>
              <a:rPr lang="pt-BR" sz="2000" dirty="0" err="1"/>
              <a:t>this</a:t>
            </a:r>
            <a:r>
              <a:rPr lang="pt-BR" sz="2000" dirty="0"/>
              <a:t>.</a:t>
            </a:r>
            <a:r>
              <a:rPr lang="pt-BR" sz="2000" dirty="0">
                <a:solidFill>
                  <a:srgbClr val="FFC000"/>
                </a:solidFill>
              </a:rPr>
              <a:t>nome </a:t>
            </a:r>
            <a:r>
              <a:rPr lang="pt-BR" sz="2000" dirty="0"/>
              <a:t>= nome;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	</a:t>
            </a:r>
            <a:r>
              <a:rPr lang="pt-BR" sz="2000" dirty="0" err="1"/>
              <a:t>this</a:t>
            </a:r>
            <a:r>
              <a:rPr lang="pt-BR" sz="2000" dirty="0"/>
              <a:t>.</a:t>
            </a:r>
            <a:r>
              <a:rPr lang="pt-BR" sz="2000" dirty="0" err="1">
                <a:solidFill>
                  <a:srgbClr val="FFC000"/>
                </a:solidFill>
              </a:rPr>
              <a:t>nomeAbreviado</a:t>
            </a:r>
            <a:r>
              <a:rPr lang="pt-BR" sz="2000" dirty="0"/>
              <a:t> = </a:t>
            </a:r>
            <a:r>
              <a:rPr lang="pt-BR" sz="2000" dirty="0" err="1"/>
              <a:t>abrev</a:t>
            </a:r>
            <a:r>
              <a:rPr lang="pt-BR" sz="2000" dirty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	... &lt;outros métodos&gt; ...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000" dirty="0"/>
              <a:t>}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construtor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Enum</a:t>
            </a:r>
            <a:r>
              <a:rPr lang="pt-BR" dirty="0"/>
              <a:t> como uma </a:t>
            </a:r>
            <a:r>
              <a:rPr lang="pt-BR" dirty="0" err="1"/>
              <a:t>constraint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enum</a:t>
            </a:r>
            <a:r>
              <a:rPr lang="pt-BR" dirty="0"/>
              <a:t> é tipicamente utilizada como uma </a:t>
            </a:r>
            <a:r>
              <a:rPr lang="pt-BR" dirty="0" err="1"/>
              <a:t>constraint</a:t>
            </a:r>
            <a:r>
              <a:rPr lang="pt-BR" dirty="0"/>
              <a:t> restritiva de atributos em outras classes:</a:t>
            </a:r>
          </a:p>
          <a:p>
            <a:pPr marL="442913" lvl="1" indent="6350">
              <a:buFont typeface="Wingdings 2" pitchFamily="18" charset="2"/>
              <a:buNone/>
              <a:tabLst>
                <a:tab pos="900113" algn="l"/>
                <a:tab pos="1254125" algn="l"/>
              </a:tabLst>
            </a:pPr>
            <a:endParaRPr lang="pt-BR" sz="2400" dirty="0"/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err="1"/>
              <a:t>Funcionario</a:t>
            </a:r>
            <a:r>
              <a:rPr lang="pt-BR" sz="2400" dirty="0"/>
              <a:t> {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/>
              <a:t>	</a:t>
            </a:r>
            <a:r>
              <a:rPr lang="pt-BR" sz="2400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matricula;</a:t>
            </a:r>
          </a:p>
          <a:p>
            <a:pPr marL="1000125" lvl="3" indent="6350">
              <a:buFont typeface="Wingdings 2" pitchFamily="18" charset="2"/>
              <a:buNone/>
            </a:pPr>
            <a:r>
              <a:rPr lang="pt-BR" sz="2400" dirty="0"/>
              <a:t>	</a:t>
            </a:r>
            <a:r>
              <a:rPr lang="pt-BR" sz="2400" dirty="0" err="1"/>
              <a:t>private</a:t>
            </a:r>
            <a:r>
              <a:rPr lang="pt-BR" sz="2400" dirty="0"/>
              <a:t> String nome;</a:t>
            </a:r>
          </a:p>
          <a:p>
            <a:pPr marL="1000125" lvl="3" indent="6350">
              <a:buNone/>
            </a:pPr>
            <a:r>
              <a:rPr lang="pt-BR" sz="2400" dirty="0">
                <a:solidFill>
                  <a:srgbClr val="FFC000"/>
                </a:solidFill>
              </a:rPr>
              <a:t>	</a:t>
            </a:r>
            <a:r>
              <a:rPr lang="pt-BR" sz="2400" dirty="0" err="1">
                <a:solidFill>
                  <a:srgbClr val="FFC000"/>
                </a:solidFill>
              </a:rPr>
              <a:t>private</a:t>
            </a:r>
            <a:r>
              <a:rPr lang="pt-BR" sz="2400" dirty="0">
                <a:solidFill>
                  <a:srgbClr val="FFC000"/>
                </a:solidFill>
              </a:rPr>
              <a:t> </a:t>
            </a:r>
            <a:r>
              <a:rPr lang="pt-BR" sz="2400" dirty="0" err="1">
                <a:solidFill>
                  <a:srgbClr val="FFC000"/>
                </a:solidFill>
              </a:rPr>
              <a:t>DiaDaSemana</a:t>
            </a:r>
            <a:r>
              <a:rPr lang="pt-BR" sz="2400" dirty="0">
                <a:solidFill>
                  <a:srgbClr val="FFC000"/>
                </a:solidFill>
              </a:rPr>
              <a:t> </a:t>
            </a:r>
            <a:r>
              <a:rPr lang="pt-BR" sz="2400" dirty="0" err="1">
                <a:solidFill>
                  <a:srgbClr val="FFC000"/>
                </a:solidFill>
              </a:rPr>
              <a:t>folgaSemanal</a:t>
            </a:r>
            <a:r>
              <a:rPr lang="pt-BR" sz="2400" dirty="0">
                <a:solidFill>
                  <a:srgbClr val="FFC000"/>
                </a:solidFill>
              </a:rPr>
              <a:t>;</a:t>
            </a:r>
          </a:p>
          <a:p>
            <a:pPr marL="1000125" lvl="3" indent="6350">
              <a:buNone/>
            </a:pPr>
            <a:r>
              <a:rPr lang="pt-BR" sz="2400" dirty="0"/>
              <a:t>	...</a:t>
            </a:r>
          </a:p>
          <a:p>
            <a:pPr marL="1000125" lvl="3" indent="6350">
              <a:buNone/>
            </a:pPr>
            <a:r>
              <a:rPr lang="pt-BR" sz="2400" dirty="0"/>
              <a:t>}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1143</TotalTime>
  <Words>316</Words>
  <Application>Microsoft Office PowerPoint</Application>
  <PresentationFormat>Apresentação na tela (4:3)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Wingdings 2</vt:lpstr>
      <vt:lpstr>Técnica</vt:lpstr>
      <vt:lpstr>Tipo enumerado </vt:lpstr>
      <vt:lpstr>Tipo enumerado</vt:lpstr>
      <vt:lpstr>Tipo enumerado</vt:lpstr>
      <vt:lpstr>Elementos de uma enum</vt:lpstr>
      <vt:lpstr>Elementos de uma enum</vt:lpstr>
      <vt:lpstr>Atributos e métodos de uma enum</vt:lpstr>
      <vt:lpstr>Atributos e métodos de uma enum</vt:lpstr>
      <vt:lpstr>Método construtor</vt:lpstr>
      <vt:lpstr>Enum como uma constraint</vt:lpstr>
      <vt:lpstr>O método values()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 Enumerado</dc:title>
  <dc:creator>Sandro Vieira</dc:creator>
  <cp:lastModifiedBy>sandro.vieira</cp:lastModifiedBy>
  <cp:revision>69</cp:revision>
  <dcterms:created xsi:type="dcterms:W3CDTF">2011-12-17T14:07:49Z</dcterms:created>
  <dcterms:modified xsi:type="dcterms:W3CDTF">2017-01-20T20:11:00Z</dcterms:modified>
</cp:coreProperties>
</file>