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77" r:id="rId3"/>
    <p:sldId id="278" r:id="rId4"/>
    <p:sldId id="279" r:id="rId5"/>
    <p:sldId id="280" r:id="rId6"/>
    <p:sldId id="281" r:id="rId7"/>
    <p:sldId id="290" r:id="rId8"/>
    <p:sldId id="283" r:id="rId9"/>
    <p:sldId id="284" r:id="rId10"/>
    <p:sldId id="285" r:id="rId11"/>
    <p:sldId id="286" r:id="rId12"/>
    <p:sldId id="287" r:id="rId13"/>
    <p:sldId id="288" r:id="rId14"/>
    <p:sldId id="289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94265" autoAdjust="0"/>
  </p:normalViewPr>
  <p:slideViewPr>
    <p:cSldViewPr>
      <p:cViewPr varScale="1">
        <p:scale>
          <a:sx n="82" d="100"/>
          <a:sy n="82" d="100"/>
        </p:scale>
        <p:origin x="-9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884F74D-DAC2-4392-811E-0839E228D50D}" type="datetimeFigureOut">
              <a:rPr lang="pt-BR"/>
              <a:pPr>
                <a:defRPr/>
              </a:pPr>
              <a:t>09/09/2016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D5AB13B-50C7-437A-A5FD-DCBCFCE109A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DD55D8-3F90-4693-A21C-F8AD34A2C27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C0E617-BAA3-420D-BCE4-75F2B0A4ABBD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B4C40-71EF-4C74-AEF4-9C97B4A5E88F}" type="datetime1">
              <a:rPr lang="pt-BR" smtClean="0"/>
              <a:t>09/09/2016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23 - Generics</a:t>
            </a: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A4995-D8CD-4A1E-9C9E-64FBCFBA2C7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C518B-5FA9-464B-8BEB-57407F61E401}" type="datetime1">
              <a:rPr lang="pt-BR" smtClean="0"/>
              <a:t>09/09/2016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23 - Generics</a:t>
            </a: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DFFA8-6097-4A79-BFBF-B51AE0418BC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D5D7A-BC84-471B-8989-9C263D99B1CD}" type="datetime1">
              <a:rPr lang="pt-BR" smtClean="0"/>
              <a:t>09/09/2016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23 - Generics</a:t>
            </a: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6300F-9854-4AE8-BF41-F2B4BDB84A0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8F74F-0B65-4E38-A566-5FDA89AA0605}" type="datetime1">
              <a:rPr lang="pt-BR" smtClean="0"/>
              <a:t>09/09/2016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23 - Generics</a:t>
            </a: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D0DB4-801C-41EC-8349-1D089238E87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32F51-FF22-4127-9898-AA62B66D7696}" type="datetime1">
              <a:rPr lang="pt-BR" smtClean="0"/>
              <a:t>09/09/2016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23 - Generics</a:t>
            </a: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B1F30-441B-4C97-879D-A7CDE7A99C2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CD28-B8E3-4FCD-A064-9762FB9B4907}" type="datetime1">
              <a:rPr lang="pt-BR" smtClean="0"/>
              <a:t>09/09/2016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23 - Generics</a:t>
            </a: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64CE3-A46F-4C27-B40A-8C650EEE140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207E1-181F-4FB0-B06C-28900F27DA2B}" type="datetime1">
              <a:rPr lang="pt-BR" smtClean="0"/>
              <a:t>09/09/2016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23 - Generics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A3CBA-F4D7-4E38-90FB-1443B7B3CCA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D2DC0-EA3D-4BD6-87BD-131F2303AB1F}" type="datetime1">
              <a:rPr lang="pt-BR" smtClean="0"/>
              <a:t>09/09/2016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23 - Generics</a:t>
            </a: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B13F0-BACB-456A-9BCE-CA25E26BD0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A753B-3801-4B45-B3E3-F3519D4F9AC2}" type="datetime1">
              <a:rPr lang="pt-BR" smtClean="0"/>
              <a:t>09/09/2016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23 - Generics</a:t>
            </a: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843EC-1267-4966-A06A-A3231722870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A222D-740E-4EFD-97AE-6EB1B0CDE523}" type="datetime1">
              <a:rPr lang="pt-BR" smtClean="0"/>
              <a:t>09/09/2016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23 - Generics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4B781-ADC2-4C7A-996F-69FFAD8A0F7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12823-C9FF-45CE-9A7D-605730C43868}" type="datetime1">
              <a:rPr lang="pt-BR" smtClean="0"/>
              <a:t>09/09/2016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23 - Generics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D3D4-3535-4368-9D5E-7319C5AF1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5929322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A2D9174-EF63-4ABE-B0F1-56CBD305D4C9}" type="datetime1">
              <a:rPr lang="pt-BR" smtClean="0"/>
              <a:t>09/09/2016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142844" y="6421438"/>
            <a:ext cx="571504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600" kern="1200" smtClean="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Capítulo 23 - </a:t>
            </a:r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5D3A59-8CFE-473F-B233-79E4E2779953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09" r:id="rId2"/>
    <p:sldLayoutId id="2147483716" r:id="rId3"/>
    <p:sldLayoutId id="2147483710" r:id="rId4"/>
    <p:sldLayoutId id="2147483717" r:id="rId5"/>
    <p:sldLayoutId id="2147483711" r:id="rId6"/>
    <p:sldLayoutId id="2147483712" r:id="rId7"/>
    <p:sldLayoutId id="2147483718" r:id="rId8"/>
    <p:sldLayoutId id="2147483719" r:id="rId9"/>
    <p:sldLayoutId id="2147483713" r:id="rId10"/>
    <p:sldLayoutId id="214748371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err="1" smtClean="0"/>
              <a:t>Generics</a:t>
            </a:r>
            <a:r>
              <a:rPr lang="pt-BR" cap="none" dirty="0" smtClean="0"/>
              <a:t/>
            </a:r>
            <a:br>
              <a:rPr lang="pt-BR" cap="none" dirty="0" smtClean="0"/>
            </a:b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Conteúdo extra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Múltiplos </a:t>
            </a:r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76872"/>
            <a:ext cx="8147248" cy="3849291"/>
          </a:xfrm>
        </p:spPr>
        <p:txBody>
          <a:bodyPr/>
          <a:lstStyle/>
          <a:p>
            <a:pPr marL="4763" lvl="1" indent="0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Trio&lt;</a:t>
            </a:r>
            <a:r>
              <a:rPr lang="pt-BR" sz="1800" dirty="0" err="1" smtClean="0">
                <a:solidFill>
                  <a:srgbClr val="FFC000"/>
                </a:solidFill>
              </a:rPr>
              <a:t>Integer</a:t>
            </a:r>
            <a:r>
              <a:rPr lang="pt-BR" sz="1800" dirty="0" smtClean="0">
                <a:solidFill>
                  <a:srgbClr val="FFC000"/>
                </a:solidFill>
              </a:rPr>
              <a:t>, String, Produto&gt;</a:t>
            </a:r>
            <a:r>
              <a:rPr lang="pt-BR" sz="1800" dirty="0" smtClean="0"/>
              <a:t> trio1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Trio&lt;</a:t>
            </a:r>
            <a:r>
              <a:rPr lang="pt-BR" sz="1800" dirty="0" err="1" smtClean="0">
                <a:solidFill>
                  <a:srgbClr val="FFC000"/>
                </a:solidFill>
              </a:rPr>
              <a:t>Integer</a:t>
            </a:r>
            <a:r>
              <a:rPr lang="pt-BR" sz="1800" dirty="0" smtClean="0">
                <a:solidFill>
                  <a:srgbClr val="FFC000"/>
                </a:solidFill>
              </a:rPr>
              <a:t>, String, Produto&gt;()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trio1.</a:t>
            </a:r>
            <a:r>
              <a:rPr lang="pt-BR" sz="1800" dirty="0" err="1" smtClean="0">
                <a:solidFill>
                  <a:srgbClr val="FFC000"/>
                </a:solidFill>
              </a:rPr>
              <a:t>setPrimeiro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39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trio1.</a:t>
            </a:r>
            <a:r>
              <a:rPr lang="pt-BR" sz="1800" dirty="0" err="1" smtClean="0">
                <a:solidFill>
                  <a:srgbClr val="FFC000"/>
                </a:solidFill>
              </a:rPr>
              <a:t>setSegundo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“Manuel”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trio1.</a:t>
            </a:r>
            <a:r>
              <a:rPr lang="pt-BR" sz="1800" dirty="0" err="1" smtClean="0">
                <a:solidFill>
                  <a:srgbClr val="FFC000"/>
                </a:solidFill>
              </a:rPr>
              <a:t>setTerceiro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/>
              <a:t>new</a:t>
            </a:r>
            <a:r>
              <a:rPr lang="pt-BR" sz="1800" dirty="0" smtClean="0"/>
              <a:t> Produto()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endParaRPr lang="pt-BR" sz="1800" dirty="0" smtClean="0"/>
          </a:p>
          <a:p>
            <a:pPr marL="4763" lvl="1" indent="0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Trio&lt;String, Date, Double&gt;</a:t>
            </a:r>
            <a:r>
              <a:rPr lang="pt-BR" sz="1800" dirty="0" smtClean="0"/>
              <a:t> trio2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Trio&lt;String, Date, Double&gt;()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trio2.</a:t>
            </a:r>
            <a:r>
              <a:rPr lang="pt-BR" sz="1800" dirty="0" err="1" smtClean="0">
                <a:solidFill>
                  <a:srgbClr val="FFC000"/>
                </a:solidFill>
              </a:rPr>
              <a:t>setPrimeiro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“João”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trio2.</a:t>
            </a:r>
            <a:r>
              <a:rPr lang="pt-BR" sz="1800" dirty="0" err="1" smtClean="0">
                <a:solidFill>
                  <a:srgbClr val="FFC000"/>
                </a:solidFill>
              </a:rPr>
              <a:t>setSegundo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/>
              <a:t>new</a:t>
            </a:r>
            <a:r>
              <a:rPr lang="pt-BR" sz="1800" dirty="0" smtClean="0"/>
              <a:t> Date(1982, 6, 12)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trio2.</a:t>
            </a:r>
            <a:r>
              <a:rPr lang="pt-BR" sz="1800" dirty="0" err="1" smtClean="0">
                <a:solidFill>
                  <a:srgbClr val="FFC000"/>
                </a:solidFill>
              </a:rPr>
              <a:t>setTerceiro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2450.3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endParaRPr lang="pt-BR" sz="1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genéricos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5232" y="1412776"/>
            <a:ext cx="7283152" cy="4525963"/>
          </a:xfrm>
        </p:spPr>
        <p:txBody>
          <a:bodyPr/>
          <a:lstStyle/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Exemplo</a:t>
            </a:r>
            <a:r>
              <a:rPr lang="pt-BR" sz="2000" dirty="0" smtClean="0"/>
              <a:t> {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/* Método sem </a:t>
            </a:r>
            <a:r>
              <a:rPr lang="pt-BR" sz="2000" dirty="0" err="1" smtClean="0">
                <a:solidFill>
                  <a:srgbClr val="00B050"/>
                </a:solidFill>
              </a:rPr>
              <a:t>generics</a:t>
            </a:r>
            <a:r>
              <a:rPr lang="pt-BR" sz="2000" dirty="0" smtClean="0">
                <a:solidFill>
                  <a:srgbClr val="00B050"/>
                </a:solidFill>
              </a:rPr>
              <a:t> */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String </a:t>
            </a:r>
            <a:r>
              <a:rPr lang="pt-BR" sz="2000" dirty="0" err="1" smtClean="0">
                <a:solidFill>
                  <a:srgbClr val="FFC000"/>
                </a:solidFill>
              </a:rPr>
              <a:t>getUltimoItem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String</a:t>
            </a:r>
            <a:r>
              <a:rPr lang="pt-BR" sz="2000" dirty="0" smtClean="0">
                <a:solidFill>
                  <a:srgbClr val="FFC000"/>
                </a:solidFill>
              </a:rPr>
              <a:t>[ ] </a:t>
            </a:r>
            <a:r>
              <a:rPr lang="pt-BR" sz="2000" dirty="0" err="1" smtClean="0">
                <a:solidFill>
                  <a:srgbClr val="FFC000"/>
                </a:solidFill>
              </a:rPr>
              <a:t>array</a:t>
            </a:r>
            <a:r>
              <a:rPr lang="pt-BR" sz="2000" dirty="0" smtClean="0"/>
              <a:t>) {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err="1" smtClean="0"/>
              <a:t>array</a:t>
            </a:r>
            <a:r>
              <a:rPr lang="pt-BR" sz="2000" dirty="0" smtClean="0"/>
              <a:t> == </a:t>
            </a:r>
            <a:r>
              <a:rPr lang="pt-BR" sz="2000" dirty="0" err="1" smtClean="0"/>
              <a:t>null</a:t>
            </a:r>
            <a:r>
              <a:rPr lang="pt-BR" sz="2000" dirty="0" smtClean="0"/>
              <a:t> |</a:t>
            </a:r>
            <a:r>
              <a:rPr lang="pt-BR" sz="2000" dirty="0" err="1" smtClean="0"/>
              <a:t>|</a:t>
            </a:r>
            <a:r>
              <a:rPr lang="pt-BR" sz="2000" dirty="0" smtClean="0"/>
              <a:t> </a:t>
            </a:r>
            <a:r>
              <a:rPr lang="pt-BR" sz="2000" dirty="0" err="1" smtClean="0"/>
              <a:t>array</a:t>
            </a:r>
            <a:r>
              <a:rPr lang="pt-BR" sz="2000" dirty="0" smtClean="0"/>
              <a:t>.</a:t>
            </a:r>
            <a:r>
              <a:rPr lang="pt-BR" sz="2000" dirty="0" err="1" smtClean="0"/>
              <a:t>length</a:t>
            </a:r>
            <a:r>
              <a:rPr lang="pt-BR" sz="2000" dirty="0" smtClean="0"/>
              <a:t> == 0)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null</a:t>
            </a:r>
            <a:r>
              <a:rPr lang="pt-BR" sz="2000" dirty="0" smtClean="0"/>
              <a:t>;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else</a:t>
            </a:r>
            <a:r>
              <a:rPr lang="pt-BR" sz="2000" dirty="0" smtClean="0"/>
              <a:t>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array</a:t>
            </a:r>
            <a:r>
              <a:rPr lang="pt-BR" sz="2000" dirty="0" smtClean="0"/>
              <a:t>[</a:t>
            </a:r>
            <a:r>
              <a:rPr lang="pt-BR" sz="2000" dirty="0" err="1" smtClean="0"/>
              <a:t>array</a:t>
            </a:r>
            <a:r>
              <a:rPr lang="pt-BR" sz="2000" dirty="0" smtClean="0"/>
              <a:t>.</a:t>
            </a:r>
            <a:r>
              <a:rPr lang="pt-BR" sz="2000" dirty="0" err="1" smtClean="0"/>
              <a:t>length</a:t>
            </a:r>
            <a:r>
              <a:rPr lang="pt-BR" sz="2000" dirty="0" smtClean="0"/>
              <a:t> - 1];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}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/* Método com </a:t>
            </a:r>
            <a:r>
              <a:rPr lang="pt-BR" sz="2000" dirty="0" err="1" smtClean="0">
                <a:solidFill>
                  <a:srgbClr val="00B050"/>
                </a:solidFill>
              </a:rPr>
              <a:t>generics</a:t>
            </a:r>
            <a:r>
              <a:rPr lang="pt-BR" sz="2000" dirty="0" smtClean="0">
                <a:solidFill>
                  <a:srgbClr val="00B050"/>
                </a:solidFill>
              </a:rPr>
              <a:t> */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b="1" dirty="0" smtClean="0"/>
              <a:t>&lt;T&gt;</a:t>
            </a:r>
            <a:r>
              <a:rPr lang="pt-BR" sz="2000" dirty="0" smtClean="0"/>
              <a:t> </a:t>
            </a:r>
            <a:r>
              <a:rPr lang="pt-BR" sz="2000" b="1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getUltimoItem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>
                <a:solidFill>
                  <a:srgbClr val="FFC000"/>
                </a:solidFill>
              </a:rPr>
              <a:t>[ ] </a:t>
            </a:r>
            <a:r>
              <a:rPr lang="pt-BR" sz="2000" dirty="0" err="1" smtClean="0">
                <a:solidFill>
                  <a:srgbClr val="FFC000"/>
                </a:solidFill>
              </a:rPr>
              <a:t>array</a:t>
            </a:r>
            <a:r>
              <a:rPr lang="pt-BR" sz="2000" dirty="0" smtClean="0"/>
              <a:t>) {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err="1" smtClean="0"/>
              <a:t>array</a:t>
            </a:r>
            <a:r>
              <a:rPr lang="pt-BR" sz="2000" dirty="0" smtClean="0"/>
              <a:t> == </a:t>
            </a:r>
            <a:r>
              <a:rPr lang="pt-BR" sz="2000" dirty="0" err="1" smtClean="0"/>
              <a:t>null</a:t>
            </a:r>
            <a:r>
              <a:rPr lang="pt-BR" sz="2000" dirty="0" smtClean="0"/>
              <a:t> |</a:t>
            </a:r>
            <a:r>
              <a:rPr lang="pt-BR" sz="2000" dirty="0" err="1" smtClean="0"/>
              <a:t>|</a:t>
            </a:r>
            <a:r>
              <a:rPr lang="pt-BR" sz="2000" dirty="0" smtClean="0"/>
              <a:t> </a:t>
            </a:r>
            <a:r>
              <a:rPr lang="pt-BR" sz="2000" dirty="0" err="1" smtClean="0"/>
              <a:t>array</a:t>
            </a:r>
            <a:r>
              <a:rPr lang="pt-BR" sz="2000" dirty="0" smtClean="0"/>
              <a:t>.</a:t>
            </a:r>
            <a:r>
              <a:rPr lang="pt-BR" sz="2000" dirty="0" err="1" smtClean="0"/>
              <a:t>length</a:t>
            </a:r>
            <a:r>
              <a:rPr lang="pt-BR" sz="2000" dirty="0" smtClean="0"/>
              <a:t> == 0)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null</a:t>
            </a:r>
            <a:r>
              <a:rPr lang="pt-BR" sz="2000" dirty="0" smtClean="0"/>
              <a:t>;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else</a:t>
            </a:r>
            <a:r>
              <a:rPr lang="pt-BR" sz="2000" dirty="0" smtClean="0"/>
              <a:t>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array</a:t>
            </a:r>
            <a:r>
              <a:rPr lang="pt-BR" sz="2000" dirty="0" smtClean="0"/>
              <a:t>[</a:t>
            </a:r>
            <a:r>
              <a:rPr lang="pt-BR" sz="2000" dirty="0" err="1" smtClean="0"/>
              <a:t>array</a:t>
            </a:r>
            <a:r>
              <a:rPr lang="pt-BR" sz="2000" dirty="0" smtClean="0"/>
              <a:t>.</a:t>
            </a:r>
            <a:r>
              <a:rPr lang="pt-BR" sz="2000" dirty="0" err="1" smtClean="0"/>
              <a:t>length</a:t>
            </a:r>
            <a:r>
              <a:rPr lang="pt-BR" sz="2000" dirty="0" smtClean="0"/>
              <a:t> - 1];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}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472386" cy="4525963"/>
          </a:xfrm>
        </p:spPr>
        <p:txBody>
          <a:bodyPr/>
          <a:lstStyle/>
          <a:p>
            <a:r>
              <a:rPr lang="pt-BR" sz="2400" dirty="0" smtClean="0"/>
              <a:t>Em um novo projeto do Eclipse, crie o package </a:t>
            </a:r>
            <a:r>
              <a:rPr lang="pt-BR" sz="2400" dirty="0" smtClean="0">
                <a:solidFill>
                  <a:srgbClr val="FFC000"/>
                </a:solidFill>
              </a:rPr>
              <a:t>br.com.</a:t>
            </a:r>
            <a:r>
              <a:rPr lang="pt-BR" sz="2400" dirty="0" err="1" smtClean="0">
                <a:solidFill>
                  <a:srgbClr val="FFC000"/>
                </a:solidFill>
              </a:rPr>
              <a:t>cursojava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generics</a:t>
            </a:r>
            <a:r>
              <a:rPr lang="pt-BR" sz="2400" dirty="0" smtClean="0"/>
              <a:t> e copie para ele as classes fornecidas pelo instrutor: </a:t>
            </a:r>
            <a:r>
              <a:rPr lang="pt-BR" sz="2000" b="1" i="1" dirty="0" smtClean="0">
                <a:solidFill>
                  <a:srgbClr val="FFC000"/>
                </a:solidFill>
              </a:rPr>
              <a:t>Pessoa</a:t>
            </a:r>
            <a:r>
              <a:rPr lang="pt-BR" sz="2000" dirty="0" smtClean="0"/>
              <a:t>, </a:t>
            </a:r>
            <a:r>
              <a:rPr lang="pt-BR" sz="2000" b="1" i="1" dirty="0" smtClean="0">
                <a:solidFill>
                  <a:srgbClr val="FFC000"/>
                </a:solidFill>
              </a:rPr>
              <a:t>Cachorro</a:t>
            </a:r>
            <a:r>
              <a:rPr lang="pt-BR" sz="2000" dirty="0" smtClean="0"/>
              <a:t>, </a:t>
            </a:r>
            <a:r>
              <a:rPr lang="pt-BR" sz="2000" b="1" i="1" dirty="0" smtClean="0">
                <a:solidFill>
                  <a:srgbClr val="FFC000"/>
                </a:solidFill>
              </a:rPr>
              <a:t>Gato</a:t>
            </a:r>
            <a:r>
              <a:rPr lang="pt-BR" sz="2000" dirty="0" smtClean="0"/>
              <a:t> e </a:t>
            </a:r>
            <a:r>
              <a:rPr lang="pt-BR" sz="2000" b="1" i="1" dirty="0" smtClean="0">
                <a:solidFill>
                  <a:srgbClr val="FFC000"/>
                </a:solidFill>
              </a:rPr>
              <a:t>Cor</a:t>
            </a:r>
          </a:p>
          <a:p>
            <a:r>
              <a:rPr lang="pt-BR" sz="2400" dirty="0" smtClean="0"/>
              <a:t>Crie uma classe chamada </a:t>
            </a:r>
            <a:r>
              <a:rPr lang="pt-BR" sz="2400" dirty="0" smtClean="0">
                <a:solidFill>
                  <a:srgbClr val="FFC000"/>
                </a:solidFill>
              </a:rPr>
              <a:t>Casal</a:t>
            </a:r>
            <a:r>
              <a:rPr lang="pt-BR" sz="2400" dirty="0" smtClean="0"/>
              <a:t> contendo dois atributos: </a:t>
            </a:r>
            <a:r>
              <a:rPr lang="pt-BR" sz="2400" dirty="0" smtClean="0">
                <a:solidFill>
                  <a:srgbClr val="FFC000"/>
                </a:solidFill>
              </a:rPr>
              <a:t>marido</a:t>
            </a:r>
            <a:r>
              <a:rPr lang="pt-BR" sz="2400" dirty="0" smtClean="0"/>
              <a:t> e </a:t>
            </a:r>
            <a:r>
              <a:rPr lang="pt-BR" sz="2400" dirty="0" smtClean="0">
                <a:solidFill>
                  <a:srgbClr val="FFC000"/>
                </a:solidFill>
              </a:rPr>
              <a:t>mulher</a:t>
            </a:r>
            <a:r>
              <a:rPr lang="pt-BR" sz="2400" dirty="0" smtClean="0"/>
              <a:t>. Estes atributos deverão ser de um tipo genérico especificado pela classe Casal.</a:t>
            </a:r>
          </a:p>
          <a:p>
            <a:r>
              <a:rPr lang="pt-BR" sz="2400" dirty="0" smtClean="0"/>
              <a:t>A classe Casal também deverá possuir os métodos </a:t>
            </a:r>
            <a:r>
              <a:rPr lang="pt-BR" sz="2400" dirty="0" err="1" smtClean="0"/>
              <a:t>get</a:t>
            </a:r>
            <a:r>
              <a:rPr lang="pt-BR" sz="2400" dirty="0" smtClean="0"/>
              <a:t> e set para ambos os atributos mencionados acima.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Crie em seguida uma classe chamada Start contendo o método </a:t>
            </a:r>
            <a:r>
              <a:rPr lang="pt-BR" sz="2800" dirty="0" err="1" smtClean="0"/>
              <a:t>main</a:t>
            </a:r>
            <a:r>
              <a:rPr lang="pt-BR" sz="2800" dirty="0" smtClean="0"/>
              <a:t>().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Dentro deste método crie 3 casais: 1 de Cachorro, 1 de Gato e 1 de Pessoa, especificando as características de cada indivíduo ao instanciá-los.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Exiba o conteúdo de cada casal conforme mostrado no próximo slide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77752" y="1600200"/>
            <a:ext cx="5226496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Casal de cachorros: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Marido: </a:t>
            </a:r>
            <a:r>
              <a:rPr lang="pt-BR" sz="2800" dirty="0" err="1" smtClean="0">
                <a:solidFill>
                  <a:srgbClr val="FFC000"/>
                </a:solidFill>
              </a:rPr>
              <a:t>Rex</a:t>
            </a:r>
            <a:r>
              <a:rPr lang="pt-BR" sz="2800" dirty="0" smtClean="0">
                <a:solidFill>
                  <a:srgbClr val="FFC000"/>
                </a:solidFill>
              </a:rPr>
              <a:t> - Pastor Alemão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Mulher: July - </a:t>
            </a:r>
            <a:r>
              <a:rPr lang="pt-BR" sz="2800" dirty="0" err="1" smtClean="0">
                <a:solidFill>
                  <a:srgbClr val="FFC000"/>
                </a:solidFill>
              </a:rPr>
              <a:t>Boxer</a:t>
            </a:r>
            <a:endParaRPr lang="pt-BR" sz="28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8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Casal de gatos: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Marido: Nino - Amarelo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Mulher: Susie - Branco</a:t>
            </a:r>
          </a:p>
          <a:p>
            <a:pPr marL="0" indent="0">
              <a:spcBef>
                <a:spcPts val="0"/>
              </a:spcBef>
              <a:buNone/>
            </a:pPr>
            <a:endParaRPr lang="pt-BR" sz="28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Casal de pessoas: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Marido: João - 26 anos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Mulher: Maria - 22 anos</a:t>
            </a:r>
          </a:p>
          <a:p>
            <a:pPr marL="0" indent="0">
              <a:spcBef>
                <a:spcPts val="0"/>
              </a:spcBef>
              <a:buNone/>
            </a:pPr>
            <a:endParaRPr lang="pt-BR" sz="28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Generics</a:t>
            </a:r>
          </a:p>
        </p:txBody>
      </p:sp>
      <p:sp>
        <p:nvSpPr>
          <p:cNvPr id="286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Permite a utilização de  tipos parametrizados por classes e métodos tornando-os flexíveis para uso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Recurso extremamente útil </a:t>
            </a:r>
            <a:r>
              <a:rPr lang="pt-BR" dirty="0" smtClean="0"/>
              <a:t>quando usado por </a:t>
            </a:r>
            <a:r>
              <a:rPr lang="pt-BR" dirty="0" smtClean="0"/>
              <a:t>estruturas de dados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99176" cy="604663"/>
          </a:xfrm>
        </p:spPr>
        <p:txBody>
          <a:bodyPr/>
          <a:lstStyle/>
          <a:p>
            <a:r>
              <a:rPr lang="pt-BR" sz="3200" dirty="0" smtClean="0"/>
              <a:t>Simples estruturas de dados (</a:t>
            </a:r>
            <a:r>
              <a:rPr lang="pt-BR" sz="3200" dirty="0" err="1" smtClean="0"/>
              <a:t>bag</a:t>
            </a:r>
            <a:r>
              <a:rPr lang="pt-BR" sz="3200" dirty="0" smtClean="0"/>
              <a:t>)</a:t>
            </a: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sz="half" idx="2"/>
          </p:nvPr>
        </p:nvGraphicFramePr>
        <p:xfrm>
          <a:off x="323528" y="2638008"/>
          <a:ext cx="856895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476"/>
                <a:gridCol w="4284476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BolsaString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String 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String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getValor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()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}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void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setValor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(String valor)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this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= valor;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}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252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BolsaInteger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getValor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()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}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void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setValor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valor)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this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= valor;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}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25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4CE3-A46F-4C27-B40A-8C650EEE140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Simples estruturas de dados (</a:t>
            </a:r>
            <a:r>
              <a:rPr lang="pt-BR" sz="3200" dirty="0" err="1" smtClean="0"/>
              <a:t>bag</a:t>
            </a:r>
            <a:r>
              <a:rPr lang="pt-BR" sz="3200" dirty="0" smtClean="0"/>
              <a:t>)</a:t>
            </a:r>
          </a:p>
          <a:p>
            <a:endParaRPr lang="pt-BR" sz="3200" dirty="0" smtClean="0"/>
          </a:p>
          <a:p>
            <a:pPr marL="447675" lvl="1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BolsaString</a:t>
            </a:r>
            <a:r>
              <a:rPr lang="pt-BR" sz="2400" dirty="0" smtClean="0"/>
              <a:t> bolsa1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BolsaString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r>
              <a:rPr lang="pt-BR" sz="2400" dirty="0" smtClean="0"/>
              <a:t>bolsa1.</a:t>
            </a:r>
            <a:r>
              <a:rPr lang="pt-BR" sz="2400" dirty="0" err="1" smtClean="0">
                <a:solidFill>
                  <a:srgbClr val="FFC000"/>
                </a:solidFill>
              </a:rPr>
              <a:t>setValor</a:t>
            </a:r>
            <a:r>
              <a:rPr lang="pt-BR" sz="2400" dirty="0" smtClean="0"/>
              <a:t>(“E o vento levou!”);</a:t>
            </a:r>
          </a:p>
          <a:p>
            <a:pPr marL="447675" lvl="1" indent="0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String</a:t>
            </a:r>
            <a:r>
              <a:rPr lang="pt-BR" sz="2400" dirty="0" smtClean="0"/>
              <a:t> s = bolsa1.</a:t>
            </a:r>
            <a:r>
              <a:rPr lang="pt-BR" sz="2400" dirty="0" err="1" smtClean="0">
                <a:solidFill>
                  <a:srgbClr val="FFC000"/>
                </a:solidFill>
              </a:rPr>
              <a:t>getValor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endParaRPr lang="pt-BR" sz="2400" dirty="0" smtClean="0"/>
          </a:p>
          <a:p>
            <a:pPr marL="447675" lvl="1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BolsaInteger</a:t>
            </a:r>
            <a:r>
              <a:rPr lang="pt-BR" sz="2400" dirty="0" smtClean="0"/>
              <a:t> bolsa2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BolsaInteger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r>
              <a:rPr lang="pt-BR" sz="2400" dirty="0" smtClean="0"/>
              <a:t>bolsa2.</a:t>
            </a:r>
            <a:r>
              <a:rPr lang="pt-BR" sz="2400" dirty="0" err="1" smtClean="0">
                <a:solidFill>
                  <a:srgbClr val="FFC000"/>
                </a:solidFill>
              </a:rPr>
              <a:t>setValor</a:t>
            </a:r>
            <a:r>
              <a:rPr lang="pt-BR" sz="2400" dirty="0" smtClean="0"/>
              <a:t>(2012);</a:t>
            </a:r>
          </a:p>
          <a:p>
            <a:pPr marL="447675" lvl="1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Integer</a:t>
            </a:r>
            <a:r>
              <a:rPr lang="pt-BR" sz="2400" dirty="0" smtClean="0"/>
              <a:t> i = bolsa2.</a:t>
            </a:r>
            <a:r>
              <a:rPr lang="pt-BR" sz="2400" dirty="0" err="1" smtClean="0">
                <a:solidFill>
                  <a:srgbClr val="FFC000"/>
                </a:solidFill>
              </a:rPr>
              <a:t>getValor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2000"/>
            <a:ext cx="7283152" cy="1108719"/>
          </a:xfrm>
        </p:spPr>
        <p:txBody>
          <a:bodyPr/>
          <a:lstStyle/>
          <a:p>
            <a:r>
              <a:rPr lang="pt-BR" sz="3200" dirty="0" smtClean="0"/>
              <a:t>Utilizando </a:t>
            </a:r>
            <a:r>
              <a:rPr lang="pt-BR" sz="3200" dirty="0" err="1" smtClean="0"/>
              <a:t>generics</a:t>
            </a:r>
            <a:endParaRPr lang="pt-BR" sz="3200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2092152" y="2564904"/>
            <a:ext cx="4208040" cy="356125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Bolsa&lt;</a:t>
            </a:r>
            <a:r>
              <a:rPr lang="pt-BR" sz="2000" b="1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>
                <a:solidFill>
                  <a:srgbClr val="FFC000"/>
                </a:solidFill>
              </a:rPr>
              <a:t>&gt;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b="1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>
                <a:solidFill>
                  <a:srgbClr val="FFC000"/>
                </a:solidFill>
              </a:rPr>
              <a:t> valor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getValor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valor;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setValor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b="1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>
                <a:solidFill>
                  <a:srgbClr val="FFC000"/>
                </a:solidFill>
              </a:rPr>
              <a:t> valor)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this</a:t>
            </a:r>
            <a:r>
              <a:rPr lang="pt-BR" sz="2000" dirty="0" smtClean="0"/>
              <a:t>.valor = valor;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}</a:t>
            </a:r>
          </a:p>
          <a:p>
            <a:pPr>
              <a:spcBef>
                <a:spcPts val="0"/>
              </a:spcBef>
            </a:pPr>
            <a:endParaRPr lang="pt-BR" sz="2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4CE3-A46F-4C27-B40A-8C650EEE140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2000"/>
            <a:ext cx="7467600" cy="4857403"/>
          </a:xfrm>
        </p:spPr>
        <p:txBody>
          <a:bodyPr/>
          <a:lstStyle/>
          <a:p>
            <a:r>
              <a:rPr lang="pt-BR" sz="3200" dirty="0" smtClean="0"/>
              <a:t>Na aplicação principal...</a:t>
            </a:r>
          </a:p>
          <a:p>
            <a:endParaRPr lang="pt-BR" sz="3200" dirty="0" smtClean="0"/>
          </a:p>
          <a:p>
            <a:pPr marL="447675" lvl="1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Bolsa&lt;String&gt;</a:t>
            </a:r>
            <a:r>
              <a:rPr lang="pt-BR" sz="2000" dirty="0" smtClean="0"/>
              <a:t> bolsa1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Bolsa&lt;String&gt;()</a:t>
            </a:r>
            <a:r>
              <a:rPr lang="pt-BR" sz="2000" dirty="0" smtClean="0"/>
              <a:t>;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pt-BR" sz="2000" dirty="0" smtClean="0"/>
              <a:t>bolsa1.</a:t>
            </a:r>
            <a:r>
              <a:rPr lang="pt-BR" sz="2000" dirty="0" err="1" smtClean="0">
                <a:solidFill>
                  <a:srgbClr val="FFC000"/>
                </a:solidFill>
              </a:rPr>
              <a:t>setValor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“E o vento levou!”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String</a:t>
            </a:r>
            <a:r>
              <a:rPr lang="pt-BR" sz="2000" dirty="0" smtClean="0"/>
              <a:t> s = bolsa1.</a:t>
            </a:r>
            <a:r>
              <a:rPr lang="pt-BR" sz="2000" dirty="0" err="1" smtClean="0">
                <a:solidFill>
                  <a:srgbClr val="FFC000"/>
                </a:solidFill>
              </a:rPr>
              <a:t>getValor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447675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7675" lvl="1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Bolsa&lt;</a:t>
            </a:r>
            <a:r>
              <a:rPr lang="pt-BR" sz="2000" dirty="0" err="1" smtClean="0">
                <a:solidFill>
                  <a:srgbClr val="FFC000"/>
                </a:solidFill>
              </a:rPr>
              <a:t>Integer</a:t>
            </a:r>
            <a:r>
              <a:rPr lang="pt-BR" sz="2000" dirty="0" smtClean="0">
                <a:solidFill>
                  <a:srgbClr val="FFC000"/>
                </a:solidFill>
              </a:rPr>
              <a:t>&gt;</a:t>
            </a:r>
            <a:r>
              <a:rPr lang="pt-BR" sz="2000" dirty="0" smtClean="0"/>
              <a:t> bolsa2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Bolsa&lt;</a:t>
            </a:r>
            <a:r>
              <a:rPr lang="pt-BR" sz="2000" dirty="0" err="1" smtClean="0">
                <a:solidFill>
                  <a:srgbClr val="FFC000"/>
                </a:solidFill>
              </a:rPr>
              <a:t>Integer</a:t>
            </a:r>
            <a:r>
              <a:rPr lang="pt-BR" sz="2000" dirty="0" smtClean="0">
                <a:solidFill>
                  <a:srgbClr val="FFC000"/>
                </a:solidFill>
              </a:rPr>
              <a:t>&gt;()</a:t>
            </a:r>
            <a:r>
              <a:rPr lang="pt-BR" sz="2000" dirty="0" smtClean="0"/>
              <a:t>;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pt-BR" sz="2000" dirty="0" smtClean="0"/>
              <a:t>bolsa2.</a:t>
            </a:r>
            <a:r>
              <a:rPr lang="pt-BR" sz="2000" dirty="0" err="1" smtClean="0">
                <a:solidFill>
                  <a:srgbClr val="FFC000"/>
                </a:solidFill>
              </a:rPr>
              <a:t>setValor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2012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Integer</a:t>
            </a:r>
            <a:r>
              <a:rPr lang="pt-BR" sz="2000" dirty="0" smtClean="0"/>
              <a:t> i = bolsa2.</a:t>
            </a:r>
            <a:r>
              <a:rPr lang="pt-BR" sz="2000" dirty="0" err="1" smtClean="0">
                <a:solidFill>
                  <a:srgbClr val="FFC000"/>
                </a:solidFill>
              </a:rPr>
              <a:t>getValor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  <a:endParaRPr lang="pt-BR" sz="2000" dirty="0" smtClean="0"/>
          </a:p>
          <a:p>
            <a:pPr marL="447675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447675" lvl="1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Bolsa&lt;Produto&gt;</a:t>
            </a:r>
            <a:r>
              <a:rPr lang="pt-BR" sz="2000" dirty="0" smtClean="0"/>
              <a:t> bolsa3 </a:t>
            </a:r>
            <a:r>
              <a:rPr lang="pt-BR" sz="2000" dirty="0" smtClean="0"/>
              <a:t>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Bolsa&lt;Produto&gt;()</a:t>
            </a:r>
            <a:r>
              <a:rPr lang="pt-BR" sz="2000" dirty="0" smtClean="0"/>
              <a:t>;</a:t>
            </a:r>
            <a:endParaRPr lang="pt-BR" sz="2000" dirty="0" smtClean="0"/>
          </a:p>
          <a:p>
            <a:pPr marL="447675" lvl="1" indent="0">
              <a:spcBef>
                <a:spcPts val="0"/>
              </a:spcBef>
              <a:buNone/>
            </a:pPr>
            <a:r>
              <a:rPr lang="pt-BR" sz="2000" dirty="0" smtClean="0"/>
              <a:t>bolsa3.</a:t>
            </a:r>
            <a:r>
              <a:rPr lang="pt-BR" sz="2000" dirty="0" err="1" smtClean="0">
                <a:solidFill>
                  <a:srgbClr val="FFC000"/>
                </a:solidFill>
              </a:rPr>
              <a:t>setValor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Produto(5001, “Óleo de Soja”, 1.85)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endParaRPr lang="pt-BR" sz="2000" dirty="0" smtClean="0"/>
          </a:p>
          <a:p>
            <a:pPr marL="447675" lvl="1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Produto</a:t>
            </a:r>
            <a:r>
              <a:rPr lang="pt-BR" sz="2000" dirty="0" smtClean="0"/>
              <a:t> p </a:t>
            </a:r>
            <a:r>
              <a:rPr lang="pt-BR" sz="2000" dirty="0" smtClean="0"/>
              <a:t>= </a:t>
            </a:r>
            <a:r>
              <a:rPr lang="pt-BR" sz="2000" dirty="0" smtClean="0"/>
              <a:t>bolsa3.</a:t>
            </a:r>
            <a:r>
              <a:rPr lang="pt-BR" sz="2000" dirty="0" err="1" smtClean="0">
                <a:solidFill>
                  <a:srgbClr val="FFC000"/>
                </a:solidFill>
              </a:rPr>
              <a:t>getValor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447675" lvl="1" indent="0">
              <a:spcBef>
                <a:spcPts val="0"/>
              </a:spcBef>
              <a:buNone/>
            </a:pPr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 exemplo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225824" y="1600200"/>
            <a:ext cx="3930352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class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Trio&lt;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&gt;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primeiro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segundo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terceiro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endParaRPr lang="pt-BR" sz="1800" dirty="0" smtClean="0"/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getPrimeiro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	</a:t>
            </a:r>
            <a:r>
              <a:rPr lang="pt-BR" sz="1800" dirty="0" err="1" smtClean="0"/>
              <a:t>return</a:t>
            </a:r>
            <a:r>
              <a:rPr lang="pt-BR" sz="1800" dirty="0" smtClean="0"/>
              <a:t> primeiro;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setPrimeiro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valor)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	</a:t>
            </a:r>
            <a:r>
              <a:rPr lang="pt-BR" sz="1800" dirty="0" err="1" smtClean="0"/>
              <a:t>this</a:t>
            </a:r>
            <a:r>
              <a:rPr lang="pt-BR" sz="1800" dirty="0" smtClean="0"/>
              <a:t>.primeiro = valor;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getSegundo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	</a:t>
            </a:r>
            <a:r>
              <a:rPr lang="pt-BR" sz="1800" dirty="0" err="1" smtClean="0"/>
              <a:t>return</a:t>
            </a:r>
            <a:r>
              <a:rPr lang="pt-BR" sz="1800" dirty="0" smtClean="0"/>
              <a:t> segundo;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......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......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}</a:t>
            </a:r>
          </a:p>
          <a:p>
            <a:pPr>
              <a:spcBef>
                <a:spcPts val="0"/>
              </a:spcBef>
            </a:pPr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13384" y="2276872"/>
            <a:ext cx="4834880" cy="3849291"/>
          </a:xfrm>
        </p:spPr>
        <p:txBody>
          <a:bodyPr/>
          <a:lstStyle/>
          <a:p>
            <a:pPr marL="4763" lvl="1" indent="0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Trio&lt;</a:t>
            </a:r>
            <a:r>
              <a:rPr lang="pt-BR" sz="1800" dirty="0" err="1" smtClean="0">
                <a:solidFill>
                  <a:srgbClr val="FFC000"/>
                </a:solidFill>
              </a:rPr>
              <a:t>Integer</a:t>
            </a:r>
            <a:r>
              <a:rPr lang="pt-BR" sz="1800" dirty="0" smtClean="0">
                <a:solidFill>
                  <a:srgbClr val="FFC000"/>
                </a:solidFill>
              </a:rPr>
              <a:t>&gt;</a:t>
            </a:r>
            <a:r>
              <a:rPr lang="pt-BR" sz="1800" dirty="0" smtClean="0"/>
              <a:t> trio1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Trio&lt;</a:t>
            </a:r>
            <a:r>
              <a:rPr lang="pt-BR" sz="1800" dirty="0" err="1" smtClean="0">
                <a:solidFill>
                  <a:srgbClr val="FFC000"/>
                </a:solidFill>
              </a:rPr>
              <a:t>Integer</a:t>
            </a:r>
            <a:r>
              <a:rPr lang="pt-BR" sz="1800" dirty="0" smtClean="0">
                <a:solidFill>
                  <a:srgbClr val="FFC000"/>
                </a:solidFill>
              </a:rPr>
              <a:t>&gt;()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trio1.</a:t>
            </a:r>
            <a:r>
              <a:rPr lang="pt-BR" sz="1800" dirty="0" err="1" smtClean="0">
                <a:solidFill>
                  <a:srgbClr val="FFC000"/>
                </a:solidFill>
              </a:rPr>
              <a:t>setPrimeiro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39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trio1.</a:t>
            </a:r>
            <a:r>
              <a:rPr lang="pt-BR" sz="1800" dirty="0" err="1" smtClean="0">
                <a:solidFill>
                  <a:srgbClr val="FFC000"/>
                </a:solidFill>
              </a:rPr>
              <a:t>setSegundo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63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trio1.</a:t>
            </a:r>
            <a:r>
              <a:rPr lang="pt-BR" sz="1800" dirty="0" err="1" smtClean="0">
                <a:solidFill>
                  <a:srgbClr val="FFC000"/>
                </a:solidFill>
              </a:rPr>
              <a:t>setTerceiro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15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endParaRPr lang="pt-BR" sz="1800" dirty="0" smtClean="0"/>
          </a:p>
          <a:p>
            <a:pPr marL="4763" lvl="1" indent="0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Trio&lt;String&gt;</a:t>
            </a:r>
            <a:r>
              <a:rPr lang="pt-BR" sz="1800" dirty="0" smtClean="0"/>
              <a:t> trio2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Trio&lt;String&gt;()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trio2.</a:t>
            </a:r>
            <a:r>
              <a:rPr lang="pt-BR" sz="1800" dirty="0" err="1" smtClean="0">
                <a:solidFill>
                  <a:srgbClr val="FFC000"/>
                </a:solidFill>
              </a:rPr>
              <a:t>setPrimeiro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“</a:t>
            </a:r>
            <a:r>
              <a:rPr lang="pt-BR" sz="1800" dirty="0" err="1" smtClean="0"/>
              <a:t>Huguinho</a:t>
            </a:r>
            <a:r>
              <a:rPr lang="pt-BR" sz="1800" dirty="0" smtClean="0"/>
              <a:t>”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trio2.</a:t>
            </a:r>
            <a:r>
              <a:rPr lang="pt-BR" sz="1800" dirty="0" err="1" smtClean="0">
                <a:solidFill>
                  <a:srgbClr val="FFC000"/>
                </a:solidFill>
              </a:rPr>
              <a:t>setSegundo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“Zezinho”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trio2.</a:t>
            </a:r>
            <a:r>
              <a:rPr lang="pt-BR" sz="1800" dirty="0" err="1" smtClean="0">
                <a:solidFill>
                  <a:srgbClr val="FFC000"/>
                </a:solidFill>
              </a:rPr>
              <a:t>setTerceiro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“Luizinho”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endParaRPr lang="pt-BR" sz="1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Múltiplos </a:t>
            </a:r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225824" y="1600200"/>
            <a:ext cx="3930352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class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Trio&lt;</a:t>
            </a:r>
            <a:r>
              <a:rPr lang="pt-BR" sz="1800" b="1" dirty="0" smtClean="0">
                <a:solidFill>
                  <a:srgbClr val="FFC000"/>
                </a:solidFill>
              </a:rPr>
              <a:t>T, U, V</a:t>
            </a:r>
            <a:r>
              <a:rPr lang="pt-BR" sz="1800" dirty="0" smtClean="0">
                <a:solidFill>
                  <a:srgbClr val="FFC000"/>
                </a:solidFill>
              </a:rPr>
              <a:t>&gt;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primeiro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U</a:t>
            </a:r>
            <a:r>
              <a:rPr lang="pt-BR" sz="1800" dirty="0" smtClean="0">
                <a:solidFill>
                  <a:srgbClr val="FFC000"/>
                </a:solidFill>
              </a:rPr>
              <a:t> segundo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V</a:t>
            </a:r>
            <a:r>
              <a:rPr lang="pt-BR" sz="1800" dirty="0" smtClean="0">
                <a:solidFill>
                  <a:srgbClr val="FFC000"/>
                </a:solidFill>
              </a:rPr>
              <a:t> terceiro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endParaRPr lang="pt-BR" sz="1800" dirty="0" smtClean="0"/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getPrimeiro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	</a:t>
            </a:r>
            <a:r>
              <a:rPr lang="pt-BR" sz="1800" dirty="0" err="1" smtClean="0"/>
              <a:t>return</a:t>
            </a:r>
            <a:r>
              <a:rPr lang="pt-BR" sz="1800" dirty="0" smtClean="0"/>
              <a:t> primeiro;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setPrimeiro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valor)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	</a:t>
            </a:r>
            <a:r>
              <a:rPr lang="pt-BR" sz="1800" dirty="0" err="1" smtClean="0"/>
              <a:t>this</a:t>
            </a:r>
            <a:r>
              <a:rPr lang="pt-BR" sz="1800" dirty="0" smtClean="0"/>
              <a:t>.primeiro = valor;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U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getSegundo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	</a:t>
            </a:r>
            <a:r>
              <a:rPr lang="pt-BR" sz="1800" dirty="0" err="1" smtClean="0"/>
              <a:t>return</a:t>
            </a:r>
            <a:r>
              <a:rPr lang="pt-BR" sz="1800" dirty="0" smtClean="0"/>
              <a:t> segundo;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......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......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}</a:t>
            </a:r>
          </a:p>
          <a:p>
            <a:pPr>
              <a:spcBef>
                <a:spcPts val="0"/>
              </a:spcBef>
            </a:pPr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613</TotalTime>
  <Words>474</Words>
  <Application>Microsoft Office PowerPoint</Application>
  <PresentationFormat>On-screen Show (4:3)</PresentationFormat>
  <Paragraphs>187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Técnica</vt:lpstr>
      <vt:lpstr>Generics </vt:lpstr>
      <vt:lpstr>Generics</vt:lpstr>
      <vt:lpstr>Exemplo de caso</vt:lpstr>
      <vt:lpstr>Exemplo de caso</vt:lpstr>
      <vt:lpstr>Exemplo de caso</vt:lpstr>
      <vt:lpstr>Exemplo de caso</vt:lpstr>
      <vt:lpstr>Outro exemplo</vt:lpstr>
      <vt:lpstr>Outro exemplo</vt:lpstr>
      <vt:lpstr>Múltiplos generics</vt:lpstr>
      <vt:lpstr>Múltiplos generics</vt:lpstr>
      <vt:lpstr>Métodos genéricos</vt:lpstr>
      <vt:lpstr>Exercício</vt:lpstr>
      <vt:lpstr>Exercício (continuação)</vt:lpstr>
      <vt:lpstr>Exercício (continuação)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creator>Sandro Vieira</dc:creator>
  <cp:lastModifiedBy>Sandro Luiz S. Vieira</cp:lastModifiedBy>
  <cp:revision>83</cp:revision>
  <dcterms:created xsi:type="dcterms:W3CDTF">2011-12-17T14:07:49Z</dcterms:created>
  <dcterms:modified xsi:type="dcterms:W3CDTF">2016-09-09T21:12:13Z</dcterms:modified>
</cp:coreProperties>
</file>