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8" r:id="rId9"/>
    <p:sldId id="279" r:id="rId10"/>
    <p:sldId id="280" r:id="rId11"/>
    <p:sldId id="281" r:id="rId12"/>
    <p:sldId id="282" r:id="rId13"/>
    <p:sldId id="270" r:id="rId14"/>
    <p:sldId id="263" r:id="rId15"/>
    <p:sldId id="268" r:id="rId16"/>
    <p:sldId id="269" r:id="rId17"/>
    <p:sldId id="271" r:id="rId18"/>
    <p:sldId id="283" r:id="rId19"/>
    <p:sldId id="284" r:id="rId20"/>
    <p:sldId id="285" r:id="rId21"/>
    <p:sldId id="286" r:id="rId22"/>
    <p:sldId id="272" r:id="rId23"/>
    <p:sldId id="274" r:id="rId24"/>
    <p:sldId id="275" r:id="rId25"/>
    <p:sldId id="277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9" autoAdjust="0"/>
    <p:restoredTop sz="94624" autoAdjust="0"/>
  </p:normalViewPr>
  <p:slideViewPr>
    <p:cSldViewPr>
      <p:cViewPr varScale="1">
        <p:scale>
          <a:sx n="82" d="100"/>
          <a:sy n="82" d="100"/>
        </p:scale>
        <p:origin x="-9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27/09/2016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BD3E1-F1BF-4083-B4DD-F709DD482CF1}" type="datetime1">
              <a:rPr lang="pt-BR" smtClean="0"/>
              <a:t>27/09/2016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DBC88-9822-4DEA-AE28-3EC9033F5743}" type="datetime1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745AC-2816-4721-9C6D-A9447822D31C}" type="datetime1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A5242-53E3-4472-BC92-DB0FDF5504E2}" type="datetime1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BCDF-EC88-4DB8-93BC-02DC7FFC8AF4}" type="datetime1">
              <a:rPr lang="pt-BR" smtClean="0"/>
              <a:t>27/09/2016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B5BE2-AD52-401F-9806-F14564584BA9}" type="datetime1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B11DB-B2B3-47A5-A6AF-0CA24F0D9364}" type="datetime1">
              <a:rPr lang="pt-BR" smtClean="0"/>
              <a:t>27/09/2016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EB43F-B7C8-4978-811F-9B79AE388DF5}" type="datetime1">
              <a:rPr lang="pt-BR" smtClean="0"/>
              <a:t>27/09/2016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E47A7-0514-473C-B212-E1D197CE58A5}" type="datetime1">
              <a:rPr lang="pt-BR" smtClean="0"/>
              <a:t>27/09/2016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9D59-1EEE-4B3F-A244-935A38DC4E9F}" type="datetime1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DCF5-3C07-4711-A5C6-3382F196BD3F}" type="datetime1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857884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19725B-37B2-4DDE-91AD-4ACA26C1A8E7}" type="datetime1">
              <a:rPr lang="pt-BR" smtClean="0"/>
              <a:t>27/09/2016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142844" y="6421438"/>
            <a:ext cx="5572164" cy="365125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dirty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‹#›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Apêndice II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err="1" smtClean="0"/>
              <a:t>reflexividade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reflexivo</a:t>
            </a:r>
            <a:r>
              <a:rPr lang="pt-BR" dirty="0" smtClean="0"/>
              <a:t>. Isto significa que as expressões abaixo precisam ser equivalentes: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114428" y="4625341"/>
            <a:ext cx="267072" cy="456410"/>
          </a:xfrm>
          <a:prstGeom prst="up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483768" y="3861048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483768" y="5157192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transitividade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transitivo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r>
              <a:rPr lang="pt-BR" sz="2400" dirty="0" smtClean="0"/>
              <a:t>e</a:t>
            </a: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83768" y="2924944"/>
            <a:ext cx="3600400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83768" y="5085184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4067944" y="4509120"/>
            <a:ext cx="432048" cy="50405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consistente</a:t>
            </a:r>
            <a:r>
              <a:rPr lang="pt-BR" dirty="0" smtClean="0"/>
              <a:t>. Isto significa que chamadas sucessivas do método </a:t>
            </a:r>
            <a:r>
              <a:rPr lang="pt-BR" dirty="0" err="1" smtClean="0"/>
              <a:t>equals</a:t>
            </a:r>
            <a:r>
              <a:rPr lang="pt-BR" dirty="0" smtClean="0"/>
              <a:t>() não devem alterar o seu resultado.</a:t>
            </a:r>
            <a:br>
              <a:rPr lang="pt-BR" dirty="0" smtClean="0"/>
            </a:br>
            <a:endParaRPr lang="pt-BR" sz="2400" dirty="0" smtClean="0"/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smtClean="0"/>
              <a:t>...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580112" y="4581128"/>
            <a:ext cx="26212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/>
              <a:t>Devem retornar sempre</a:t>
            </a:r>
          </a:p>
          <a:p>
            <a:pPr algn="ctr"/>
            <a:r>
              <a:rPr lang="pt-BR" dirty="0" smtClean="0"/>
              <a:t>o mesmo resultado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499992" y="4221088"/>
            <a:ext cx="93610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499992" y="4581128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4499992" y="501317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499992" y="5157192"/>
            <a:ext cx="93610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Retorna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715436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// ... métodos </a:t>
            </a:r>
            <a:r>
              <a:rPr lang="pt-BR" sz="2000" dirty="0" err="1" smtClean="0">
                <a:solidFill>
                  <a:srgbClr val="00B050"/>
                </a:solidFill>
              </a:rPr>
              <a:t>gets</a:t>
            </a:r>
            <a:r>
              <a:rPr lang="pt-BR" sz="2000" dirty="0" smtClean="0">
                <a:solidFill>
                  <a:srgbClr val="00B05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(nome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nome.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(cargo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cargo.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Assinala um critéria de comparação entre objetos, permitindo definir se um objeto é maior ou menor que um outro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Deve ser implementado em classes cujas instâncias serão utilizadas em estruturas de dados ordenáveis.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comparar valores primitivos utilizamos os operadores relacionais &gt; (maior), &lt; (menor) e outros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x</a:t>
            </a:r>
            <a:r>
              <a:rPr lang="pt-BR" sz="2200" dirty="0" smtClean="0"/>
              <a:t> = 8;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y</a:t>
            </a:r>
            <a:r>
              <a:rPr lang="pt-BR" sz="2200" dirty="0" smtClean="0"/>
              <a:t> = 4 + 6;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&gt;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&lt;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("Valores iguais.");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Comparando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Para a comparação de valores String utilizamos o método </a:t>
            </a:r>
            <a:r>
              <a:rPr lang="pt-BR" u="sng" dirty="0" err="1" smtClean="0"/>
              <a:t>compareTo</a:t>
            </a:r>
            <a:r>
              <a:rPr lang="pt-BR" u="sng" dirty="0" smtClean="0"/>
              <a:t>()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valor1</a:t>
            </a:r>
            <a:r>
              <a:rPr lang="pt-BR" sz="2200" dirty="0" smtClean="0"/>
              <a:t> = “Manuel";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valor2</a:t>
            </a:r>
            <a:r>
              <a:rPr lang="pt-BR" sz="2200" dirty="0" smtClean="0"/>
              <a:t> = “Joaquim”;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&gt; 0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&lt; 0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380588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Equivalência de tipos primitivos</a:t>
            </a:r>
          </a:p>
          <a:p>
            <a:pPr eaLnBrk="1" hangingPunct="1"/>
            <a:r>
              <a:rPr lang="pt-BR" sz="2800" dirty="0" smtClean="0"/>
              <a:t>Equivalência de String</a:t>
            </a:r>
          </a:p>
          <a:p>
            <a:pPr eaLnBrk="1" hangingPunct="1"/>
            <a:r>
              <a:rPr lang="pt-BR" sz="2800" dirty="0" smtClean="0"/>
              <a:t>Equivalência de outros objetos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A interface </a:t>
            </a:r>
            <a:r>
              <a:rPr lang="pt-BR" sz="2800" dirty="0" err="1" smtClean="0"/>
              <a:t>Comparable</a:t>
            </a:r>
            <a:r>
              <a:rPr lang="pt-BR" sz="2800" dirty="0" smtClean="0"/>
              <a:t> e o método </a:t>
            </a:r>
            <a:r>
              <a:rPr lang="pt-BR" sz="2800" dirty="0" err="1" smtClean="0"/>
              <a:t>compareTo</a:t>
            </a:r>
            <a:r>
              <a:rPr lang="pt-BR" sz="28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realizar a comparação de outros tipos de objetos também utilizamos o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  <a:r>
              <a:rPr lang="pt-BR" sz="2400" dirty="0" smtClean="0"/>
              <a:t>, desde que esteja devidamente implementado pela classe</a:t>
            </a: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(f2) &gt; 0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primeiro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(f2) &lt; 0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segundo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3600" dirty="0" smtClean="0"/>
              <a:t>Implementando a interface </a:t>
            </a:r>
            <a:r>
              <a:rPr lang="pt-BR" sz="3600" dirty="0" err="1" smtClean="0"/>
              <a:t>Comparable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</a:t>
            </a:r>
            <a:r>
              <a:rPr lang="pt-BR" b="1" i="1" dirty="0" err="1" smtClean="0"/>
              <a:t>compareTo</a:t>
            </a:r>
            <a:r>
              <a:rPr lang="pt-BR" b="1" i="1" dirty="0" smtClean="0"/>
              <a:t>()</a:t>
            </a:r>
            <a:r>
              <a:rPr lang="pt-BR" dirty="0" smtClean="0"/>
              <a:t> só funciona em classes que implementam 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Comparable</a:t>
            </a:r>
            <a:endParaRPr lang="pt-BR" dirty="0" smtClean="0"/>
          </a:p>
          <a:p>
            <a:pPr>
              <a:spcBef>
                <a:spcPts val="3000"/>
              </a:spcBef>
            </a:pP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Implementando a interface Comparable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public class Funcionario </a:t>
            </a:r>
            <a:r>
              <a:rPr lang="pt-BR" sz="1800" dirty="0" smtClean="0">
                <a:solidFill>
                  <a:srgbClr val="FFC000"/>
                </a:solidFill>
              </a:rPr>
              <a:t>implements Comparable&lt;Funcionario&gt;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matricula;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</a:t>
            </a:r>
            <a:r>
              <a:rPr lang="pt-BR" sz="1800" u="sng" dirty="0" smtClean="0"/>
              <a:t>nome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cargo;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// ... métodos </a:t>
            </a:r>
            <a:r>
              <a:rPr lang="pt-BR" sz="1800" dirty="0" err="1" smtClean="0"/>
              <a:t>gets</a:t>
            </a:r>
            <a:r>
              <a:rPr lang="pt-BR" sz="18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public int compareTo(Funcionario outro)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if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&gt;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&lt;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-1;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0;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000" dirty="0" smtClean="0"/>
              <a:t>Crie uma classe denominada </a:t>
            </a:r>
            <a:r>
              <a:rPr lang="pt-BR" sz="2000" dirty="0" smtClean="0">
                <a:solidFill>
                  <a:srgbClr val="FFC000"/>
                </a:solidFill>
              </a:rPr>
              <a:t>Produto</a:t>
            </a:r>
            <a:r>
              <a:rPr lang="pt-BR" sz="20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>
                <a:solidFill>
                  <a:srgbClr val="FFC000"/>
                </a:solidFill>
              </a:rPr>
              <a:t>codigo</a:t>
            </a:r>
            <a:r>
              <a:rPr lang="pt-BR" sz="18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1800" dirty="0" smtClean="0">
                <a:solidFill>
                  <a:srgbClr val="FFC000"/>
                </a:solidFill>
              </a:rPr>
              <a:t>descricao</a:t>
            </a:r>
            <a:r>
              <a:rPr lang="pt-BR" sz="18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1800" dirty="0" smtClean="0">
                <a:solidFill>
                  <a:srgbClr val="FFC000"/>
                </a:solidFill>
              </a:rPr>
              <a:t>preco</a:t>
            </a:r>
            <a:r>
              <a:rPr lang="pt-BR" sz="18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Implemente os métodos </a:t>
            </a:r>
            <a:r>
              <a:rPr lang="pt-BR" sz="2000" dirty="0" smtClean="0">
                <a:solidFill>
                  <a:srgbClr val="FFC000"/>
                </a:solidFill>
              </a:rPr>
              <a:t>get</a:t>
            </a:r>
            <a:r>
              <a:rPr lang="pt-BR" sz="2000" dirty="0" smtClean="0"/>
              <a:t> e </a:t>
            </a:r>
            <a:r>
              <a:rPr lang="pt-BR" sz="2000" dirty="0" smtClean="0">
                <a:solidFill>
                  <a:srgbClr val="FFC000"/>
                </a:solidFill>
              </a:rPr>
              <a:t>set</a:t>
            </a:r>
            <a:r>
              <a:rPr lang="pt-BR" sz="20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000" dirty="0" smtClean="0"/>
              <a:t>Implemente o método </a:t>
            </a:r>
            <a:r>
              <a:rPr lang="pt-BR" sz="2000" dirty="0" smtClean="0">
                <a:solidFill>
                  <a:srgbClr val="FFC000"/>
                </a:solidFill>
              </a:rPr>
              <a:t>equals()</a:t>
            </a:r>
            <a:r>
              <a:rPr lang="pt-BR" sz="2000" dirty="0" smtClean="0"/>
              <a:t> realizando a comparação pela descrição do produto. Em outras palavras, dois produtos serão iguais quando possuírem a mesma descrição.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000" dirty="0" smtClean="0"/>
              <a:t>A classe Produto deverá implementar a interface </a:t>
            </a:r>
            <a:r>
              <a:rPr lang="pt-BR" sz="2000" dirty="0" smtClean="0">
                <a:solidFill>
                  <a:srgbClr val="FFC000"/>
                </a:solidFill>
              </a:rPr>
              <a:t>Comparable&lt;Produto&gt;</a:t>
            </a:r>
            <a:r>
              <a:rPr lang="pt-BR" sz="2000" dirty="0" smtClean="0"/>
              <a:t> bem como seu método </a:t>
            </a:r>
            <a:r>
              <a:rPr lang="pt-BR" sz="2000" dirty="0" smtClean="0">
                <a:solidFill>
                  <a:srgbClr val="FFC000"/>
                </a:solidFill>
              </a:rPr>
              <a:t>compareTo()</a:t>
            </a:r>
            <a:r>
              <a:rPr lang="pt-BR" sz="2000" dirty="0" smtClean="0"/>
              <a:t> realizando a comparação também pela descrição em ordem crescente.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Em outras palavras, o método compareTo() deverá retornar:</a:t>
            </a:r>
          </a:p>
          <a:p>
            <a:pPr lvl="1">
              <a:spcBef>
                <a:spcPts val="2400"/>
              </a:spcBef>
            </a:pPr>
            <a:r>
              <a:rPr lang="pt-BR" sz="1800" u="sng" dirty="0" smtClean="0"/>
              <a:t>Um número positivo</a:t>
            </a:r>
            <a:r>
              <a:rPr lang="pt-BR" sz="1800" dirty="0" smtClean="0"/>
              <a:t> quando a descrição do item em questão for alfabeticamente maior que a descrição do outro produto</a:t>
            </a:r>
          </a:p>
          <a:p>
            <a:pPr lvl="1">
              <a:spcBef>
                <a:spcPts val="600"/>
              </a:spcBef>
            </a:pPr>
            <a:r>
              <a:rPr lang="pt-BR" sz="1800" u="sng" dirty="0" smtClean="0"/>
              <a:t>Um número negativo</a:t>
            </a:r>
            <a:r>
              <a:rPr lang="pt-BR" sz="1800" dirty="0" smtClean="0"/>
              <a:t> quando contrário</a:t>
            </a:r>
          </a:p>
          <a:p>
            <a:pPr lvl="1">
              <a:spcBef>
                <a:spcPts val="600"/>
              </a:spcBef>
            </a:pPr>
            <a:r>
              <a:rPr lang="pt-BR" sz="1800" u="sng" dirty="0" smtClean="0"/>
              <a:t>Zero</a:t>
            </a:r>
            <a:r>
              <a:rPr lang="pt-BR" sz="1800" dirty="0" smtClean="0"/>
              <a:t> quando tiverem a mesma descrição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(fim)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Crie um classe executável chamada </a:t>
            </a:r>
            <a:r>
              <a:rPr lang="pt-BR" sz="2400" dirty="0" err="1" smtClean="0">
                <a:solidFill>
                  <a:srgbClr val="FFC000"/>
                </a:solidFill>
              </a:rPr>
              <a:t>ExercicioComparable</a:t>
            </a:r>
            <a:r>
              <a:rPr lang="pt-BR" sz="2400" dirty="0" smtClean="0"/>
              <a:t> e no método </a:t>
            </a:r>
            <a:r>
              <a:rPr lang="pt-BR" sz="2400" dirty="0" smtClean="0">
                <a:solidFill>
                  <a:srgbClr val="FFC000"/>
                </a:solidFill>
              </a:rPr>
              <a:t>main()</a:t>
            </a:r>
            <a:r>
              <a:rPr lang="pt-BR" sz="2400" dirty="0" smtClean="0"/>
              <a:t> crie 3 instâncias da classe produto conforme abaixo:</a:t>
            </a:r>
            <a:endParaRPr lang="pt-BR" sz="24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p1</a:t>
            </a:r>
            <a:r>
              <a:rPr lang="pt-BR" sz="1800" dirty="0" smtClean="0"/>
              <a:t> = new Produto(805, “Leite Integral”, 1.70);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p2</a:t>
            </a:r>
            <a:r>
              <a:rPr lang="pt-BR" sz="1800" dirty="0" smtClean="0"/>
              <a:t> = new Produto(930, “Café em pó”, 4.80);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p3</a:t>
            </a:r>
            <a:r>
              <a:rPr lang="pt-BR" sz="1800" dirty="0" smtClean="0"/>
              <a:t> = new Produto(110, “Manteiga”, 2.80);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400" dirty="0" smtClean="0"/>
              <a:t>Em seguida, exiba cada um dos produtos conforme a ordem definida pelo método compareTo() de cada objeto.</a:t>
            </a:r>
            <a:endParaRPr lang="pt-BR" sz="24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x</a:t>
            </a:r>
            <a:r>
              <a:rPr lang="pt-BR" sz="2400" dirty="0" smtClean="0"/>
              <a:t> = 8;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y</a:t>
            </a:r>
            <a:r>
              <a:rPr lang="pt-BR" sz="2400" dirty="0" smtClean="0"/>
              <a:t> = 4 + 4;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/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== y</a:t>
            </a:r>
            <a:r>
              <a:rPr lang="pt-BR" sz="2400" dirty="0" smtClean="0"/>
              <a:t>)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iguais.");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diferentes.");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String </a:t>
            </a:r>
            <a:r>
              <a:rPr lang="pt-BR" sz="2400" dirty="0" err="1" smtClean="0"/>
              <a:t>temp</a:t>
            </a:r>
            <a:r>
              <a:rPr lang="pt-BR" sz="2400" dirty="0" smtClean="0"/>
              <a:t> = "nova";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valor1</a:t>
            </a:r>
            <a:r>
              <a:rPr lang="pt-BR" sz="2400" dirty="0" smtClean="0"/>
              <a:t> = "</a:t>
            </a:r>
            <a:r>
              <a:rPr lang="pt-BR" sz="2400" dirty="0" err="1" smtClean="0"/>
              <a:t>casanova</a:t>
            </a:r>
            <a:r>
              <a:rPr lang="pt-BR" sz="2400" dirty="0" smtClean="0"/>
              <a:t>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valor2</a:t>
            </a:r>
            <a:r>
              <a:rPr lang="pt-BR" sz="2400" dirty="0" smtClean="0"/>
              <a:t> = "casa" + </a:t>
            </a:r>
            <a:r>
              <a:rPr lang="pt-BR" sz="2400" dirty="0" err="1" smtClean="0"/>
              <a:t>temp</a:t>
            </a:r>
            <a:r>
              <a:rPr lang="pt-BR" sz="2400" dirty="0" smtClean="0"/>
              <a:t>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4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valor1.</a:t>
            </a:r>
            <a:r>
              <a:rPr lang="pt-BR" sz="2400" dirty="0" err="1" smtClean="0">
                <a:solidFill>
                  <a:srgbClr val="FFC000"/>
                </a:solidFill>
              </a:rPr>
              <a:t>equals</a:t>
            </a:r>
            <a:r>
              <a:rPr lang="pt-BR" sz="2400" dirty="0" smtClean="0">
                <a:solidFill>
                  <a:srgbClr val="FFC000"/>
                </a:solidFill>
              </a:rPr>
              <a:t>(valor2)</a:t>
            </a:r>
            <a:r>
              <a:rPr lang="pt-BR" sz="24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diferentes");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  <a:r>
              <a:rPr lang="pt-BR" sz="2400" dirty="0" smtClean="0"/>
              <a:t> desde que estejam devidamente implementados pela classe</a:t>
            </a: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Implementando o método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u="sng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(!(</a:t>
            </a:r>
            <a:r>
              <a:rPr lang="pt-BR" sz="2000" u="sng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instanceof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false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outro</a:t>
            </a:r>
            <a:r>
              <a:rPr lang="pt-BR" sz="2000" dirty="0" smtClean="0"/>
              <a:t> =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 </a:t>
            </a:r>
            <a:r>
              <a:rPr lang="pt-BR" sz="2000" u="sng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</a:t>
            </a:r>
            <a:r>
              <a:rPr lang="pt-BR" sz="2000" dirty="0" err="1" smtClean="0">
                <a:solidFill>
                  <a:srgbClr val="FFC000"/>
                </a:solidFill>
              </a:rPr>
              <a:t>this</a:t>
            </a:r>
            <a:r>
              <a:rPr lang="pt-BR" sz="2000" dirty="0" smtClean="0"/>
              <a:t>.matricula == </a:t>
            </a:r>
            <a:r>
              <a:rPr lang="pt-BR" sz="2000" dirty="0" smtClean="0">
                <a:solidFill>
                  <a:srgbClr val="FFC000"/>
                </a:solidFill>
              </a:rPr>
              <a:t>outro</a:t>
            </a:r>
            <a:r>
              <a:rPr lang="pt-BR" sz="2000" dirty="0" smtClean="0"/>
              <a:t>.matricula);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Leis de igualdade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Ao implementar o método </a:t>
            </a:r>
            <a:r>
              <a:rPr lang="pt-BR" dirty="0" err="1" smtClean="0"/>
              <a:t>equals</a:t>
            </a:r>
            <a:r>
              <a:rPr lang="pt-BR" dirty="0" smtClean="0"/>
              <a:t>(), certifique-se de atender as 4 leis de igualdade. Para isto seu método </a:t>
            </a:r>
            <a:r>
              <a:rPr lang="pt-BR" dirty="0" err="1" smtClean="0"/>
              <a:t>equals</a:t>
            </a:r>
            <a:r>
              <a:rPr lang="pt-BR" dirty="0" smtClean="0"/>
              <a:t>() deve ser:</a:t>
            </a:r>
          </a:p>
          <a:p>
            <a:pPr lvl="1"/>
            <a:endParaRPr lang="pt-BR" dirty="0" smtClean="0"/>
          </a:p>
          <a:p>
            <a:pPr marL="2419350" lvl="1"/>
            <a:r>
              <a:rPr lang="pt-BR" dirty="0" smtClean="0"/>
              <a:t>Simétrico</a:t>
            </a:r>
          </a:p>
          <a:p>
            <a:pPr marL="2419350" lvl="1"/>
            <a:r>
              <a:rPr lang="pt-BR" dirty="0" smtClean="0"/>
              <a:t>Reflexivo</a:t>
            </a:r>
          </a:p>
          <a:p>
            <a:pPr marL="2419350" lvl="1"/>
            <a:r>
              <a:rPr lang="pt-BR" dirty="0" smtClean="0"/>
              <a:t>Transitivo</a:t>
            </a:r>
          </a:p>
          <a:p>
            <a:pPr marL="2419350" lvl="1"/>
            <a:r>
              <a:rPr lang="pt-BR" dirty="0" smtClean="0"/>
              <a:t>Consistente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simetria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simétrico</a:t>
            </a:r>
            <a:r>
              <a:rPr lang="pt-BR" dirty="0" smtClean="0"/>
              <a:t>. Isto significa que a regra abaixo sempre deve ser verdadeira para qualquer instância de sua classe: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sempre deve ser verdade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83768" y="4293096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Apêndice II - Os métodos equals() e hashCode()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1514</TotalTime>
  <Words>1189</Words>
  <Application>Microsoft Office PowerPoint</Application>
  <PresentationFormat>On-screen Show (4:3)</PresentationFormat>
  <Paragraphs>309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Leis de igualdade</vt:lpstr>
      <vt:lpstr>Lei da simetria</vt:lpstr>
      <vt:lpstr>Lei da reflexividade</vt:lpstr>
      <vt:lpstr>Lei da transitividade</vt:lpstr>
      <vt:lpstr>Lei da consistência</vt:lpstr>
      <vt:lpstr>O método hashCode()</vt:lpstr>
      <vt:lpstr>O método hashCode()</vt:lpstr>
      <vt:lpstr>O método hashCode()</vt:lpstr>
      <vt:lpstr>Implementando o método hashCode()</vt:lpstr>
      <vt:lpstr>A interface Comparable</vt:lpstr>
      <vt:lpstr>Comparando tipos primitivos</vt:lpstr>
      <vt:lpstr>Comparando Strings</vt:lpstr>
      <vt:lpstr>Comparando outros objetos</vt:lpstr>
      <vt:lpstr>Implementando a interface Comparable</vt:lpstr>
      <vt:lpstr>Implementando a interface Comparable</vt:lpstr>
      <vt:lpstr>Exercício</vt:lpstr>
      <vt:lpstr>Exercício (continuação)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Sandro Luiz S. Vieira</cp:lastModifiedBy>
  <cp:revision>178</cp:revision>
  <dcterms:created xsi:type="dcterms:W3CDTF">2011-12-17T14:07:49Z</dcterms:created>
  <dcterms:modified xsi:type="dcterms:W3CDTF">2016-09-27T12:43:35Z</dcterms:modified>
</cp:coreProperties>
</file>