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sldIdLst>
    <p:sldId id="256" r:id="rId2"/>
    <p:sldId id="280" r:id="rId3"/>
    <p:sldId id="281" r:id="rId4"/>
    <p:sldId id="282" r:id="rId5"/>
    <p:sldId id="264" r:id="rId6"/>
    <p:sldId id="283" r:id="rId7"/>
    <p:sldId id="308" r:id="rId8"/>
    <p:sldId id="303" r:id="rId9"/>
    <p:sldId id="284" r:id="rId10"/>
    <p:sldId id="292" r:id="rId11"/>
    <p:sldId id="310" r:id="rId12"/>
    <p:sldId id="293" r:id="rId13"/>
    <p:sldId id="316" r:id="rId14"/>
    <p:sldId id="333" r:id="rId15"/>
    <p:sldId id="285" r:id="rId16"/>
    <p:sldId id="286" r:id="rId17"/>
    <p:sldId id="309" r:id="rId18"/>
    <p:sldId id="287" r:id="rId19"/>
    <p:sldId id="288" r:id="rId20"/>
    <p:sldId id="289" r:id="rId21"/>
    <p:sldId id="290" r:id="rId22"/>
    <p:sldId id="291" r:id="rId23"/>
    <p:sldId id="294" r:id="rId24"/>
    <p:sldId id="295" r:id="rId25"/>
    <p:sldId id="311" r:id="rId26"/>
    <p:sldId id="330" r:id="rId27"/>
    <p:sldId id="329" r:id="rId28"/>
    <p:sldId id="331" r:id="rId29"/>
    <p:sldId id="296" r:id="rId30"/>
    <p:sldId id="297" r:id="rId31"/>
    <p:sldId id="298" r:id="rId32"/>
    <p:sldId id="332" r:id="rId33"/>
    <p:sldId id="299" r:id="rId34"/>
    <p:sldId id="317" r:id="rId35"/>
    <p:sldId id="273" r:id="rId36"/>
    <p:sldId id="301" r:id="rId37"/>
    <p:sldId id="302" r:id="rId38"/>
    <p:sldId id="322" r:id="rId39"/>
    <p:sldId id="312" r:id="rId40"/>
    <p:sldId id="305" r:id="rId41"/>
    <p:sldId id="314" r:id="rId42"/>
    <p:sldId id="313" r:id="rId43"/>
    <p:sldId id="274" r:id="rId44"/>
    <p:sldId id="318" r:id="rId45"/>
    <p:sldId id="352" r:id="rId46"/>
    <p:sldId id="353" r:id="rId47"/>
    <p:sldId id="354" r:id="rId48"/>
    <p:sldId id="355" r:id="rId49"/>
    <p:sldId id="356" r:id="rId50"/>
    <p:sldId id="334" r:id="rId51"/>
    <p:sldId id="335" r:id="rId52"/>
    <p:sldId id="336" r:id="rId53"/>
    <p:sldId id="344" r:id="rId54"/>
    <p:sldId id="337" r:id="rId55"/>
    <p:sldId id="338" r:id="rId56"/>
    <p:sldId id="339" r:id="rId57"/>
    <p:sldId id="341" r:id="rId58"/>
    <p:sldId id="342" r:id="rId59"/>
    <p:sldId id="343" r:id="rId60"/>
    <p:sldId id="349" r:id="rId61"/>
    <p:sldId id="350" r:id="rId62"/>
    <p:sldId id="351" r:id="rId6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9" autoAdjust="0"/>
    <p:restoredTop sz="95362" autoAdjust="0"/>
  </p:normalViewPr>
  <p:slideViewPr>
    <p:cSldViewPr>
      <p:cViewPr varScale="1">
        <p:scale>
          <a:sx n="117" d="100"/>
          <a:sy n="117" d="100"/>
        </p:scale>
        <p:origin x="-3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1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3DE374-C92E-4573-811E-65DC7ADF743B}" type="datetimeFigureOut">
              <a:rPr lang="pt-BR"/>
              <a:pPr>
                <a:defRPr/>
              </a:pPr>
              <a:t>04/02/2017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215436-0A3F-4A01-A79E-C3B1BC371D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98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55E319-AD6C-4F50-A9EF-1D465263E26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2775EB-D008-416C-A596-0C878C0D72AD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2BD56B-C6CB-4963-A738-91B502C7EFB9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D480E-657C-4483-9554-6B0BF1825A8C}" type="datetime1">
              <a:rPr lang="pt-BR" smtClean="0"/>
              <a:pPr>
                <a:defRPr/>
              </a:pPr>
              <a:t>04/02/2017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32651-F82A-45E5-B401-7EA32E6065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9F62A-0134-4304-B6B5-D4D3E999F3FC}" type="datetime1">
              <a:rPr lang="pt-BR" smtClean="0"/>
              <a:pPr>
                <a:defRPr/>
              </a:pPr>
              <a:t>04/02/2017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90B8D-C9E5-462B-9C9A-17B0DC85BB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D5359-A8D7-4C50-9363-C08D7D2CDDC0}" type="datetime1">
              <a:rPr lang="pt-BR" smtClean="0"/>
              <a:pPr>
                <a:defRPr/>
              </a:pPr>
              <a:t>04/02/2017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A1A8-28B9-40DF-85CD-7AD7D1A3A1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0D72F-3D96-4B1B-9750-776454D87A26}" type="datetime1">
              <a:rPr lang="pt-BR" smtClean="0"/>
              <a:pPr>
                <a:defRPr/>
              </a:pPr>
              <a:t>04/02/2017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91016-4593-45F4-AB1C-BDF71B1182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E8D94-E76F-4369-A5CD-7482411417F1}" type="datetime1">
              <a:rPr lang="pt-BR" smtClean="0"/>
              <a:pPr>
                <a:defRPr/>
              </a:pPr>
              <a:t>04/02/2017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3EA5-71DF-4638-BC15-81D6FFD3C7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64379-308C-4562-9292-11786B41C428}" type="datetime1">
              <a:rPr lang="pt-BR" smtClean="0"/>
              <a:pPr>
                <a:defRPr/>
              </a:pPr>
              <a:t>04/02/2017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D0A69-DEA2-480E-B253-B8D3EED799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DC534-CF77-43A6-9122-C95C6DBB78CE}" type="datetime1">
              <a:rPr lang="pt-BR" smtClean="0"/>
              <a:pPr>
                <a:defRPr/>
              </a:pPr>
              <a:t>04/02/2017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C700-8835-4F05-9426-213B8E11E3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n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72386" cy="218598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8596" y="3929066"/>
            <a:ext cx="7496204" cy="219709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40166-8758-484A-A682-D8C4DEB167AC}" type="datetime1">
              <a:rPr lang="pt-BR" smtClean="0"/>
              <a:pPr>
                <a:defRPr/>
              </a:pPr>
              <a:t>04/02/2017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C700-8835-4F05-9426-213B8E11E3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6DCF1-7838-4BB7-AEC7-9A67B06A72A0}" type="datetime1">
              <a:rPr lang="pt-BR" smtClean="0"/>
              <a:pPr>
                <a:defRPr/>
              </a:pPr>
              <a:t>04/02/2017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F6FE-75A1-4505-8919-B060EFBFDE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D202-B6A4-4F9A-90C3-45C7D2A4B0DD}" type="datetime1">
              <a:rPr lang="pt-BR" smtClean="0"/>
              <a:pPr>
                <a:defRPr/>
              </a:pPr>
              <a:t>04/02/2017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4A8B1-CE9F-4620-8014-D764A1C591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6185D-A75D-4536-8B49-DFE47D6BE553}" type="datetime1">
              <a:rPr lang="pt-BR" smtClean="0"/>
              <a:pPr>
                <a:defRPr/>
              </a:pPr>
              <a:t>04/02/2017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6BB17-5896-4581-A205-9E7A355CF6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25D32-2F04-431F-AC55-F77B68C30A9B}" type="datetime1">
              <a:rPr lang="pt-BR" smtClean="0"/>
              <a:pPr>
                <a:defRPr/>
              </a:pPr>
              <a:t>04/02/2017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4FA80-AB24-443C-B174-0A168F7D18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5929322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128C1B-BF04-4314-BE58-D3F17824694F}" type="datetime1">
              <a:rPr lang="pt-BR" smtClean="0"/>
              <a:pPr>
                <a:defRPr/>
              </a:pPr>
              <a:t>04/02/2017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142844" y="6421438"/>
            <a:ext cx="571504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600" kern="1200" dirty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A7D58B-C561-43AF-AA37-C0645173C24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1" r:id="rId2"/>
    <p:sldLayoutId id="2147483748" r:id="rId3"/>
    <p:sldLayoutId id="2147483742" r:id="rId4"/>
    <p:sldLayoutId id="2147483752" r:id="rId5"/>
    <p:sldLayoutId id="2147483749" r:id="rId6"/>
    <p:sldLayoutId id="2147483743" r:id="rId7"/>
    <p:sldLayoutId id="2147483744" r:id="rId8"/>
    <p:sldLayoutId id="2147483750" r:id="rId9"/>
    <p:sldLayoutId id="2147483751" r:id="rId10"/>
    <p:sldLayoutId id="2147483745" r:id="rId11"/>
    <p:sldLayoutId id="214748374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Coleções e Conjuntos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&lt;Produto&gt;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colecaox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p1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p2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p3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p4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p5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</p:txBody>
      </p:sp>
      <p:grpSp>
        <p:nvGrpSpPr>
          <p:cNvPr id="11" name="Grupo 9"/>
          <p:cNvGrpSpPr/>
          <p:nvPr/>
        </p:nvGrpSpPr>
        <p:grpSpPr>
          <a:xfrm>
            <a:off x="3419872" y="2492896"/>
            <a:ext cx="4608512" cy="1008113"/>
            <a:chOff x="3708277" y="1772816"/>
            <a:chExt cx="4608512" cy="1008113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5364088" y="1772816"/>
              <a:ext cx="29527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&lt;Produto&gt;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6" name="Grupo 19"/>
            <p:cNvGrpSpPr>
              <a:grpSpLocks/>
            </p:cNvGrpSpPr>
            <p:nvPr/>
          </p:nvGrpSpPr>
          <p:grpSpPr bwMode="auto">
            <a:xfrm flipV="1">
              <a:off x="4284341" y="2060848"/>
              <a:ext cx="1079747" cy="288032"/>
              <a:chOff x="681213" y="5229204"/>
              <a:chExt cx="1081693" cy="288939"/>
            </a:xfrm>
          </p:grpSpPr>
          <p:cxnSp>
            <p:nvCxnSpPr>
              <p:cNvPr id="17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81213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8" name="Conector de seta reta 15"/>
              <p:cNvCxnSpPr>
                <a:cxnSpLocks noChangeShapeType="1"/>
                <a:stCxn id="14" idx="1"/>
              </p:cNvCxnSpPr>
              <p:nvPr/>
            </p:nvCxnSpPr>
            <p:spPr bwMode="auto">
              <a:xfrm flipH="1">
                <a:off x="681214" y="5513773"/>
                <a:ext cx="1081692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genérica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colecaoy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Object</a:t>
            </a:r>
            <a:r>
              <a:rPr lang="pt-BR" sz="2000" dirty="0" smtClean="0"/>
              <a:t> item1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Object</a:t>
            </a:r>
            <a:r>
              <a:rPr lang="pt-BR" sz="2000" dirty="0" smtClean="0"/>
              <a:t> item2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Object</a:t>
            </a:r>
            <a:r>
              <a:rPr lang="pt-BR" sz="2000" dirty="0" smtClean="0"/>
              <a:t> item3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Object</a:t>
            </a:r>
            <a:r>
              <a:rPr lang="pt-BR" sz="2000" dirty="0" smtClean="0"/>
              <a:t> item4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Object</a:t>
            </a:r>
            <a:r>
              <a:rPr lang="pt-BR" sz="2000" dirty="0" smtClean="0"/>
              <a:t> item5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</p:txBody>
      </p:sp>
      <p:grpSp>
        <p:nvGrpSpPr>
          <p:cNvPr id="2" name="Grupo 9"/>
          <p:cNvGrpSpPr/>
          <p:nvPr/>
        </p:nvGrpSpPr>
        <p:grpSpPr>
          <a:xfrm>
            <a:off x="3275856" y="2492896"/>
            <a:ext cx="4536504" cy="1008113"/>
            <a:chOff x="3708277" y="1772816"/>
            <a:chExt cx="4536504" cy="1008113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5292080" y="1772816"/>
              <a:ext cx="29527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17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8" name="Conector de seta reta 15"/>
              <p:cNvCxnSpPr>
                <a:cxnSpLocks noChangeShapeType="1"/>
                <a:stCxn id="14" idx="1"/>
              </p:cNvCxnSpPr>
              <p:nvPr/>
            </p:nvCxnSpPr>
            <p:spPr bwMode="auto">
              <a:xfrm flipH="1">
                <a:off x="609076" y="5513773"/>
                <a:ext cx="1081692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hasNext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f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: ” + </a:t>
            </a:r>
            <a:r>
              <a:rPr lang="pt-BR" sz="2000" dirty="0" err="1" smtClean="0"/>
              <a:t>f.getNome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grpSp>
        <p:nvGrpSpPr>
          <p:cNvPr id="2" name="Grupo 9"/>
          <p:cNvGrpSpPr/>
          <p:nvPr/>
        </p:nvGrpSpPr>
        <p:grpSpPr>
          <a:xfrm>
            <a:off x="3851920" y="2492896"/>
            <a:ext cx="4824536" cy="1008113"/>
            <a:chOff x="3708277" y="1772816"/>
            <a:chExt cx="4824536" cy="100811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93610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Funcionario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  <a:stCxn id="6" idx="1"/>
              </p:cNvCxnSpPr>
              <p:nvPr/>
            </p:nvCxnSpPr>
            <p:spPr bwMode="auto">
              <a:xfrm flipH="1">
                <a:off x="609075" y="5513773"/>
                <a:ext cx="1081693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for</a:t>
            </a:r>
            <a:br>
              <a:rPr lang="pt-BR" dirty="0" smtClean="0"/>
            </a:b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for (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f : </a:t>
            </a:r>
            <a:r>
              <a:rPr lang="pt-BR" sz="2000" dirty="0" err="1" smtClean="0"/>
              <a:t>colecao</a:t>
            </a:r>
            <a:r>
              <a:rPr lang="pt-BR" sz="2000" dirty="0" smtClean="0"/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: ” + </a:t>
            </a:r>
            <a:r>
              <a:rPr lang="pt-BR" sz="2000" dirty="0" err="1" smtClean="0"/>
              <a:t>f.getNome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grpSp>
        <p:nvGrpSpPr>
          <p:cNvPr id="2" name="Grupo 9"/>
          <p:cNvGrpSpPr/>
          <p:nvPr/>
        </p:nvGrpSpPr>
        <p:grpSpPr>
          <a:xfrm>
            <a:off x="3071802" y="2492896"/>
            <a:ext cx="5176026" cy="1650484"/>
            <a:chOff x="3356787" y="1772816"/>
            <a:chExt cx="5176026" cy="1650484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356787" y="2991252"/>
              <a:ext cx="92755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Funcionario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3785415" y="2060848"/>
              <a:ext cx="1506666" cy="933824"/>
              <a:chOff x="181386" y="4581381"/>
              <a:chExt cx="1509383" cy="936765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>
                <a:off x="-286140" y="5048907"/>
                <a:ext cx="936765" cy="1713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  <a:stCxn id="6" idx="1"/>
              </p:cNvCxnSpPr>
              <p:nvPr/>
            </p:nvCxnSpPr>
            <p:spPr bwMode="auto">
              <a:xfrm rot="10800000">
                <a:off x="181387" y="5513000"/>
                <a:ext cx="1509382" cy="776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3000" dirty="0" smtClean="0"/>
              <a:t>Percorrendo uma coleção com o método </a:t>
            </a:r>
            <a:r>
              <a:rPr lang="pt-BR" sz="3000" dirty="0" err="1" smtClean="0"/>
              <a:t>forEach</a:t>
            </a:r>
            <a:r>
              <a:rPr lang="pt-BR" sz="3000" dirty="0" smtClean="0"/>
              <a:t>()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28596" y="3929066"/>
            <a:ext cx="8215370" cy="2197097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colecao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forEach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f -&gt; 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: ” + </a:t>
            </a:r>
            <a:r>
              <a:rPr lang="pt-BR" sz="2000" dirty="0" err="1" smtClean="0"/>
              <a:t>f.getNome</a:t>
            </a:r>
            <a:r>
              <a:rPr lang="pt-BR" sz="2000" dirty="0" smtClean="0"/>
              <a:t>())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467544" y="3925646"/>
            <a:ext cx="4701983" cy="1302575"/>
            <a:chOff x="3356787" y="2991252"/>
            <a:chExt cx="4701983" cy="1302575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356787" y="2991252"/>
              <a:ext cx="92755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4818037" y="3709052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Funcionario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3817111" y="3423298"/>
              <a:ext cx="1000927" cy="572280"/>
              <a:chOff x="213139" y="3577321"/>
              <a:chExt cx="1002731" cy="574082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16200000" flipV="1">
                <a:off x="-72717" y="3863955"/>
                <a:ext cx="573304" cy="159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3936" y="3577321"/>
                <a:ext cx="1001934" cy="776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Subtipo de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que representa uma coleção indexada de objetos.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Em um </a:t>
            </a:r>
            <a:r>
              <a:rPr lang="pt-BR" sz="2800" dirty="0" err="1" smtClean="0"/>
              <a:t>List</a:t>
            </a:r>
            <a:r>
              <a:rPr lang="pt-BR" sz="2800" dirty="0" smtClean="0"/>
              <a:t>, os objetos são armazenados de forma sequencial, um após o outro.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Cada objeto da lista recebe um índice numérico conforme sua posição.</a:t>
            </a:r>
            <a:endParaRPr lang="pt-BR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grpSp>
        <p:nvGrpSpPr>
          <p:cNvPr id="28" name="Espaço Reservado para Conteúdo 27"/>
          <p:cNvGrpSpPr>
            <a:grpSpLocks noGrp="1"/>
          </p:cNvGrpSpPr>
          <p:nvPr/>
        </p:nvGrpSpPr>
        <p:grpSpPr>
          <a:xfrm>
            <a:off x="1907704" y="3284984"/>
            <a:ext cx="5080992" cy="1112987"/>
            <a:chOff x="1979613" y="4248150"/>
            <a:chExt cx="5621337" cy="1260475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1979613" y="4248150"/>
              <a:ext cx="1300162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>
              <a:off x="30607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1" name="AutoShape 5"/>
            <p:cNvSpPr>
              <a:spLocks noChangeArrowheads="1"/>
            </p:cNvSpPr>
            <p:nvPr/>
          </p:nvSpPr>
          <p:spPr bwMode="auto">
            <a:xfrm>
              <a:off x="41402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52197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6300788" y="4248150"/>
              <a:ext cx="1300162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 dirty="0">
                  <a:solidFill>
                    <a:srgbClr val="FFFFFF"/>
                  </a:solidFill>
                  <a:latin typeface="Arial" charset="0"/>
                </a:rPr>
                <a:t>4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List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pt-BR" sz="2400" dirty="0" smtClean="0"/>
              <a:t>O </a:t>
            </a:r>
            <a:r>
              <a:rPr lang="pt-BR" sz="2400" dirty="0" err="1" smtClean="0"/>
              <a:t>List</a:t>
            </a:r>
            <a:r>
              <a:rPr lang="pt-BR" sz="2400" dirty="0" smtClean="0"/>
              <a:t> possui todos os métodos contidos em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, e mais...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get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err="1" smtClean="0"/>
              <a:t>Obtem</a:t>
            </a:r>
            <a:r>
              <a:rPr lang="pt-BR" sz="2000" dirty="0" smtClean="0"/>
              <a:t> da lista o item da posição especificada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set(</a:t>
            </a:r>
            <a:r>
              <a:rPr lang="pt-BR" sz="2400" dirty="0" err="1" smtClean="0"/>
              <a:t>int</a:t>
            </a:r>
            <a:r>
              <a:rPr lang="pt-BR" sz="2400" dirty="0" smtClean="0"/>
              <a:t>, 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Substitui o item da posição especificada pelo elemento T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add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, 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Adiciona (insere) o item T na posição especificada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remove(</a:t>
            </a:r>
            <a:r>
              <a:rPr lang="pt-BR" sz="2400" dirty="0" err="1" smtClean="0"/>
              <a:t>int</a:t>
            </a:r>
            <a:r>
              <a:rPr lang="pt-BR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Remove o item da posição especificada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List</a:t>
            </a:r>
            <a:r>
              <a:rPr lang="pt-BR" sz="2000" dirty="0" smtClean="0">
                <a:solidFill>
                  <a:srgbClr val="FFC000"/>
                </a:solidFill>
              </a:rPr>
              <a:t>&lt;Cliente&gt; lista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ArrayList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Cliente(“João”, “Rua X, 35”, “6781-9874”)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Cliente(“Manuel”, “Av. Lagos”, “4532-7125”)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Cliente(“Joaquim”, “Rua Borges”, “7945-0257”)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1, 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Cliente(“Maria”, “Estrada B, 345”, “7801-2068”)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Cliente c = </a:t>
            </a: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(“Cliente 1: ” + 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lista.remove(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(“Total de clientes: ” + </a:t>
            </a: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grpSp>
        <p:nvGrpSpPr>
          <p:cNvPr id="2" name="Grupo 9"/>
          <p:cNvGrpSpPr/>
          <p:nvPr/>
        </p:nvGrpSpPr>
        <p:grpSpPr>
          <a:xfrm>
            <a:off x="3428993" y="1412577"/>
            <a:ext cx="3452766" cy="1296343"/>
            <a:chOff x="5085177" y="1556792"/>
            <a:chExt cx="3452766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085177" y="2348880"/>
              <a:ext cx="1071570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233314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List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585242" y="1844822"/>
              <a:ext cx="646907" cy="504057"/>
              <a:chOff x="1984462" y="5229200"/>
              <a:chExt cx="648073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732434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1984463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000" dirty="0" err="1" smtClean="0"/>
              <a:t>List</a:t>
            </a:r>
            <a:r>
              <a:rPr lang="pt-BR" sz="4000" dirty="0" smtClean="0"/>
              <a:t> – Principais implementações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err="1" smtClean="0"/>
              <a:t>LinkedList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Armazena cada um de seus elementos em um espaço de memória que sempre possui uma referência para o próximo item.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rápido para inserção de valores (</a:t>
            </a:r>
            <a:r>
              <a:rPr lang="pt-BR" sz="2000" dirty="0" err="1" smtClean="0"/>
              <a:t>add</a:t>
            </a:r>
            <a:r>
              <a:rPr lang="pt-BR" sz="20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lento para obter seus valores (</a:t>
            </a:r>
            <a:r>
              <a:rPr lang="pt-BR" sz="2000" dirty="0" err="1" smtClean="0"/>
              <a:t>get</a:t>
            </a:r>
            <a:r>
              <a:rPr lang="pt-BR" sz="20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ArrayList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Armazena seus elemento em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interno, reformulando-o a cada inserção ou remoção.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rápido para obter seus valores (</a:t>
            </a:r>
            <a:r>
              <a:rPr lang="pt-BR" sz="2000" dirty="0" err="1" smtClean="0"/>
              <a:t>get</a:t>
            </a:r>
            <a:r>
              <a:rPr lang="pt-BR" sz="20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lento para inserção (</a:t>
            </a:r>
            <a:r>
              <a:rPr lang="pt-BR" sz="2000" dirty="0" err="1" smtClean="0"/>
              <a:t>add</a:t>
            </a:r>
            <a:r>
              <a:rPr lang="pt-BR" sz="20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Vector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Antiga implementação da interface </a:t>
            </a:r>
            <a:r>
              <a:rPr lang="pt-BR" sz="2000" dirty="0" err="1" smtClean="0"/>
              <a:t>List</a:t>
            </a:r>
            <a:r>
              <a:rPr lang="pt-BR" sz="2000" dirty="0" smtClean="0"/>
              <a:t> que garante a integridade de seus dados quando acessado por processos concorrentes (threads)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Coleções e Conjuntos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z="2200" dirty="0" smtClean="0"/>
              <a:t>Introdução</a:t>
            </a:r>
          </a:p>
          <a:p>
            <a:pPr eaLnBrk="1" hangingPunct="1"/>
            <a:r>
              <a:rPr lang="pt-BR" sz="2200" dirty="0" smtClean="0"/>
              <a:t>Principais operações de conjuntos</a:t>
            </a:r>
          </a:p>
          <a:p>
            <a:pPr eaLnBrk="1" hangingPunct="1"/>
            <a:r>
              <a:rPr lang="pt-BR" sz="2200" dirty="0" smtClean="0"/>
              <a:t>Principais interfaces de conjuntos</a:t>
            </a:r>
          </a:p>
          <a:p>
            <a:pPr eaLnBrk="1" hangingPunct="1"/>
            <a:r>
              <a:rPr lang="pt-BR" sz="2200" dirty="0" smtClean="0"/>
              <a:t>A interface Collection</a:t>
            </a:r>
          </a:p>
          <a:p>
            <a:pPr eaLnBrk="1" hangingPunct="1"/>
            <a:r>
              <a:rPr lang="pt-BR" sz="2200" dirty="0" smtClean="0"/>
              <a:t>A interface Iterator</a:t>
            </a:r>
          </a:p>
          <a:p>
            <a:pPr eaLnBrk="1" hangingPunct="1"/>
            <a:r>
              <a:rPr lang="pt-BR" sz="2200" dirty="0" smtClean="0"/>
              <a:t>Ordenação e classificação</a:t>
            </a:r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List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ArrayList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LinkedList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pt-BR" sz="2200" dirty="0" smtClean="0"/>
              <a:t>A interface Set</a:t>
            </a:r>
          </a:p>
          <a:p>
            <a:pPr eaLnBrk="1" hangingPunct="1"/>
            <a:r>
              <a:rPr lang="pt-BR" sz="2200" dirty="0" smtClean="0"/>
              <a:t>A classe HashSet</a:t>
            </a:r>
          </a:p>
          <a:p>
            <a:pPr eaLnBrk="1" hangingPunct="1"/>
            <a:r>
              <a:rPr lang="pt-BR" sz="2200" dirty="0" smtClean="0"/>
              <a:t>A interface SortedSet</a:t>
            </a:r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TreeSet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Comparable</a:t>
            </a:r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Comparator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Map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HashMap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SortedMap</a:t>
            </a:r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TreeMap</a:t>
            </a:r>
            <a:endParaRPr lang="pt-BR" sz="2200" dirty="0" smtClean="0"/>
          </a:p>
          <a:p>
            <a:pPr eaLnBrk="1" hangingPunct="1"/>
            <a:r>
              <a:rPr lang="pt-BR" sz="2200" dirty="0" err="1" smtClean="0"/>
              <a:t>Streams</a:t>
            </a:r>
            <a:endParaRPr lang="pt-BR" sz="22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Subtipo de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 que representa uma coleção </a:t>
            </a:r>
            <a:r>
              <a:rPr lang="pt-BR" sz="2400" dirty="0" err="1" smtClean="0"/>
              <a:t>não-indexada</a:t>
            </a:r>
            <a:r>
              <a:rPr lang="pt-BR" sz="2400" dirty="0" smtClean="0"/>
              <a:t> de objetos.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Em geral, um </a:t>
            </a:r>
            <a:r>
              <a:rPr lang="pt-BR" sz="2400" dirty="0" smtClean="0">
                <a:solidFill>
                  <a:srgbClr val="FFC000"/>
                </a:solidFill>
              </a:rPr>
              <a:t>Set</a:t>
            </a:r>
            <a:r>
              <a:rPr lang="pt-BR" sz="2400" dirty="0" smtClean="0"/>
              <a:t> não armazena seus objetos de forma sequencial. Assim sendo, não podemos garantir que os objetos serão coletados na mesma ordem em que foram adicionados.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Um </a:t>
            </a:r>
            <a:r>
              <a:rPr lang="pt-BR" sz="2400" dirty="0" smtClean="0">
                <a:solidFill>
                  <a:srgbClr val="FFC000"/>
                </a:solidFill>
              </a:rPr>
              <a:t>Set</a:t>
            </a:r>
            <a:r>
              <a:rPr lang="pt-BR" sz="2400" dirty="0" smtClean="0"/>
              <a:t> </a:t>
            </a:r>
            <a:r>
              <a:rPr lang="pt-BR" sz="2400" u="sng" dirty="0" smtClean="0"/>
              <a:t>não permite a existência de elementos duplicados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grpSp>
        <p:nvGrpSpPr>
          <p:cNvPr id="39" name="Espaço Reservado para Conteúdo 38"/>
          <p:cNvGrpSpPr>
            <a:grpSpLocks noGrp="1"/>
          </p:cNvGrpSpPr>
          <p:nvPr/>
        </p:nvGrpSpPr>
        <p:grpSpPr>
          <a:xfrm>
            <a:off x="1475656" y="1993107"/>
            <a:ext cx="5430688" cy="3740150"/>
            <a:chOff x="1979712" y="2420888"/>
            <a:chExt cx="5256584" cy="3384376"/>
          </a:xfrm>
        </p:grpSpPr>
        <p:sp>
          <p:nvSpPr>
            <p:cNvPr id="40" name="AutoShape 3"/>
            <p:cNvSpPr>
              <a:spLocks noChangeArrowheads="1"/>
            </p:cNvSpPr>
            <p:nvPr/>
          </p:nvSpPr>
          <p:spPr bwMode="auto">
            <a:xfrm>
              <a:off x="2483768" y="3356992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AutoShape 4"/>
            <p:cNvSpPr>
              <a:spLocks noChangeArrowheads="1"/>
            </p:cNvSpPr>
            <p:nvPr/>
          </p:nvSpPr>
          <p:spPr bwMode="auto">
            <a:xfrm>
              <a:off x="3388929" y="3933056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auto">
            <a:xfrm>
              <a:off x="3851920" y="2852936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auto">
            <a:xfrm>
              <a:off x="4716016" y="3645024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5436096" y="2708920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AutoShape 7"/>
            <p:cNvSpPr>
              <a:spLocks noChangeArrowheads="1"/>
            </p:cNvSpPr>
            <p:nvPr/>
          </p:nvSpPr>
          <p:spPr bwMode="auto">
            <a:xfrm>
              <a:off x="6084168" y="3540149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5364088" y="4581128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AutoShape 7"/>
            <p:cNvSpPr>
              <a:spLocks noChangeArrowheads="1"/>
            </p:cNvSpPr>
            <p:nvPr/>
          </p:nvSpPr>
          <p:spPr bwMode="auto">
            <a:xfrm>
              <a:off x="4067944" y="4725144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AutoShape 7"/>
            <p:cNvSpPr>
              <a:spLocks noChangeArrowheads="1"/>
            </p:cNvSpPr>
            <p:nvPr/>
          </p:nvSpPr>
          <p:spPr bwMode="auto">
            <a:xfrm>
              <a:off x="2411760" y="4653136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1979712" y="2420888"/>
              <a:ext cx="5256584" cy="338437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/>
          <a:lstStyle/>
          <a:p>
            <a:pPr marL="14605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Set&lt;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&gt; conjunto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HashSet</a:t>
            </a:r>
            <a:r>
              <a:rPr lang="pt-BR" sz="2000" dirty="0" smtClean="0"/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/>
              <a:t>&gt;();</a:t>
            </a:r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(203, “Maria”)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(112, “Manuel”)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(205, “Joaquim”)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(185, “Maria”)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 de 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: ” + </a:t>
            </a: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grpSp>
        <p:nvGrpSpPr>
          <p:cNvPr id="2" name="Grupo 9"/>
          <p:cNvGrpSpPr/>
          <p:nvPr/>
        </p:nvGrpSpPr>
        <p:grpSpPr>
          <a:xfrm>
            <a:off x="4500561" y="1340768"/>
            <a:ext cx="3452768" cy="1296343"/>
            <a:chOff x="4716958" y="1556792"/>
            <a:chExt cx="3452768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716958" y="2348880"/>
              <a:ext cx="1071571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5865097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Set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217025" y="1844822"/>
              <a:ext cx="646907" cy="504057"/>
              <a:chOff x="1615579" y="5229200"/>
              <a:chExt cx="648073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363551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1615580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4000" dirty="0" smtClean="0"/>
              <a:t>Set – Principais implementações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err="1" smtClean="0"/>
              <a:t>HashSet</a:t>
            </a:r>
            <a:endParaRPr lang="pt-BR" sz="2800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Armazena cada um de seus elementos em um espaço de memória sempre utilizando os métodos </a:t>
            </a:r>
            <a:r>
              <a:rPr lang="pt-BR" sz="2000" u="sng" dirty="0" err="1" smtClean="0"/>
              <a:t>equals</a:t>
            </a:r>
            <a:r>
              <a:rPr lang="pt-BR" sz="2000" u="sng" dirty="0" smtClean="0"/>
              <a:t>() </a:t>
            </a:r>
            <a:r>
              <a:rPr lang="pt-BR" sz="2000" dirty="0" smtClean="0"/>
              <a:t>e </a:t>
            </a:r>
            <a:r>
              <a:rPr lang="pt-BR" sz="2000" u="sng" dirty="0" err="1" smtClean="0"/>
              <a:t>hashCode</a:t>
            </a:r>
            <a:r>
              <a:rPr lang="pt-BR" sz="2000" u="sng" dirty="0" smtClean="0"/>
              <a:t>()</a:t>
            </a:r>
            <a:r>
              <a:rPr lang="pt-BR" sz="2000" dirty="0" smtClean="0"/>
              <a:t> do objeto inserido para comparação com cada um dos objetos já existentes no set.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Trata-se de uma das coleções mais eficientes de toda a linguagem Java.</a:t>
            </a:r>
          </a:p>
          <a:p>
            <a:pPr>
              <a:spcBef>
                <a:spcPts val="3000"/>
              </a:spcBef>
            </a:pPr>
            <a:r>
              <a:rPr lang="pt-BR" sz="2800" dirty="0" err="1" smtClean="0"/>
              <a:t>LinkedHashSet</a:t>
            </a:r>
            <a:endParaRPr lang="pt-BR" sz="2800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Implementação da interface Set que armazena seus elementos na mesma ordem em que foram inseridos.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Subtipo de Set que representa uma coleção classificada de objetos.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Cada novo objeto incluído neste set é colocado em sua posição correta conforme o critério de classificação estabelecido.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3800" dirty="0" err="1"/>
              <a:t>SortedSet</a:t>
            </a:r>
            <a:r>
              <a:rPr lang="pt-BR" sz="3800" dirty="0"/>
              <a:t> – Principal implementação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>
          <a:xfrm>
            <a:off x="771524" y="2000240"/>
            <a:ext cx="3657600" cy="372588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3200" dirty="0" err="1" smtClean="0"/>
              <a:t>TreeSet</a:t>
            </a:r>
            <a:endParaRPr lang="pt-BR" sz="3200" dirty="0" smtClean="0"/>
          </a:p>
          <a:p>
            <a:pPr marL="446088" lvl="1" indent="3175">
              <a:spcBef>
                <a:spcPts val="1800"/>
              </a:spcBef>
              <a:buNone/>
            </a:pPr>
            <a:r>
              <a:rPr lang="pt-BR" sz="2400" dirty="0" smtClean="0"/>
              <a:t>Uma implementação nativa da linguagem </a:t>
            </a:r>
            <a:r>
              <a:rPr lang="pt-BR" sz="2400" dirty="0" err="1" smtClean="0"/>
              <a:t>java</a:t>
            </a:r>
            <a:r>
              <a:rPr lang="pt-BR" sz="2400" dirty="0" smtClean="0"/>
              <a:t> que utiliza o </a:t>
            </a:r>
            <a:r>
              <a:rPr lang="pt-BR" sz="2400" dirty="0" err="1" smtClean="0"/>
              <a:t>algorítimo</a:t>
            </a:r>
            <a:r>
              <a:rPr lang="pt-BR" sz="2400" dirty="0" smtClean="0"/>
              <a:t> de árvore binária para ordenação em um </a:t>
            </a:r>
            <a:r>
              <a:rPr lang="pt-BR" sz="2400" dirty="0" err="1" smtClean="0"/>
              <a:t>SortedSet</a:t>
            </a:r>
            <a:endParaRPr lang="pt-BR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grpSp>
        <p:nvGrpSpPr>
          <p:cNvPr id="8" name="Content Placeholder 7"/>
          <p:cNvGrpSpPr>
            <a:grpSpLocks noGrp="1"/>
          </p:cNvGrpSpPr>
          <p:nvPr/>
        </p:nvGrpSpPr>
        <p:grpSpPr>
          <a:xfrm>
            <a:off x="5715008" y="2071678"/>
            <a:ext cx="1786758" cy="3492341"/>
            <a:chOff x="4214811" y="2836183"/>
            <a:chExt cx="1081834" cy="3017074"/>
          </a:xfrm>
        </p:grpSpPr>
        <p:graphicFrame>
          <p:nvGraphicFramePr>
            <p:cNvPr id="9" name="Espaço Reservado para Conteúdo 4"/>
            <p:cNvGraphicFramePr>
              <a:graphicFrameLocks/>
            </p:cNvGraphicFramePr>
            <p:nvPr/>
          </p:nvGraphicFramePr>
          <p:xfrm>
            <a:off x="4442612" y="2836183"/>
            <a:ext cx="605553" cy="579305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00132"/>
                </a:tblGrid>
                <a:tr h="218987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600" i="1" dirty="0" smtClean="0">
                            <a:solidFill>
                              <a:srgbClr val="FFC000"/>
                            </a:solidFill>
                          </a:rPr>
                          <a:t>Set&lt;T&gt;</a:t>
                        </a:r>
                        <a:endParaRPr lang="pt-BR" sz="1600" i="1" dirty="0">
                          <a:solidFill>
                            <a:srgbClr val="FFC000"/>
                          </a:solidFill>
                        </a:endParaRPr>
                      </a:p>
                    </a:txBody>
                    <a:tcPr>
                      <a:lnL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01123">
                  <a:tc>
                    <a:txBody>
                      <a:bodyPr/>
                      <a:lstStyle/>
                      <a:p>
                        <a:endParaRPr kumimoji="0" lang="pt-BR" sz="16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>
                      <a:lnL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10" name="Espaço Reservado para Conteúdo 4"/>
            <p:cNvGraphicFramePr>
              <a:graphicFrameLocks/>
            </p:cNvGraphicFramePr>
            <p:nvPr/>
          </p:nvGraphicFramePr>
          <p:xfrm>
            <a:off x="4226344" y="3892493"/>
            <a:ext cx="1070301" cy="610025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767710"/>
                </a:tblGrid>
                <a:tr h="288032">
                  <a:tc>
                    <a:txBody>
                      <a:bodyPr/>
                      <a:lstStyle/>
                      <a:p>
                        <a:pPr marL="0" algn="ctr" rtl="0" eaLnBrk="1" latinLnBrk="0" hangingPunct="1"/>
                        <a:r>
                          <a:rPr kumimoji="0" lang="pt-BR" sz="1600" b="1" i="1" kern="1200" dirty="0" err="1" smtClean="0">
                            <a:solidFill>
                              <a:srgbClr val="FFC000"/>
                            </a:solidFill>
                            <a:latin typeface="+mn-lt"/>
                            <a:ea typeface="+mn-ea"/>
                            <a:cs typeface="+mn-cs"/>
                          </a:rPr>
                          <a:t>SortedSet</a:t>
                        </a:r>
                        <a:r>
                          <a:rPr kumimoji="0" lang="pt-BR" sz="1600" b="1" i="1" kern="1200" dirty="0" smtClean="0">
                            <a:solidFill>
                              <a:srgbClr val="FFC000"/>
                            </a:solidFill>
                            <a:latin typeface="+mn-lt"/>
                            <a:ea typeface="+mn-ea"/>
                            <a:cs typeface="+mn-cs"/>
                          </a:rPr>
                          <a:t>&lt;T&gt;</a:t>
                        </a:r>
                        <a:endParaRPr kumimoji="0" lang="pt-BR" sz="1600" b="1" i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>
                      <a:lnL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370840">
                  <a:tc>
                    <a:txBody>
                      <a:bodyPr/>
                      <a:lstStyle/>
                      <a:p>
                        <a:endParaRPr lang="fr-FR" sz="1600" dirty="0" smtClean="0">
                          <a:solidFill>
                            <a:srgbClr val="FFC000"/>
                          </a:solidFill>
                        </a:endParaRPr>
                      </a:p>
                    </a:txBody>
                    <a:tcPr>
                      <a:lnL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11" name="Espaço Reservado para Conteúdo 4"/>
            <p:cNvGraphicFramePr>
              <a:graphicFrameLocks/>
            </p:cNvGraphicFramePr>
            <p:nvPr/>
          </p:nvGraphicFramePr>
          <p:xfrm>
            <a:off x="4214811" y="5072074"/>
            <a:ext cx="1081345" cy="78118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785950"/>
                </a:tblGrid>
                <a:tr h="142876">
                  <a:tc>
                    <a:txBody>
                      <a:bodyPr/>
                      <a:lstStyle/>
                      <a:p>
                        <a:pPr marL="0" algn="ctr" rtl="0" eaLnBrk="1" latinLnBrk="0" hangingPunct="1"/>
                        <a:r>
                          <a:rPr kumimoji="0" lang="pt-BR" sz="1600" b="1" i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TreeSet&lt;T&gt;</a:t>
                        </a:r>
                        <a:endParaRPr kumimoji="0" lang="pt-BR" sz="16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23828">
                  <a:tc>
                    <a:txBody>
                      <a:bodyPr/>
                      <a:lstStyle/>
                      <a:p>
                        <a:endParaRPr lang="fr-FR" sz="700" dirty="0" smtClean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370840">
                  <a:tc>
                    <a:txBody>
                      <a:bodyPr/>
                      <a:lstStyle/>
                      <a:p>
                        <a:endParaRPr lang="fr-FR" sz="1600" dirty="0" smtClean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1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4517507" y="3669899"/>
              <a:ext cx="432699" cy="96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14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4495358" y="4814267"/>
              <a:ext cx="500067" cy="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TreeSet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/>
          <a:lstStyle/>
          <a:p>
            <a:r>
              <a:rPr lang="pt-BR" dirty="0" smtClean="0"/>
              <a:t>Ao utilizar a classe </a:t>
            </a:r>
            <a:r>
              <a:rPr lang="pt-BR" dirty="0" err="1" smtClean="0"/>
              <a:t>TreeSet</a:t>
            </a:r>
            <a:r>
              <a:rPr lang="pt-BR" dirty="0" smtClean="0"/>
              <a:t>, podemos definir o critério de classificação de 2 maneiras:</a:t>
            </a:r>
          </a:p>
          <a:p>
            <a:pPr lvl="1"/>
            <a:endParaRPr lang="pt-BR" dirty="0" smtClean="0"/>
          </a:p>
          <a:p>
            <a:pPr lvl="1"/>
            <a:r>
              <a:rPr lang="pt-BR" u="sng" dirty="0" smtClean="0"/>
              <a:t>Classificação natural</a:t>
            </a:r>
          </a:p>
          <a:p>
            <a:pPr lvl="2">
              <a:buNone/>
            </a:pPr>
            <a:r>
              <a:rPr lang="pt-BR" dirty="0" smtClean="0"/>
              <a:t>set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FFC000"/>
                </a:solidFill>
              </a:rPr>
              <a:t>TreeSet</a:t>
            </a:r>
            <a:r>
              <a:rPr lang="pt-BR" dirty="0" smtClean="0"/>
              <a:t>&lt;</a:t>
            </a:r>
            <a:r>
              <a:rPr lang="pt-BR" dirty="0" smtClean="0">
                <a:solidFill>
                  <a:srgbClr val="FFC000"/>
                </a:solidFill>
              </a:rPr>
              <a:t>Cliente</a:t>
            </a:r>
            <a:r>
              <a:rPr lang="pt-BR" dirty="0" smtClean="0"/>
              <a:t>&gt;();</a:t>
            </a:r>
          </a:p>
          <a:p>
            <a:pPr lvl="2">
              <a:buNone/>
            </a:pPr>
            <a:endParaRPr lang="pt-BR" dirty="0" smtClean="0"/>
          </a:p>
          <a:p>
            <a:pPr lvl="1"/>
            <a:r>
              <a:rPr lang="pt-BR" u="sng" dirty="0" smtClean="0"/>
              <a:t>Classificação customizada</a:t>
            </a:r>
          </a:p>
          <a:p>
            <a:pPr lvl="2">
              <a:buNone/>
            </a:pPr>
            <a:r>
              <a:rPr lang="pt-BR" dirty="0" smtClean="0"/>
              <a:t>set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FFC000"/>
                </a:solidFill>
              </a:rPr>
              <a:t>TreeSet</a:t>
            </a:r>
            <a:r>
              <a:rPr lang="pt-BR" dirty="0" smtClean="0"/>
              <a:t>&lt;</a:t>
            </a:r>
            <a:r>
              <a:rPr lang="pt-BR" dirty="0" smtClean="0">
                <a:solidFill>
                  <a:srgbClr val="FFC000"/>
                </a:solidFill>
              </a:rPr>
              <a:t>Produto</a:t>
            </a:r>
            <a:r>
              <a:rPr lang="pt-BR" dirty="0" smtClean="0"/>
              <a:t>&gt;(</a:t>
            </a:r>
            <a:r>
              <a:rPr lang="pt-BR" i="1" dirty="0" err="1" smtClean="0">
                <a:solidFill>
                  <a:srgbClr val="FFC000"/>
                </a:solidFill>
              </a:rPr>
              <a:t>criterio_classificacao</a:t>
            </a:r>
            <a:r>
              <a:rPr lang="pt-BR" dirty="0" smtClean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TreeSet</a:t>
            </a:r>
            <a:r>
              <a:rPr lang="pt-BR" dirty="0" smtClean="0"/>
              <a:t> - Classificação Natural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half" idx="1"/>
          </p:nvPr>
        </p:nvSpPr>
        <p:spPr>
          <a:xfrm>
            <a:off x="1214414" y="1714488"/>
            <a:ext cx="6715172" cy="2786082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/>
              <a:t>SortedSet</a:t>
            </a:r>
            <a:r>
              <a:rPr lang="pt-BR" sz="2000" dirty="0" smtClean="0"/>
              <a:t>&lt;String&gt; </a:t>
            </a:r>
            <a:r>
              <a:rPr lang="pt-BR" sz="2000" dirty="0" smtClean="0">
                <a:solidFill>
                  <a:srgbClr val="FFC000"/>
                </a:solidFill>
              </a:rPr>
              <a:t>set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TreeSet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String</a:t>
            </a:r>
            <a:r>
              <a:rPr lang="pt-BR" sz="2000" dirty="0" smtClean="0"/>
              <a:t>&gt;();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set</a:t>
            </a:r>
            <a:r>
              <a:rPr lang="pt-BR" sz="2000" dirty="0" err="1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“Brasil”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set</a:t>
            </a:r>
            <a:r>
              <a:rPr lang="pt-BR" sz="2000" dirty="0" err="1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“Argentina”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set</a:t>
            </a:r>
            <a:r>
              <a:rPr lang="pt-BR" sz="2000" dirty="0" err="1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“Dinamarca”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set</a:t>
            </a:r>
            <a:r>
              <a:rPr lang="pt-BR" sz="2000" dirty="0" err="1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“Cuba”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set.forEach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s -&gt; 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(s)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</p:txBody>
      </p:sp>
      <p:sp>
        <p:nvSpPr>
          <p:cNvPr id="31" name="Content Placeholder 30"/>
          <p:cNvSpPr>
            <a:spLocks noGrp="1"/>
          </p:cNvSpPr>
          <p:nvPr>
            <p:ph sz="half" idx="2"/>
          </p:nvPr>
        </p:nvSpPr>
        <p:spPr>
          <a:xfrm>
            <a:off x="3643306" y="4786322"/>
            <a:ext cx="1857388" cy="148271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Argentina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Brasil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Cuba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Dinamarca</a:t>
            </a:r>
            <a:endParaRPr lang="pt-BR" sz="20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1285852" y="4643446"/>
            <a:ext cx="6643734" cy="158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TreeSet</a:t>
            </a:r>
            <a:r>
              <a:rPr lang="pt-BR" dirty="0" smtClean="0"/>
              <a:t> - Classificação Natural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000" dirty="0" err="1" smtClean="0"/>
              <a:t>TreeSets</a:t>
            </a:r>
            <a:r>
              <a:rPr lang="pt-BR" sz="2000" dirty="0" smtClean="0"/>
              <a:t> de </a:t>
            </a:r>
            <a:r>
              <a:rPr lang="pt-BR" sz="2000" dirty="0" smtClean="0">
                <a:solidFill>
                  <a:srgbClr val="FFC000"/>
                </a:solidFill>
              </a:rPr>
              <a:t>tipos numéricos</a:t>
            </a:r>
            <a:r>
              <a:rPr lang="pt-BR" sz="2000" dirty="0" smtClean="0"/>
              <a:t> (</a:t>
            </a:r>
            <a:r>
              <a:rPr lang="pt-BR" sz="2000" dirty="0" err="1" smtClean="0">
                <a:solidFill>
                  <a:srgbClr val="FFC000"/>
                </a:solidFill>
              </a:rPr>
              <a:t>Integer</a:t>
            </a:r>
            <a:r>
              <a:rPr lang="pt-BR" sz="2000" dirty="0" smtClean="0"/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, </a:t>
            </a:r>
            <a:r>
              <a:rPr lang="pt-BR" sz="2000" dirty="0" err="1" smtClean="0"/>
              <a:t>etc</a:t>
            </a:r>
            <a:r>
              <a:rPr lang="pt-BR" sz="2000" dirty="0" smtClean="0"/>
              <a:t>) utilizam a ordenação natural de números</a:t>
            </a:r>
          </a:p>
          <a:p>
            <a:pPr>
              <a:spcBef>
                <a:spcPts val="2400"/>
              </a:spcBef>
            </a:pPr>
            <a:r>
              <a:rPr lang="pt-BR" sz="2000" dirty="0" err="1" smtClean="0"/>
              <a:t>TreeSets</a:t>
            </a:r>
            <a:r>
              <a:rPr lang="pt-BR" sz="2000" dirty="0" smtClean="0"/>
              <a:t> de </a:t>
            </a:r>
            <a:r>
              <a:rPr lang="pt-BR" sz="2000" dirty="0" smtClean="0">
                <a:solidFill>
                  <a:srgbClr val="FFC000"/>
                </a:solidFill>
              </a:rPr>
              <a:t>Strings</a:t>
            </a:r>
            <a:r>
              <a:rPr lang="pt-BR" sz="2000" dirty="0" smtClean="0"/>
              <a:t> utilizam a ordenação ASCII</a:t>
            </a:r>
          </a:p>
          <a:p>
            <a:pPr>
              <a:spcBef>
                <a:spcPts val="2400"/>
              </a:spcBef>
            </a:pPr>
            <a:r>
              <a:rPr lang="pt-BR" sz="2000" dirty="0" err="1" smtClean="0"/>
              <a:t>TreeSets</a:t>
            </a:r>
            <a:r>
              <a:rPr lang="pt-BR" sz="2000" dirty="0" smtClean="0"/>
              <a:t> de </a:t>
            </a:r>
            <a:r>
              <a:rPr lang="pt-BR" sz="2000" dirty="0" smtClean="0">
                <a:solidFill>
                  <a:srgbClr val="FFC000"/>
                </a:solidFill>
              </a:rPr>
              <a:t>outros tipos de objetos</a:t>
            </a:r>
            <a:r>
              <a:rPr lang="pt-BR" sz="2000" dirty="0" smtClean="0"/>
              <a:t> utilizam o método </a:t>
            </a:r>
            <a:r>
              <a:rPr lang="pt-BR" sz="2000" u="sng" dirty="0" err="1" smtClean="0">
                <a:solidFill>
                  <a:srgbClr val="FFC000"/>
                </a:solidFill>
              </a:rPr>
              <a:t>compareTo</a:t>
            </a:r>
            <a:r>
              <a:rPr lang="pt-BR" sz="2000" u="sng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de cada objeto para identificar a sua posição dentro do conjunto. Para isto, a classe daquele objeto deve implementar a interface </a:t>
            </a:r>
            <a:r>
              <a:rPr lang="pt-BR" sz="2000" u="sng" dirty="0" err="1" smtClean="0">
                <a:solidFill>
                  <a:srgbClr val="FFC000"/>
                </a:solidFill>
              </a:rPr>
              <a:t>java</a:t>
            </a:r>
            <a:r>
              <a:rPr lang="pt-BR" sz="2000" u="sng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lang</a:t>
            </a:r>
            <a:r>
              <a:rPr lang="pt-BR" sz="2000" u="sng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Comparable</a:t>
            </a:r>
            <a:r>
              <a:rPr lang="pt-BR" sz="2000" dirty="0" smtClean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8596" y="4929199"/>
            <a:ext cx="7496204" cy="571503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dirty="0" smtClean="0"/>
              <a:t>set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TreeSet</a:t>
            </a:r>
            <a:r>
              <a:rPr lang="pt-BR" sz="2400" dirty="0" smtClean="0"/>
              <a:t>&lt;</a:t>
            </a:r>
            <a:r>
              <a:rPr lang="pt-BR" sz="2400" dirty="0" smtClean="0">
                <a:solidFill>
                  <a:srgbClr val="FFC000"/>
                </a:solidFill>
              </a:rPr>
              <a:t>Cliente</a:t>
            </a:r>
            <a:r>
              <a:rPr lang="pt-BR" sz="2400" dirty="0" smtClean="0"/>
              <a:t>&gt;();</a:t>
            </a:r>
            <a:endParaRPr lang="pt-BR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4786314" y="4921788"/>
            <a:ext cx="3733389" cy="1092251"/>
            <a:chOff x="4717726" y="2348880"/>
            <a:chExt cx="3733389" cy="1092251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17726" y="2348880"/>
              <a:ext cx="1000132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CaixaDeTexto 6"/>
            <p:cNvSpPr txBox="1"/>
            <p:nvPr/>
          </p:nvSpPr>
          <p:spPr bwMode="auto">
            <a:xfrm>
              <a:off x="6146486" y="2856356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Deve implementar a interface </a:t>
              </a:r>
              <a:r>
                <a:rPr lang="pt-BR" sz="1600" u="sng" dirty="0" err="1" smtClean="0">
                  <a:solidFill>
                    <a:srgbClr val="FFC000"/>
                  </a:solidFill>
                  <a:latin typeface="+mn-lt"/>
                </a:rPr>
                <a:t>Comparable</a:t>
              </a:r>
              <a:endParaRPr lang="pt-BR" sz="1600" u="sng" dirty="0">
                <a:solidFill>
                  <a:srgbClr val="FFC000"/>
                </a:solidFill>
                <a:latin typeface="+mn-lt"/>
              </a:endParaRPr>
            </a:p>
          </p:txBody>
        </p:sp>
        <p:grpSp>
          <p:nvGrpSpPr>
            <p:cNvPr id="11" name="Grupo 19"/>
            <p:cNvGrpSpPr>
              <a:grpSpLocks/>
            </p:cNvGrpSpPr>
            <p:nvPr/>
          </p:nvGrpSpPr>
          <p:grpSpPr bwMode="auto">
            <a:xfrm flipV="1">
              <a:off x="5216999" y="2853136"/>
              <a:ext cx="929488" cy="289769"/>
              <a:chOff x="1615695" y="4432669"/>
              <a:chExt cx="931244" cy="290681"/>
            </a:xfrm>
          </p:grpSpPr>
          <p:cxnSp>
            <p:nvCxnSpPr>
              <p:cNvPr id="12" name="Conector de seta reta 10"/>
              <p:cNvCxnSpPr>
                <a:cxnSpLocks noChangeShapeType="1"/>
                <a:endCxn id="9" idx="2"/>
              </p:cNvCxnSpPr>
              <p:nvPr/>
            </p:nvCxnSpPr>
            <p:spPr bwMode="auto">
              <a:xfrm rot="16200000" flipH="1">
                <a:off x="1470752" y="4577612"/>
                <a:ext cx="290681" cy="796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4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1616492" y="4432905"/>
                <a:ext cx="930447" cy="565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TreeSet</a:t>
            </a:r>
            <a:r>
              <a:rPr lang="pt-BR" dirty="0" smtClean="0"/>
              <a:t> - Classificação Natural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u="sng" dirty="0" smtClean="0"/>
              <a:t>Passo 1</a:t>
            </a:r>
            <a:r>
              <a:rPr lang="pt-BR" sz="2400" dirty="0" smtClean="0"/>
              <a:t>: Preparando uma classe para colocar suas instâncias em um </a:t>
            </a:r>
            <a:r>
              <a:rPr lang="pt-BR" sz="2400" dirty="0" err="1" smtClean="0"/>
              <a:t>TreeSet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Cliente </a:t>
            </a:r>
            <a:r>
              <a:rPr lang="pt-BR" sz="2000" dirty="0" err="1" smtClean="0">
                <a:solidFill>
                  <a:srgbClr val="FFC000"/>
                </a:solidFill>
              </a:rPr>
              <a:t>implements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Comparable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nome;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idade;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/>
              <a:t>endereco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	// ... métodos </a:t>
            </a:r>
            <a:r>
              <a:rPr lang="pt-BR" sz="2000" dirty="0" err="1" smtClean="0">
                <a:solidFill>
                  <a:schemeClr val="accent6"/>
                </a:solidFill>
              </a:rPr>
              <a:t>gets</a:t>
            </a:r>
            <a:r>
              <a:rPr lang="pt-BR" sz="2000" dirty="0" smtClean="0">
                <a:solidFill>
                  <a:schemeClr val="accent6"/>
                </a:solidFill>
              </a:rPr>
              <a:t> e sets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 </a:t>
            </a:r>
            <a:r>
              <a:rPr lang="pt-BR" sz="2000" dirty="0" err="1" smtClean="0"/>
              <a:t>other</a:t>
            </a:r>
            <a:r>
              <a:rPr lang="pt-BR" sz="2000" dirty="0" smtClean="0"/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this</a:t>
            </a:r>
            <a:r>
              <a:rPr lang="pt-BR" sz="2000" dirty="0" smtClean="0"/>
              <a:t>.nome.</a:t>
            </a:r>
            <a:r>
              <a:rPr lang="pt-BR" sz="2000" dirty="0" err="1" smtClean="0"/>
              <a:t>compareTo</a:t>
            </a:r>
            <a:r>
              <a:rPr lang="pt-BR" sz="2000" dirty="0" smtClean="0"/>
              <a:t>(</a:t>
            </a:r>
            <a:r>
              <a:rPr lang="pt-BR" sz="2000" dirty="0" err="1" smtClean="0"/>
              <a:t>other</a:t>
            </a:r>
            <a:r>
              <a:rPr lang="pt-BR" sz="2000" dirty="0" smtClean="0"/>
              <a:t>.nome);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}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Os </a:t>
            </a:r>
            <a:r>
              <a:rPr lang="pt-BR" dirty="0" err="1" smtClean="0"/>
              <a:t>arrays</a:t>
            </a:r>
            <a:r>
              <a:rPr lang="pt-BR" dirty="0" smtClean="0"/>
              <a:t> são estruturas de dados simples para armazenamento de conjuntos de informações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São bem eficientes, porém possuem limitações: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Arrays</a:t>
            </a:r>
            <a:r>
              <a:rPr lang="pt-BR" dirty="0" smtClean="0"/>
              <a:t> possuem tamanho fixo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Arrays</a:t>
            </a:r>
            <a:r>
              <a:rPr lang="pt-BR" dirty="0" smtClean="0"/>
              <a:t> não possuem nenhum mecanismo automático de classificação (</a:t>
            </a:r>
            <a:r>
              <a:rPr lang="pt-BR" dirty="0" err="1" smtClean="0"/>
              <a:t>sort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TreeSet</a:t>
            </a:r>
            <a:r>
              <a:rPr lang="pt-BR" dirty="0" smtClean="0"/>
              <a:t> - Classificação Natural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u="sng" dirty="0" smtClean="0"/>
              <a:t>Passo 2</a:t>
            </a:r>
            <a:r>
              <a:rPr lang="pt-BR" sz="2400" dirty="0" smtClean="0"/>
              <a:t>: Usando um </a:t>
            </a:r>
            <a:r>
              <a:rPr lang="pt-BR" sz="2400" dirty="0" err="1" smtClean="0"/>
              <a:t>TreeSet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SortedSet</a:t>
            </a:r>
            <a:r>
              <a:rPr lang="pt-BR" sz="2000" dirty="0" smtClean="0"/>
              <a:t>&lt;Cliente&gt; </a:t>
            </a:r>
            <a:r>
              <a:rPr lang="pt-BR" sz="2000" dirty="0" smtClean="0">
                <a:solidFill>
                  <a:srgbClr val="FFC000"/>
                </a:solidFill>
              </a:rPr>
              <a:t>set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TreeSet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&gt;();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set</a:t>
            </a:r>
            <a:r>
              <a:rPr lang="pt-BR" sz="2000" dirty="0" err="1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Cliente(“Manuel”, 35, “Rua 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set</a:t>
            </a:r>
            <a:r>
              <a:rPr lang="pt-BR" sz="2000" dirty="0" err="1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Cliente(“Ricardo”, 27, “Av. Central, 23”)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set</a:t>
            </a:r>
            <a:r>
              <a:rPr lang="pt-BR" sz="2000" dirty="0" err="1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Cliente(“Joaquim”, 54, “Rua 35”)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set</a:t>
            </a:r>
            <a:r>
              <a:rPr lang="pt-BR" sz="2000" dirty="0" err="1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Cliente(“Maria”, 32, “Alameda XV”)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/* Elementos serão exibidos na ordem por nome */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set.forEach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c -&gt; 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(c)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3800" dirty="0" err="1" smtClean="0"/>
              <a:t>TreeSet</a:t>
            </a:r>
            <a:r>
              <a:rPr lang="pt-BR" sz="3800" dirty="0" smtClean="0"/>
              <a:t> - Classificação Customizada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6766" cy="2185989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Podemos definir um critério de classificação customizado no momento em que instanciamos o </a:t>
            </a:r>
            <a:r>
              <a:rPr lang="pt-BR" sz="2400" dirty="0" err="1" smtClean="0"/>
              <a:t>TreeSet</a:t>
            </a:r>
            <a:endParaRPr lang="pt-BR" sz="2400" dirty="0" smtClean="0"/>
          </a:p>
          <a:p>
            <a:pPr>
              <a:spcBef>
                <a:spcPts val="2400"/>
              </a:spcBef>
            </a:pPr>
            <a:r>
              <a:rPr lang="pt-BR" sz="2400" dirty="0" smtClean="0"/>
              <a:t>Isto é tipicamente útil quando queremos definir uma classificação diferente da natural ou quando não podemos modificar a classe dos objetos que irão compor o set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428596" y="5000637"/>
            <a:ext cx="8215370" cy="642942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dirty="0" smtClean="0"/>
              <a:t>set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TreeSet</a:t>
            </a:r>
            <a:r>
              <a:rPr lang="pt-BR" sz="2400" dirty="0" smtClean="0"/>
              <a:t>&lt;</a:t>
            </a:r>
            <a:r>
              <a:rPr lang="pt-BR" sz="2400" dirty="0" smtClean="0">
                <a:solidFill>
                  <a:srgbClr val="FFC000"/>
                </a:solidFill>
              </a:rPr>
              <a:t>Cliente</a:t>
            </a:r>
            <a:r>
              <a:rPr lang="pt-BR" sz="2400" dirty="0" smtClean="0"/>
              <a:t>&gt;(</a:t>
            </a:r>
            <a:r>
              <a:rPr lang="pt-BR" sz="2400" i="1" dirty="0" err="1" smtClean="0">
                <a:solidFill>
                  <a:srgbClr val="FFC000"/>
                </a:solidFill>
              </a:rPr>
              <a:t>criterio_classificacao</a:t>
            </a:r>
            <a:r>
              <a:rPr lang="pt-BR" sz="2400" dirty="0" smtClean="0"/>
              <a:t>);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285852" y="3643315"/>
            <a:ext cx="6643734" cy="1544282"/>
            <a:chOff x="1285852" y="3643315"/>
            <a:chExt cx="6643734" cy="1544282"/>
          </a:xfrm>
        </p:grpSpPr>
        <p:sp>
          <p:nvSpPr>
            <p:cNvPr id="12" name="Retângulo 9"/>
            <p:cNvSpPr>
              <a:spLocks noChangeArrowheads="1"/>
            </p:cNvSpPr>
            <p:nvPr/>
          </p:nvSpPr>
          <p:spPr bwMode="auto">
            <a:xfrm>
              <a:off x="1285852" y="3929066"/>
              <a:ext cx="6643734" cy="928694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14" name="Retângulo 10"/>
            <p:cNvSpPr>
              <a:spLocks noChangeArrowheads="1"/>
            </p:cNvSpPr>
            <p:nvPr/>
          </p:nvSpPr>
          <p:spPr bwMode="auto">
            <a:xfrm>
              <a:off x="4500562" y="3643315"/>
              <a:ext cx="3429024" cy="285751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15" name="Retângulo 11"/>
            <p:cNvSpPr>
              <a:spLocks noChangeArrowheads="1"/>
            </p:cNvSpPr>
            <p:nvPr/>
          </p:nvSpPr>
          <p:spPr bwMode="auto">
            <a:xfrm>
              <a:off x="1285852" y="4857760"/>
              <a:ext cx="146890" cy="329837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</p:grpSp>
      <p:sp>
        <p:nvSpPr>
          <p:cNvPr id="18" name="Retângulo 10"/>
          <p:cNvSpPr>
            <a:spLocks noChangeArrowheads="1"/>
          </p:cNvSpPr>
          <p:nvPr/>
        </p:nvSpPr>
        <p:spPr bwMode="auto">
          <a:xfrm>
            <a:off x="3428992" y="5715016"/>
            <a:ext cx="4500594" cy="285751"/>
          </a:xfrm>
          <a:prstGeom prst="rect">
            <a:avLst/>
          </a:prstGeom>
          <a:solidFill>
            <a:srgbClr val="00B8FF">
              <a:alpha val="39999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/>
          </a:p>
        </p:txBody>
      </p:sp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3800" dirty="0" err="1" smtClean="0"/>
              <a:t>TreeSet</a:t>
            </a:r>
            <a:r>
              <a:rPr lang="pt-BR" sz="3800" dirty="0" smtClean="0"/>
              <a:t> - Classificação Customizada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>
          <a:xfrm>
            <a:off x="457200" y="1428736"/>
            <a:ext cx="8186766" cy="190023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smtClean="0"/>
              <a:t>Neste caso, o critério de classificação trata-se de um </a:t>
            </a:r>
            <a:r>
              <a:rPr lang="pt-BR" sz="2000" dirty="0" smtClean="0">
                <a:solidFill>
                  <a:srgbClr val="FFC000"/>
                </a:solidFill>
              </a:rPr>
              <a:t>objeto funcional</a:t>
            </a:r>
            <a:r>
              <a:rPr lang="pt-BR" sz="2000" dirty="0" smtClean="0"/>
              <a:t> que contém a regra de comparação entre os elementos que irão compor o set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Este objeto funcional precisa implementar a interface </a:t>
            </a:r>
            <a:r>
              <a:rPr lang="pt-BR" sz="2000" dirty="0" err="1" smtClean="0">
                <a:solidFill>
                  <a:srgbClr val="FFC000"/>
                </a:solidFill>
              </a:rPr>
              <a:t>java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util.Comparator</a:t>
            </a:r>
            <a:endParaRPr lang="pt-BR" sz="2000" dirty="0" smtClean="0">
              <a:solidFill>
                <a:srgbClr val="FFC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357158" y="3571876"/>
            <a:ext cx="8358246" cy="2714644"/>
          </a:xfrm>
        </p:spPr>
        <p:txBody>
          <a:bodyPr/>
          <a:lstStyle/>
          <a:p>
            <a:pPr marL="895350" lvl="1" indent="0" defTabSz="900113">
              <a:spcBef>
                <a:spcPts val="0"/>
              </a:spcBef>
              <a:buNone/>
              <a:tabLst>
                <a:tab pos="1257300" algn="l"/>
                <a:tab pos="1611313" algn="l"/>
              </a:tabLst>
            </a:pPr>
            <a:r>
              <a:rPr lang="pt-BR" sz="2000" dirty="0" smtClean="0"/>
              <a:t>set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TreeSet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Comparator</a:t>
            </a:r>
            <a:r>
              <a:rPr lang="pt-BR" sz="2000" dirty="0" smtClean="0"/>
              <a:t>&lt;Cliente&gt;() {</a:t>
            </a:r>
          </a:p>
          <a:p>
            <a:pPr marL="895350" lvl="1" indent="0" defTabSz="900113">
              <a:spcBef>
                <a:spcPts val="0"/>
              </a:spcBef>
              <a:buNone/>
              <a:tabLst>
                <a:tab pos="1257300" algn="l"/>
                <a:tab pos="1611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compare(Cliente </a:t>
            </a:r>
            <a:r>
              <a:rPr lang="pt-BR" sz="2000" dirty="0" smtClean="0">
                <a:solidFill>
                  <a:srgbClr val="FFC000"/>
                </a:solidFill>
              </a:rPr>
              <a:t>c1</a:t>
            </a:r>
            <a:r>
              <a:rPr lang="pt-BR" sz="2000" dirty="0" smtClean="0"/>
              <a:t>, Cliente </a:t>
            </a:r>
            <a:r>
              <a:rPr lang="pt-BR" sz="2000" dirty="0" smtClean="0">
                <a:solidFill>
                  <a:srgbClr val="FFC000"/>
                </a:solidFill>
              </a:rPr>
              <a:t>c2</a:t>
            </a:r>
            <a:r>
              <a:rPr lang="pt-BR" sz="2000" dirty="0" smtClean="0"/>
              <a:t>) {</a:t>
            </a:r>
          </a:p>
          <a:p>
            <a:pPr marL="895350" lvl="1" indent="0" defTabSz="900113">
              <a:spcBef>
                <a:spcPts val="0"/>
              </a:spcBef>
              <a:buNone/>
              <a:tabLst>
                <a:tab pos="1257300" algn="l"/>
                <a:tab pos="1611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c1.</a:t>
            </a:r>
            <a:r>
              <a:rPr lang="pt-BR" sz="2000" dirty="0" err="1" smtClean="0">
                <a:solidFill>
                  <a:srgbClr val="FFC000"/>
                </a:solidFill>
              </a:rPr>
              <a:t>getIdade</a:t>
            </a:r>
            <a:r>
              <a:rPr lang="pt-BR" sz="2000" dirty="0" smtClean="0">
                <a:solidFill>
                  <a:srgbClr val="FFC000"/>
                </a:solidFill>
              </a:rPr>
              <a:t>() - c2.</a:t>
            </a:r>
            <a:r>
              <a:rPr lang="pt-BR" sz="2000" dirty="0" err="1" smtClean="0">
                <a:solidFill>
                  <a:srgbClr val="FFC000"/>
                </a:solidFill>
              </a:rPr>
              <a:t>getIdade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895350" lvl="1" indent="0" defTabSz="900113">
              <a:spcBef>
                <a:spcPts val="0"/>
              </a:spcBef>
              <a:buNone/>
              <a:tabLst>
                <a:tab pos="1257300" algn="l"/>
                <a:tab pos="1611313" algn="l"/>
              </a:tabLst>
            </a:pPr>
            <a:r>
              <a:rPr lang="pt-BR" sz="2000" dirty="0" smtClean="0"/>
              <a:t>	}</a:t>
            </a:r>
          </a:p>
          <a:p>
            <a:pPr marL="895350" lvl="1" indent="0" defTabSz="900113">
              <a:spcBef>
                <a:spcPts val="0"/>
              </a:spcBef>
              <a:buNone/>
              <a:tabLst>
                <a:tab pos="1257300" algn="l"/>
                <a:tab pos="1611313" algn="l"/>
              </a:tabLst>
            </a:pPr>
            <a:r>
              <a:rPr lang="pt-BR" sz="2000" dirty="0" smtClean="0"/>
              <a:t>});</a:t>
            </a:r>
          </a:p>
          <a:p>
            <a:pPr marL="3175" lvl="1" indent="0" algn="ctr" defTabSz="900113">
              <a:spcBef>
                <a:spcPts val="0"/>
              </a:spcBef>
              <a:buNone/>
              <a:tabLst>
                <a:tab pos="354013" algn="l"/>
                <a:tab pos="720725" algn="l"/>
                <a:tab pos="1074738" algn="l"/>
              </a:tabLst>
            </a:pPr>
            <a:r>
              <a:rPr lang="pt-BR" sz="1600" dirty="0" smtClean="0"/>
              <a:t>ou simplesmente</a:t>
            </a:r>
          </a:p>
          <a:p>
            <a:pPr marL="3175" lvl="1" indent="0" algn="ctr" defTabSz="900113">
              <a:spcBef>
                <a:spcPts val="0"/>
              </a:spcBef>
              <a:buNone/>
              <a:tabLst>
                <a:tab pos="354013" algn="l"/>
                <a:tab pos="720725" algn="l"/>
                <a:tab pos="1074738" algn="l"/>
              </a:tabLst>
            </a:pPr>
            <a:endParaRPr lang="pt-BR" sz="2000" dirty="0" smtClean="0"/>
          </a:p>
          <a:p>
            <a:pPr marL="3175" lvl="1" indent="0" algn="ctr" defTabSz="900113">
              <a:spcBef>
                <a:spcPts val="0"/>
              </a:spcBef>
              <a:buNone/>
              <a:tabLst>
                <a:tab pos="354013" algn="l"/>
                <a:tab pos="720725" algn="l"/>
                <a:tab pos="1074738" algn="l"/>
              </a:tabLst>
            </a:pPr>
            <a:r>
              <a:rPr lang="pt-BR" sz="2000" dirty="0" smtClean="0"/>
              <a:t>set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TreeSet</a:t>
            </a:r>
            <a:r>
              <a:rPr lang="pt-BR" sz="2000" dirty="0" smtClean="0"/>
              <a:t>&lt;&gt;(</a:t>
            </a:r>
            <a:r>
              <a:rPr lang="pt-BR" sz="2000" dirty="0" err="1" smtClean="0">
                <a:solidFill>
                  <a:srgbClr val="FFC000"/>
                </a:solidFill>
              </a:rPr>
              <a:t>Comparator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comparing</a:t>
            </a:r>
            <a:r>
              <a:rPr lang="pt-BR" sz="2000" dirty="0" smtClean="0">
                <a:solidFill>
                  <a:srgbClr val="FFC000"/>
                </a:solidFill>
              </a:rPr>
              <a:t>(f -&gt; </a:t>
            </a:r>
            <a:r>
              <a:rPr lang="pt-BR" sz="2000" dirty="0" err="1" smtClean="0">
                <a:solidFill>
                  <a:srgbClr val="FFC000"/>
                </a:solidFill>
              </a:rPr>
              <a:t>f.getIdade</a:t>
            </a:r>
            <a:r>
              <a:rPr lang="pt-BR" sz="2000" dirty="0" smtClean="0">
                <a:solidFill>
                  <a:srgbClr val="FFC000"/>
                </a:solidFill>
              </a:rPr>
              <a:t>())</a:t>
            </a:r>
            <a:r>
              <a:rPr lang="pt-BR" sz="20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3800" dirty="0" err="1" smtClean="0"/>
              <a:t>TreeSet</a:t>
            </a:r>
            <a:r>
              <a:rPr lang="pt-BR" sz="3800" dirty="0" smtClean="0"/>
              <a:t> - Classificação Customizada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1428728" y="2357430"/>
            <a:ext cx="6186502" cy="2936657"/>
          </a:xfrm>
        </p:spPr>
        <p:txBody>
          <a:bodyPr/>
          <a:lstStyle/>
          <a:p>
            <a:pPr marL="3175" lvl="1" indent="0" defTabSz="900113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set</a:t>
            </a:r>
            <a:r>
              <a:rPr lang="pt-BR" sz="2000" dirty="0" err="1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Cliente(“Manuel”, 35, “Rua 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3175" lvl="1" indent="0" defTabSz="900113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set</a:t>
            </a:r>
            <a:r>
              <a:rPr lang="pt-BR" sz="2000" dirty="0" err="1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Cliente(“Ricardo”, 27, “Av. Central, 23”)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3175" lvl="1" indent="0" defTabSz="900113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set</a:t>
            </a:r>
            <a:r>
              <a:rPr lang="pt-BR" sz="2000" dirty="0" err="1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Cliente(“Joaquim”, 54, “Rua 35”)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3175" lvl="1" indent="0" defTabSz="900113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set</a:t>
            </a:r>
            <a:r>
              <a:rPr lang="pt-BR" sz="2000" dirty="0" err="1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Cliente(“Maria”, 32, “Alameda XV”)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3175" lvl="1" indent="0" defTabSz="900113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3175" lvl="1" indent="0" defTabSz="900113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>
                <a:solidFill>
                  <a:schemeClr val="accent6"/>
                </a:solidFill>
              </a:rPr>
              <a:t>/* Elementos serão exibidos por ordem de idade */</a:t>
            </a:r>
          </a:p>
          <a:p>
            <a:pPr marL="3175" lvl="1" indent="0" defTabSz="900113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set.forEach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c -&gt; 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(c)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Collections (Visão Geral)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3643306" y="1714488"/>
          <a:ext cx="127562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624"/>
              </a:tblGrid>
              <a:tr h="1849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add(T)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remove(T)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071670" y="2428868"/>
          <a:ext cx="107157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344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714348" y="3286124"/>
          <a:ext cx="1071570" cy="99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ArrayList&lt;T&gt;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714348" y="4572008"/>
          <a:ext cx="1071570" cy="99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LinkedList&lt;T&gt;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59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571736" y="4643446"/>
          <a:ext cx="1071570" cy="100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Vector&lt;T</a:t>
                      </a:r>
                      <a:r>
                        <a:rPr kumimoji="0" lang="pt-BR" sz="1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pt-BR" sz="10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6929454" y="3214686"/>
          <a:ext cx="1357322" cy="112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HashSet&lt;T&gt;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02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add(T)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remove(T)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6929454" y="4905856"/>
          <a:ext cx="1357322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</a:tblGrid>
              <a:tr h="1759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LinkedHashSet&lt;T&gt;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2571736" y="2143116"/>
            <a:ext cx="1071570" cy="285752"/>
            <a:chOff x="857224" y="2143116"/>
            <a:chExt cx="714379" cy="428628"/>
          </a:xfrm>
        </p:grpSpPr>
        <p:cxnSp>
          <p:nvCxnSpPr>
            <p:cNvPr id="31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3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" name="Group 44"/>
          <p:cNvGrpSpPr/>
          <p:nvPr/>
        </p:nvGrpSpPr>
        <p:grpSpPr>
          <a:xfrm flipH="1">
            <a:off x="4929190" y="2143116"/>
            <a:ext cx="1000132" cy="285752"/>
            <a:chOff x="857224" y="2143116"/>
            <a:chExt cx="714379" cy="428628"/>
          </a:xfrm>
        </p:grpSpPr>
        <p:cxnSp>
          <p:nvCxnSpPr>
            <p:cNvPr id="46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47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" name="Group 50"/>
          <p:cNvGrpSpPr/>
          <p:nvPr/>
        </p:nvGrpSpPr>
        <p:grpSpPr>
          <a:xfrm>
            <a:off x="1285852" y="2857496"/>
            <a:ext cx="785818" cy="428628"/>
            <a:chOff x="857224" y="2143116"/>
            <a:chExt cx="714379" cy="428628"/>
          </a:xfrm>
        </p:grpSpPr>
        <p:cxnSp>
          <p:nvCxnSpPr>
            <p:cNvPr id="52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" name="Group 53"/>
          <p:cNvGrpSpPr/>
          <p:nvPr/>
        </p:nvGrpSpPr>
        <p:grpSpPr>
          <a:xfrm rot="5400000" flipH="1">
            <a:off x="1173933" y="3969547"/>
            <a:ext cx="1795474" cy="428628"/>
            <a:chOff x="857224" y="2143116"/>
            <a:chExt cx="714379" cy="428628"/>
          </a:xfrm>
        </p:grpSpPr>
        <p:cxnSp>
          <p:nvCxnSpPr>
            <p:cNvPr id="55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" name="Group 61"/>
          <p:cNvGrpSpPr/>
          <p:nvPr/>
        </p:nvGrpSpPr>
        <p:grpSpPr>
          <a:xfrm>
            <a:off x="2857487" y="3286125"/>
            <a:ext cx="214317" cy="1347797"/>
            <a:chOff x="2857487" y="3286125"/>
            <a:chExt cx="214317" cy="1347797"/>
          </a:xfrm>
        </p:grpSpPr>
        <p:cxnSp>
          <p:nvCxnSpPr>
            <p:cNvPr id="58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9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" name="Group 47"/>
          <p:cNvGrpSpPr/>
          <p:nvPr/>
        </p:nvGrpSpPr>
        <p:grpSpPr>
          <a:xfrm>
            <a:off x="4214810" y="2428868"/>
            <a:ext cx="2214578" cy="3910034"/>
            <a:chOff x="4214810" y="2428868"/>
            <a:chExt cx="2214578" cy="3910034"/>
          </a:xfrm>
        </p:grpSpPr>
        <p:graphicFrame>
          <p:nvGraphicFramePr>
            <p:cNvPr id="6" name="Espaço Reservado para Conteúdo 4"/>
            <p:cNvGraphicFramePr>
              <a:graphicFrameLocks/>
            </p:cNvGraphicFramePr>
            <p:nvPr/>
          </p:nvGraphicFramePr>
          <p:xfrm>
            <a:off x="5429256" y="2428868"/>
            <a:ext cx="1000132" cy="457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00132"/>
                </a:tblGrid>
                <a:tr h="218987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900" i="1" dirty="0" smtClean="0">
                            <a:solidFill>
                              <a:srgbClr val="FFC000"/>
                            </a:solidFill>
                          </a:rPr>
                          <a:t>Set&lt;T&gt;</a:t>
                        </a:r>
                        <a:endParaRPr lang="pt-BR" sz="900" i="1" dirty="0">
                          <a:solidFill>
                            <a:srgbClr val="FFC000"/>
                          </a:solidFill>
                        </a:endParaRPr>
                      </a:p>
                    </a:txBody>
                    <a:tcPr>
                      <a:lnL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01123">
                  <a:tc>
                    <a:txBody>
                      <a:bodyPr/>
                      <a:lstStyle/>
                      <a:p>
                        <a:endParaRPr kumimoji="0" lang="pt-BR" sz="9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>
                      <a:lnL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8" name="Espaço Reservado para Conteúdo 4"/>
            <p:cNvGraphicFramePr>
              <a:graphicFrameLocks/>
            </p:cNvGraphicFramePr>
            <p:nvPr/>
          </p:nvGraphicFramePr>
          <p:xfrm>
            <a:off x="4214810" y="3357562"/>
            <a:ext cx="1767710" cy="1202432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767710"/>
                </a:tblGrid>
                <a:tr h="288032">
                  <a:tc>
                    <a:txBody>
                      <a:bodyPr/>
                      <a:lstStyle/>
                      <a:p>
                        <a:pPr marL="0" algn="ctr" rtl="0" eaLnBrk="1" latinLnBrk="0" hangingPunct="1"/>
                        <a:r>
                          <a:rPr kumimoji="0" lang="pt-BR" sz="900" b="1" i="1" kern="1200" dirty="0" err="1" smtClean="0">
                            <a:solidFill>
                              <a:srgbClr val="FFC000"/>
                            </a:solidFill>
                            <a:latin typeface="+mn-lt"/>
                            <a:ea typeface="+mn-ea"/>
                            <a:cs typeface="+mn-cs"/>
                          </a:rPr>
                          <a:t>SortedSet</a:t>
                        </a:r>
                        <a:r>
                          <a:rPr kumimoji="0" lang="pt-BR" sz="900" b="1" i="1" kern="1200" dirty="0" smtClean="0">
                            <a:solidFill>
                              <a:srgbClr val="FFC000"/>
                            </a:solidFill>
                            <a:latin typeface="+mn-lt"/>
                            <a:ea typeface="+mn-ea"/>
                            <a:cs typeface="+mn-cs"/>
                          </a:rPr>
                          <a:t>&lt;T&gt;</a:t>
                        </a:r>
                        <a:endParaRPr kumimoji="0" lang="pt-BR" sz="900" b="1" i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>
                      <a:lnL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fr-FR" sz="900" dirty="0" smtClean="0">
                            <a:solidFill>
                              <a:srgbClr val="FFC000"/>
                            </a:solidFill>
                          </a:rPr>
                          <a:t>comparator() : Comparator&lt;T&gt;</a:t>
                        </a:r>
                      </a:p>
                      <a:p>
                        <a:r>
                          <a:rPr lang="fr-FR" sz="900" dirty="0" smtClean="0">
                            <a:solidFill>
                              <a:srgbClr val="FFC000"/>
                            </a:solidFill>
                          </a:rPr>
                          <a:t>first() : T</a:t>
                        </a:r>
                      </a:p>
                      <a:p>
                        <a:r>
                          <a:rPr lang="fr-FR" sz="900" dirty="0" smtClean="0">
                            <a:solidFill>
                              <a:srgbClr val="FFC000"/>
                            </a:solidFill>
                          </a:rPr>
                          <a:t>last() : T</a:t>
                        </a:r>
                      </a:p>
                      <a:p>
                        <a:r>
                          <a:rPr lang="fr-FR" sz="900" dirty="0" smtClean="0">
                            <a:solidFill>
                              <a:srgbClr val="FFC000"/>
                            </a:solidFill>
                          </a:rPr>
                          <a:t>headSet(T) : SortedSet&lt;T&gt;</a:t>
                        </a:r>
                      </a:p>
                      <a:p>
                        <a:r>
                          <a:rPr lang="fr-FR" sz="900" dirty="0" smtClean="0">
                            <a:solidFill>
                              <a:srgbClr val="FFC000"/>
                            </a:solidFill>
                          </a:rPr>
                          <a:t>tailSet(T) : SortedSet&lt;T&gt;</a:t>
                        </a:r>
                      </a:p>
                      <a:p>
                        <a:r>
                          <a:rPr lang="fr-FR" sz="900" dirty="0" smtClean="0">
                            <a:solidFill>
                              <a:srgbClr val="FFC000"/>
                            </a:solidFill>
                          </a:rPr>
                          <a:t>subSet(T, T) : SortedSet&lt;T&gt;</a:t>
                        </a:r>
                      </a:p>
                    </a:txBody>
                    <a:tcPr>
                      <a:lnL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FFC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5" name="Espaço Reservado para Conteúdo 4"/>
            <p:cNvGraphicFramePr>
              <a:graphicFrameLocks/>
            </p:cNvGraphicFramePr>
            <p:nvPr/>
          </p:nvGraphicFramePr>
          <p:xfrm>
            <a:off x="4214810" y="5072074"/>
            <a:ext cx="1785950" cy="126682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785950"/>
                </a:tblGrid>
                <a:tr h="142876">
                  <a:tc>
                    <a:txBody>
                      <a:bodyPr/>
                      <a:lstStyle/>
                      <a:p>
                        <a:pPr marL="0" algn="ctr" rtl="0" eaLnBrk="1" latinLnBrk="0" hangingPunct="1"/>
                        <a:r>
                          <a:rPr kumimoji="0" lang="pt-BR" sz="900" b="1" i="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TreeSet&lt;T&gt;</a:t>
                        </a:r>
                        <a:endParaRPr kumimoji="0" lang="pt-BR" sz="9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23828">
                  <a:tc>
                    <a:txBody>
                      <a:bodyPr/>
                      <a:lstStyle/>
                      <a:p>
                        <a:endParaRPr lang="fr-FR" sz="100" dirty="0" smtClean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fr-FR" sz="900" dirty="0" smtClean="0">
                            <a:solidFill>
                              <a:schemeClr val="tx1"/>
                            </a:solidFill>
                          </a:rPr>
                          <a:t>comparator() : Comparator&lt;T&gt;</a:t>
                        </a:r>
                      </a:p>
                      <a:p>
                        <a:r>
                          <a:rPr lang="fr-FR" sz="900" dirty="0" smtClean="0">
                            <a:solidFill>
                              <a:schemeClr val="tx1"/>
                            </a:solidFill>
                          </a:rPr>
                          <a:t>first() : T</a:t>
                        </a:r>
                      </a:p>
                      <a:p>
                        <a:r>
                          <a:rPr lang="fr-FR" sz="900" dirty="0" smtClean="0">
                            <a:solidFill>
                              <a:schemeClr val="tx1"/>
                            </a:solidFill>
                          </a:rPr>
                          <a:t>last() : T</a:t>
                        </a:r>
                      </a:p>
                      <a:p>
                        <a:r>
                          <a:rPr lang="fr-FR" sz="900" dirty="0" smtClean="0">
                            <a:solidFill>
                              <a:schemeClr val="tx1"/>
                            </a:solidFill>
                          </a:rPr>
                          <a:t>headSet(T) : SortedSet&lt;T&gt;</a:t>
                        </a:r>
                      </a:p>
                      <a:p>
                        <a:r>
                          <a:rPr lang="fr-FR" sz="900" dirty="0" smtClean="0">
                            <a:solidFill>
                              <a:schemeClr val="tx1"/>
                            </a:solidFill>
                          </a:rPr>
                          <a:t>tailSet(T) : SortedSet&lt;T&gt;</a:t>
                        </a:r>
                      </a:p>
                      <a:p>
                        <a:r>
                          <a:rPr lang="fr-FR" sz="900" dirty="0" smtClean="0">
                            <a:solidFill>
                              <a:schemeClr val="tx1"/>
                            </a:solidFill>
                          </a:rPr>
                          <a:t>subSet(T, T) : SortedSet&lt;T&gt;</a:t>
                        </a:r>
                      </a:p>
                    </a:txBody>
                    <a:tcPr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63" name="Group 62"/>
            <p:cNvGrpSpPr/>
            <p:nvPr/>
          </p:nvGrpSpPr>
          <p:grpSpPr>
            <a:xfrm flipH="1">
              <a:off x="5072066" y="2928934"/>
              <a:ext cx="714380" cy="428627"/>
              <a:chOff x="2857487" y="3286125"/>
              <a:chExt cx="214317" cy="1347797"/>
            </a:xfrm>
          </p:grpSpPr>
          <p:cxnSp>
            <p:nvCxnSpPr>
              <p:cNvPr id="64" name="Conector de seta reta 2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505060" y="3638552"/>
                <a:ext cx="704856" cy="1"/>
              </a:xfrm>
              <a:prstGeom prst="straightConnector1">
                <a:avLst/>
              </a:prstGeom>
              <a:noFill/>
              <a:ln w="28575" algn="ctr">
                <a:solidFill>
                  <a:srgbClr val="FFC000"/>
                </a:solidFill>
                <a:prstDash val="solid"/>
                <a:round/>
                <a:headEnd/>
                <a:tailEnd type="triangle" w="lg" len="lg"/>
              </a:ln>
            </p:spPr>
          </p:cxnSp>
          <p:cxnSp>
            <p:nvCxnSpPr>
              <p:cNvPr id="65" name="Conector de seta reta 22"/>
              <p:cNvCxnSpPr>
                <a:cxnSpLocks noChangeShapeType="1"/>
              </p:cNvCxnSpPr>
              <p:nvPr/>
            </p:nvCxnSpPr>
            <p:spPr bwMode="auto">
              <a:xfrm rot="10800000">
                <a:off x="2857488" y="3989413"/>
                <a:ext cx="214314" cy="1567"/>
              </a:xfrm>
              <a:prstGeom prst="straightConnector1">
                <a:avLst/>
              </a:prstGeom>
              <a:noFill/>
              <a:ln w="28575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Conector de seta reta 2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755094" y="4317212"/>
                <a:ext cx="633418" cy="2"/>
              </a:xfrm>
              <a:prstGeom prst="straightConnector1">
                <a:avLst/>
              </a:prstGeom>
              <a:noFill/>
              <a:ln w="28575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4822033" y="4822041"/>
              <a:ext cx="500067" cy="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70" name="Group 69"/>
          <p:cNvGrpSpPr/>
          <p:nvPr/>
        </p:nvGrpSpPr>
        <p:grpSpPr>
          <a:xfrm flipH="1">
            <a:off x="6429388" y="2643182"/>
            <a:ext cx="1143008" cy="571504"/>
            <a:chOff x="857224" y="2143116"/>
            <a:chExt cx="714379" cy="428628"/>
          </a:xfrm>
        </p:grpSpPr>
        <p:cxnSp>
          <p:nvCxnSpPr>
            <p:cNvPr id="71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72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" name="Group 72"/>
          <p:cNvGrpSpPr/>
          <p:nvPr/>
        </p:nvGrpSpPr>
        <p:grpSpPr>
          <a:xfrm rot="5400000" flipH="1" flipV="1">
            <a:off x="5429256" y="3643314"/>
            <a:ext cx="2214578" cy="785818"/>
            <a:chOff x="857224" y="2143116"/>
            <a:chExt cx="714379" cy="428628"/>
          </a:xfrm>
        </p:grpSpPr>
        <p:cxnSp>
          <p:nvCxnSpPr>
            <p:cNvPr id="74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7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6" name="Conector de seta reta 22"/>
          <p:cNvCxnSpPr>
            <a:cxnSpLocks noChangeShapeType="1"/>
          </p:cNvCxnSpPr>
          <p:nvPr/>
        </p:nvCxnSpPr>
        <p:spPr bwMode="auto">
          <a:xfrm flipV="1">
            <a:off x="7573190" y="4365104"/>
            <a:ext cx="0" cy="54344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pt-BR" dirty="0" smtClean="0"/>
              <a:t>Conjunto de dados indexados semelhante a uma lista (</a:t>
            </a:r>
            <a:r>
              <a:rPr lang="pt-BR" dirty="0" err="1" smtClean="0"/>
              <a:t>List</a:t>
            </a:r>
            <a:r>
              <a:rPr lang="pt-BR" dirty="0" smtClean="0"/>
              <a:t>).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pt-BR" dirty="0" smtClean="0"/>
              <a:t>Assim como os outros conjuntos visto neste capítulo, o </a:t>
            </a:r>
            <a:r>
              <a:rPr lang="pt-BR" dirty="0" err="1" smtClean="0"/>
              <a:t>map</a:t>
            </a:r>
            <a:r>
              <a:rPr lang="pt-BR" dirty="0" smtClean="0"/>
              <a:t> possui tamanho dinâmico. Pode ser aumentado e diminuído</a:t>
            </a:r>
          </a:p>
          <a:p>
            <a:pPr lvl="1">
              <a:buNone/>
            </a:pPr>
            <a:r>
              <a:rPr lang="pt-BR" dirty="0" smtClean="0"/>
              <a:t>Porém...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pt-BR" dirty="0" smtClean="0"/>
              <a:t>Também possui índices (chaves), mas estes podem ser Strings ou quaisquer outros objetos.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grpSp>
        <p:nvGrpSpPr>
          <p:cNvPr id="20" name="Grupo 19"/>
          <p:cNvGrpSpPr/>
          <p:nvPr/>
        </p:nvGrpSpPr>
        <p:grpSpPr>
          <a:xfrm>
            <a:off x="2339752" y="1988840"/>
            <a:ext cx="4536504" cy="3816425"/>
            <a:chOff x="2339752" y="1988840"/>
            <a:chExt cx="4536504" cy="3816425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2339752" y="486916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2339752" y="414908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2339752" y="342900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2339752" y="270892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3059832" y="486916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059832" y="414908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3059832" y="342900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3059832" y="270892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2339752" y="198884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059832" y="198884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21" name="Grupo 9"/>
          <p:cNvGrpSpPr/>
          <p:nvPr/>
        </p:nvGrpSpPr>
        <p:grpSpPr>
          <a:xfrm>
            <a:off x="755576" y="3284984"/>
            <a:ext cx="1944215" cy="1058634"/>
            <a:chOff x="6444209" y="930206"/>
            <a:chExt cx="1944215" cy="1058634"/>
          </a:xfrm>
        </p:grpSpPr>
        <p:sp>
          <p:nvSpPr>
            <p:cNvPr id="23" name="CaixaDeTexto 22"/>
            <p:cNvSpPr txBox="1"/>
            <p:nvPr/>
          </p:nvSpPr>
          <p:spPr bwMode="auto">
            <a:xfrm>
              <a:off x="6444209" y="1650286"/>
              <a:ext cx="118762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Chave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24" name="Grupo 19"/>
            <p:cNvGrpSpPr>
              <a:grpSpLocks/>
            </p:cNvGrpSpPr>
            <p:nvPr/>
          </p:nvGrpSpPr>
          <p:grpSpPr bwMode="auto">
            <a:xfrm flipV="1">
              <a:off x="7020271" y="930206"/>
              <a:ext cx="1368153" cy="720081"/>
              <a:chOff x="3422080" y="5929991"/>
              <a:chExt cx="1370620" cy="722348"/>
            </a:xfrm>
          </p:grpSpPr>
          <p:cxnSp>
            <p:nvCxnSpPr>
              <p:cNvPr id="25" name="Conector de seta reta 10"/>
              <p:cNvCxnSpPr>
                <a:cxnSpLocks noChangeShapeType="1"/>
              </p:cNvCxnSpPr>
              <p:nvPr/>
            </p:nvCxnSpPr>
            <p:spPr bwMode="auto">
              <a:xfrm flipV="1">
                <a:off x="3422080" y="6652339"/>
                <a:ext cx="1370620" cy="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6" name="Conector de seta reta 15"/>
              <p:cNvCxnSpPr>
                <a:cxnSpLocks noChangeShapeType="1"/>
              </p:cNvCxnSpPr>
              <p:nvPr/>
            </p:nvCxnSpPr>
            <p:spPr bwMode="auto">
              <a:xfrm flipV="1">
                <a:off x="3422080" y="5929991"/>
                <a:ext cx="0" cy="722347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2" name="Grupo 9"/>
          <p:cNvGrpSpPr/>
          <p:nvPr/>
        </p:nvGrpSpPr>
        <p:grpSpPr>
          <a:xfrm>
            <a:off x="6228183" y="3284984"/>
            <a:ext cx="2195737" cy="1058634"/>
            <a:chOff x="5436096" y="930206"/>
            <a:chExt cx="2195737" cy="1058634"/>
          </a:xfrm>
        </p:grpSpPr>
        <p:sp>
          <p:nvSpPr>
            <p:cNvPr id="43" name="CaixaDeTexto 42"/>
            <p:cNvSpPr txBox="1"/>
            <p:nvPr/>
          </p:nvSpPr>
          <p:spPr bwMode="auto">
            <a:xfrm>
              <a:off x="6444209" y="1650286"/>
              <a:ext cx="118762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Valor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44" name="Grupo 19"/>
            <p:cNvGrpSpPr>
              <a:grpSpLocks/>
            </p:cNvGrpSpPr>
            <p:nvPr/>
          </p:nvGrpSpPr>
          <p:grpSpPr bwMode="auto">
            <a:xfrm flipV="1">
              <a:off x="5436096" y="930206"/>
              <a:ext cx="1584176" cy="720081"/>
              <a:chOff x="1835049" y="5929991"/>
              <a:chExt cx="1587033" cy="722348"/>
            </a:xfrm>
          </p:grpSpPr>
          <p:cxnSp>
            <p:nvCxnSpPr>
              <p:cNvPr id="45" name="Conector de seta reta 10"/>
              <p:cNvCxnSpPr>
                <a:cxnSpLocks noChangeShapeType="1"/>
              </p:cNvCxnSpPr>
              <p:nvPr/>
            </p:nvCxnSpPr>
            <p:spPr bwMode="auto">
              <a:xfrm flipH="1" flipV="1">
                <a:off x="1835049" y="6652339"/>
                <a:ext cx="1587033" cy="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6" name="Conector de seta reta 15"/>
              <p:cNvCxnSpPr>
                <a:cxnSpLocks noChangeShapeType="1"/>
              </p:cNvCxnSpPr>
              <p:nvPr/>
            </p:nvCxnSpPr>
            <p:spPr bwMode="auto">
              <a:xfrm flipV="1">
                <a:off x="3422080" y="5929991"/>
                <a:ext cx="0" cy="722347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grpSp>
        <p:nvGrpSpPr>
          <p:cNvPr id="31" name="Grupo 30"/>
          <p:cNvGrpSpPr/>
          <p:nvPr/>
        </p:nvGrpSpPr>
        <p:grpSpPr>
          <a:xfrm>
            <a:off x="1043608" y="2563545"/>
            <a:ext cx="6840760" cy="3601759"/>
            <a:chOff x="1043608" y="1916832"/>
            <a:chExt cx="6840760" cy="4177823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43608" y="5229200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“conta”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8" name="AutoShape 3"/>
            <p:cNvSpPr>
              <a:spLocks noChangeArrowheads="1"/>
            </p:cNvSpPr>
            <p:nvPr/>
          </p:nvSpPr>
          <p:spPr bwMode="auto">
            <a:xfrm>
              <a:off x="3275856" y="5229200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new</a:t>
              </a: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 Conta(2809, 1200.15)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1043608" y="4579768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“casado”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043608" y="3914034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</a:rPr>
                <a:t>“nascimento”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1043608" y="3248300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</a:t>
              </a: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salario</a:t>
              </a: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1043608" y="2582566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“idade”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3275856" y="4579768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true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275856" y="3914034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15/01/1985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3275856" y="3248300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1215.5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3275856" y="2582566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27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1043608" y="1916832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“nome”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275856" y="1916832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“Manuel”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2267744" y="1340768"/>
            <a:ext cx="38884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/>
              <a:t>Map</a:t>
            </a:r>
            <a:r>
              <a:rPr lang="pt-BR" sz="2800" b="1" dirty="0" smtClean="0"/>
              <a:t>&lt;String, </a:t>
            </a:r>
            <a:r>
              <a:rPr lang="pt-BR" sz="2800" b="1" dirty="0" err="1" smtClean="0"/>
              <a:t>Object</a:t>
            </a:r>
            <a:r>
              <a:rPr lang="pt-BR" sz="2800" b="1" dirty="0" smtClean="0"/>
              <a:t>&gt;</a:t>
            </a:r>
            <a:endParaRPr lang="pt-BR" sz="2800" b="1" dirty="0"/>
          </a:p>
        </p:txBody>
      </p:sp>
      <p:cxnSp>
        <p:nvCxnSpPr>
          <p:cNvPr id="30" name="Conector angulado 29"/>
          <p:cNvCxnSpPr/>
          <p:nvPr/>
        </p:nvCxnSpPr>
        <p:spPr>
          <a:xfrm rot="16200000" flipH="1" flipV="1">
            <a:off x="2771799" y="1412775"/>
            <a:ext cx="720080" cy="15841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/>
          <p:nvPr/>
        </p:nvCxnSpPr>
        <p:spPr>
          <a:xfrm rot="5400000" flipV="1">
            <a:off x="5076056" y="1916832"/>
            <a:ext cx="720080" cy="5760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grpSp>
        <p:nvGrpSpPr>
          <p:cNvPr id="2" name="Grupo 30"/>
          <p:cNvGrpSpPr/>
          <p:nvPr/>
        </p:nvGrpSpPr>
        <p:grpSpPr>
          <a:xfrm>
            <a:off x="467544" y="2563544"/>
            <a:ext cx="8100391" cy="2881679"/>
            <a:chOff x="1043609" y="1916832"/>
            <a:chExt cx="8100391" cy="2862657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043609" y="3914034"/>
              <a:ext cx="1944215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 dirty="0" smtClean="0"/>
                <a:t>“1874309-5”</a:t>
              </a:r>
              <a:endParaRPr lang="pt-BR" sz="2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1043609" y="3248300"/>
              <a:ext cx="1944215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 dirty="0" smtClean="0"/>
                <a:t>“3945651-1”</a:t>
              </a:r>
              <a:endParaRPr lang="pt-BR" sz="2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1043609" y="2582565"/>
              <a:ext cx="1944215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 dirty="0" smtClean="0"/>
                <a:t>“76836-7”</a:t>
              </a:r>
              <a:endParaRPr lang="pt-BR" sz="2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2771800" y="3914034"/>
              <a:ext cx="6372200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 dirty="0" err="1" smtClean="0"/>
                <a:t>new</a:t>
              </a:r>
              <a:r>
                <a:rPr lang="pt-BR" sz="2000" dirty="0" smtClean="0"/>
                <a:t> Cliente(“1874309-5”, “Maria”, “Alameda XV”)</a:t>
              </a:r>
              <a:endParaRPr lang="pt-BR" sz="2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2771800" y="3248300"/>
              <a:ext cx="6372200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 dirty="0" err="1" smtClean="0"/>
                <a:t>new</a:t>
              </a:r>
              <a:r>
                <a:rPr lang="pt-BR" sz="2000" dirty="0" smtClean="0"/>
                <a:t> Cliente(“3945651-1”, “Joaquim”, “Rua 35”)</a:t>
              </a:r>
              <a:endParaRPr lang="pt-BR" sz="2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2771800" y="2582565"/>
              <a:ext cx="6372200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 dirty="0" err="1" smtClean="0"/>
                <a:t>new</a:t>
              </a:r>
              <a:r>
                <a:rPr lang="pt-BR" sz="2000" dirty="0" smtClean="0"/>
                <a:t> Cliente(“76836-7”, “Ricardo”, “Av. Central, 23”)</a:t>
              </a:r>
              <a:endParaRPr lang="pt-BR" sz="2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1043609" y="1916832"/>
              <a:ext cx="1944215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 dirty="0" smtClean="0"/>
                <a:t>“897822-9”</a:t>
              </a:r>
              <a:endParaRPr lang="pt-BR" sz="2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2771800" y="1916832"/>
              <a:ext cx="6372200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 dirty="0" err="1" smtClean="0"/>
                <a:t>new</a:t>
              </a:r>
              <a:r>
                <a:rPr lang="pt-BR" sz="2000" dirty="0" smtClean="0"/>
                <a:t> Cliente(“897822-9”, “Manuel”, “Rua 5”)</a:t>
              </a:r>
              <a:endParaRPr lang="pt-BR" sz="20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1835696" y="1340768"/>
            <a:ext cx="47525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 smtClean="0"/>
              <a:t>Map</a:t>
            </a:r>
            <a:r>
              <a:rPr lang="pt-BR" sz="2800" b="1" dirty="0" smtClean="0"/>
              <a:t>&lt;String, Cliente&gt;</a:t>
            </a:r>
            <a:endParaRPr lang="pt-BR" sz="2800" b="1" dirty="0"/>
          </a:p>
        </p:txBody>
      </p:sp>
      <p:cxnSp>
        <p:nvCxnSpPr>
          <p:cNvPr id="48" name="Conector angulado 47"/>
          <p:cNvCxnSpPr/>
          <p:nvPr/>
        </p:nvCxnSpPr>
        <p:spPr>
          <a:xfrm rot="5400000" flipV="1">
            <a:off x="5076056" y="1916832"/>
            <a:ext cx="720080" cy="5760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/>
          <p:nvPr/>
        </p:nvCxnSpPr>
        <p:spPr>
          <a:xfrm rot="16200000" flipH="1" flipV="1">
            <a:off x="2328122" y="1064366"/>
            <a:ext cx="720080" cy="22809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Map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495325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err="1" smtClean="0"/>
              <a:t>put</a:t>
            </a:r>
            <a:r>
              <a:rPr lang="pt-BR" sz="2000" dirty="0" smtClean="0"/>
              <a:t>(K, V)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Adiciona ao </a:t>
            </a:r>
            <a:r>
              <a:rPr lang="pt-BR" sz="1800" dirty="0" err="1" smtClean="0"/>
              <a:t>map</a:t>
            </a:r>
            <a:r>
              <a:rPr lang="pt-BR" sz="1800" dirty="0" smtClean="0"/>
              <a:t> um elemento de chave K e conteúdo V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get</a:t>
            </a:r>
            <a:r>
              <a:rPr lang="pt-BR" sz="2000" dirty="0" smtClean="0"/>
              <a:t>(K)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Obtém o conteúdo do elemento que possui a chave K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remove(K)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Remove do </a:t>
            </a:r>
            <a:r>
              <a:rPr lang="pt-BR" sz="1800" dirty="0" err="1" smtClean="0"/>
              <a:t>map</a:t>
            </a:r>
            <a:r>
              <a:rPr lang="pt-BR" sz="1800" dirty="0" smtClean="0"/>
              <a:t> o elemento que possui chave K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clear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Remove  todos os elementos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, tornando-o vazio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size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número de itens contidos no </a:t>
            </a:r>
            <a:r>
              <a:rPr lang="pt-BR" sz="1800" dirty="0" err="1" smtClean="0"/>
              <a:t>map</a:t>
            </a:r>
            <a:endParaRPr lang="pt-BR" sz="1800" dirty="0" smtClean="0"/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keySet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Set contendo todas as chaves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. Tipicamente utilizado para varrer os elementos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pt-BR" sz="4000" dirty="0" smtClean="0"/>
              <a:t>Principais operações de conjuntos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pt-BR" dirty="0" smtClean="0"/>
              <a:t>O Java possui diversas estruturas de dados, cada qual com sua particularidade que permitem:</a:t>
            </a:r>
          </a:p>
          <a:p>
            <a:pPr lvl="1"/>
            <a:r>
              <a:rPr lang="pt-BR" sz="2400" dirty="0" smtClean="0"/>
              <a:t>Adicionar novos itens</a:t>
            </a:r>
          </a:p>
          <a:p>
            <a:pPr lvl="1"/>
            <a:r>
              <a:rPr lang="pt-BR" sz="2400" dirty="0" smtClean="0"/>
              <a:t>Remover itens existentes</a:t>
            </a:r>
          </a:p>
          <a:p>
            <a:pPr lvl="1"/>
            <a:r>
              <a:rPr lang="pt-BR" sz="2400" dirty="0" smtClean="0"/>
              <a:t>Limpar todos os item</a:t>
            </a:r>
          </a:p>
          <a:p>
            <a:pPr lvl="1"/>
            <a:r>
              <a:rPr lang="pt-BR" sz="2400" dirty="0" smtClean="0"/>
              <a:t>Classificar automaticamente um conjunto de itens</a:t>
            </a:r>
          </a:p>
          <a:p>
            <a:pPr lvl="1"/>
            <a:r>
              <a:rPr lang="pt-BR" sz="2400" dirty="0" smtClean="0"/>
              <a:t>Dentre outras ações</a:t>
            </a:r>
            <a:endParaRPr lang="pt-BR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Inserindo elementos em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Map</a:t>
            </a:r>
            <a:r>
              <a:rPr lang="pt-BR" sz="2000" dirty="0" smtClean="0">
                <a:solidFill>
                  <a:srgbClr val="FFC000"/>
                </a:solidFill>
              </a:rPr>
              <a:t>&lt;String,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 mapa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HashMap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String</a:t>
            </a:r>
            <a:r>
              <a:rPr lang="pt-BR" sz="2000" dirty="0" smtClean="0"/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/>
              <a:t>&gt;();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“nome”, “Manuel”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“idade”, 27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”, 1215.5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“nascimento”,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GregorianCalendar</a:t>
            </a:r>
            <a:r>
              <a:rPr lang="pt-BR" sz="2000" dirty="0" smtClean="0"/>
              <a:t>(1985, 0, 15)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“casado”, </a:t>
            </a:r>
            <a:r>
              <a:rPr lang="pt-BR" sz="2000" dirty="0" err="1" smtClean="0"/>
              <a:t>true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“conta”, </a:t>
            </a:r>
            <a:r>
              <a:rPr lang="pt-BR" sz="2000" dirty="0" err="1" smtClean="0"/>
              <a:t>new</a:t>
            </a:r>
            <a:r>
              <a:rPr lang="pt-BR" sz="2000" dirty="0" smtClean="0"/>
              <a:t> Conta(2809, 1200.15)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System.out.println(“Quantidade de itens: ” +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grpSp>
        <p:nvGrpSpPr>
          <p:cNvPr id="2" name="Grupo 9"/>
          <p:cNvGrpSpPr/>
          <p:nvPr/>
        </p:nvGrpSpPr>
        <p:grpSpPr>
          <a:xfrm>
            <a:off x="4283968" y="1704029"/>
            <a:ext cx="4536878" cy="1296343"/>
            <a:chOff x="4211959" y="1556792"/>
            <a:chExt cx="4536878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211959" y="2348880"/>
              <a:ext cx="3744789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Map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Obtendo elementos de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String nome = (String)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“nome”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Integer</a:t>
            </a:r>
            <a:r>
              <a:rPr lang="pt-BR" sz="2000" dirty="0" smtClean="0"/>
              <a:t> idade = (Idade)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“idade”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Double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(Double)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dataNasc</a:t>
            </a:r>
            <a:r>
              <a:rPr lang="pt-BR" sz="2000" dirty="0" smtClean="0"/>
              <a:t> = 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“nascimento”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Boolean</a:t>
            </a:r>
            <a:r>
              <a:rPr lang="pt-BR" sz="2000" dirty="0" smtClean="0"/>
              <a:t> casado = (</a:t>
            </a:r>
            <a:r>
              <a:rPr lang="pt-BR" sz="2000" dirty="0" err="1" smtClean="0"/>
              <a:t>Boolean</a:t>
            </a:r>
            <a:r>
              <a:rPr lang="pt-BR" sz="2000" dirty="0" smtClean="0"/>
              <a:t>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“casado”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Conta </a:t>
            </a:r>
            <a:r>
              <a:rPr lang="pt-BR" sz="2000" dirty="0" err="1" smtClean="0"/>
              <a:t>conta</a:t>
            </a:r>
            <a:r>
              <a:rPr lang="pt-BR" sz="2000" dirty="0" smtClean="0"/>
              <a:t> = (Conta)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“conta”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mapa.remove(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mapa.remove(</a:t>
            </a:r>
            <a:r>
              <a:rPr lang="pt-BR" sz="2000" dirty="0" smtClean="0"/>
              <a:t>“casado”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 de itens: ” +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Varrendo os elementos de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Set&lt;String&gt; chaves =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keySet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for (String 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 : chaves)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(“Chave: ” + 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(“Valor: ” + </a:t>
            </a:r>
            <a:r>
              <a:rPr lang="pt-BR" sz="2000" dirty="0" smtClean="0">
                <a:solidFill>
                  <a:srgbClr val="FFC000"/>
                </a:solidFill>
              </a:rPr>
              <a:t>mapa</a:t>
            </a:r>
            <a:r>
              <a:rPr lang="pt-BR" sz="2000" dirty="0" smtClean="0"/>
              <a:t>.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));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grpSp>
        <p:nvGrpSpPr>
          <p:cNvPr id="5" name="Grupo 9"/>
          <p:cNvGrpSpPr/>
          <p:nvPr/>
        </p:nvGrpSpPr>
        <p:grpSpPr>
          <a:xfrm>
            <a:off x="3419872" y="1988840"/>
            <a:ext cx="4824536" cy="936104"/>
            <a:chOff x="3708277" y="1772816"/>
            <a:chExt cx="4824536" cy="93610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792088" cy="360039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 </a:t>
              </a:r>
              <a:r>
                <a:rPr lang="pt-BR" sz="1600" dirty="0" err="1" smtClean="0">
                  <a:latin typeface="+mn-lt"/>
                </a:rPr>
                <a:t>Map</a:t>
              </a:r>
              <a:r>
                <a:rPr lang="pt-BR" sz="1600" dirty="0" smtClean="0">
                  <a:latin typeface="+mn-lt"/>
                </a:rPr>
                <a:t>&lt;String, 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preenchido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9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  <a:stCxn id="7" idx="1"/>
              </p:cNvCxnSpPr>
              <p:nvPr/>
            </p:nvCxnSpPr>
            <p:spPr bwMode="auto">
              <a:xfrm flipH="1">
                <a:off x="609075" y="5513773"/>
                <a:ext cx="1081693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pPr eaLnBrk="1" hangingPunct="1"/>
            <a:r>
              <a:rPr lang="pt-BR" sz="4000" dirty="0" err="1" smtClean="0"/>
              <a:t>Map</a:t>
            </a:r>
            <a:r>
              <a:rPr lang="pt-BR" sz="4000" dirty="0" smtClean="0"/>
              <a:t> – Principais implementações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HashMap</a:t>
            </a:r>
            <a:endParaRPr lang="pt-BR" sz="2400" dirty="0" smtClean="0"/>
          </a:p>
          <a:p>
            <a:pPr lvl="1"/>
            <a:r>
              <a:rPr lang="pt-BR" sz="2000" dirty="0" smtClean="0"/>
              <a:t>Uma simples implementação da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lvl="1"/>
            <a:r>
              <a:rPr lang="pt-BR" sz="2000" dirty="0" smtClean="0"/>
              <a:t>Criada a partir da versão 1.2, sendo mais eficiente que o antigo </a:t>
            </a:r>
            <a:r>
              <a:rPr lang="pt-BR" sz="2000" dirty="0" err="1" smtClean="0"/>
              <a:t>Hashtable</a:t>
            </a:r>
            <a:endParaRPr lang="pt-BR" sz="2000" dirty="0" smtClean="0"/>
          </a:p>
          <a:p>
            <a:r>
              <a:rPr lang="pt-BR" sz="2400" dirty="0" err="1" smtClean="0"/>
              <a:t>LinkedHashMap</a:t>
            </a:r>
            <a:endParaRPr lang="pt-BR" sz="2400" dirty="0" smtClean="0"/>
          </a:p>
          <a:p>
            <a:pPr lvl="1"/>
            <a:r>
              <a:rPr lang="pt-BR" sz="2000" dirty="0" smtClean="0"/>
              <a:t>Implementação da interface </a:t>
            </a:r>
            <a:r>
              <a:rPr lang="pt-BR" sz="2000" dirty="0" err="1" smtClean="0"/>
              <a:t>Map</a:t>
            </a:r>
            <a:r>
              <a:rPr lang="pt-BR" sz="2000" dirty="0" smtClean="0"/>
              <a:t> que armazena seus elementos na ordem em que foram inseridos.</a:t>
            </a:r>
          </a:p>
          <a:p>
            <a:r>
              <a:rPr lang="pt-BR" sz="2400" dirty="0" err="1" smtClean="0"/>
              <a:t>Hashtable</a:t>
            </a:r>
            <a:endParaRPr lang="pt-BR" sz="2400" dirty="0" smtClean="0"/>
          </a:p>
          <a:p>
            <a:pPr lvl="1"/>
            <a:r>
              <a:rPr lang="pt-BR" sz="2000" dirty="0" smtClean="0"/>
              <a:t>Antiga implementação da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lvl="1"/>
            <a:r>
              <a:rPr lang="pt-BR" sz="2000" dirty="0" smtClean="0"/>
              <a:t>Embora menos eficiente, esta implementação garante a integridade de seus dados quando manipulados por processos concorrentes (threads) da aplicação.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400" dirty="0" smtClean="0"/>
              <a:t>Maps (Visão Geral)</a:t>
            </a:r>
          </a:p>
        </p:txBody>
      </p:sp>
      <p:graphicFrame>
        <p:nvGraphicFramePr>
          <p:cNvPr id="21" name="Espaço Reservado para Conteúdo 4"/>
          <p:cNvGraphicFramePr>
            <a:graphicFrameLocks/>
          </p:cNvGraphicFramePr>
          <p:nvPr/>
        </p:nvGraphicFramePr>
        <p:xfrm>
          <a:off x="3500430" y="1714488"/>
          <a:ext cx="1158398" cy="120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398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4"/>
          <p:cNvGraphicFramePr>
            <a:graphicFrameLocks/>
          </p:cNvGraphicFramePr>
          <p:nvPr/>
        </p:nvGraphicFramePr>
        <p:xfrm>
          <a:off x="5929322" y="1714488"/>
          <a:ext cx="192882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</a:tblGrid>
              <a:tr h="21898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4"/>
          <p:cNvGraphicFramePr>
            <a:graphicFrameLocks/>
          </p:cNvGraphicFramePr>
          <p:nvPr/>
        </p:nvGraphicFramePr>
        <p:xfrm>
          <a:off x="1285852" y="2428868"/>
          <a:ext cx="1214446" cy="127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59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Espaço Reservado para Conteúdo 4"/>
          <p:cNvGraphicFramePr>
            <a:graphicFrameLocks/>
          </p:cNvGraphicFramePr>
          <p:nvPr/>
        </p:nvGraphicFramePr>
        <p:xfrm>
          <a:off x="1071538" y="4214818"/>
          <a:ext cx="1643074" cy="12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LinkedHashMap&lt;K,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Espaço Reservado para Conteúdo 4"/>
          <p:cNvGraphicFramePr>
            <a:graphicFrameLocks/>
          </p:cNvGraphicFramePr>
          <p:nvPr/>
        </p:nvGraphicFramePr>
        <p:xfrm>
          <a:off x="3500430" y="3500438"/>
          <a:ext cx="1214446" cy="12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Hashtable&lt;K,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Espaço Reservado para Conteúdo 4"/>
          <p:cNvGraphicFramePr>
            <a:graphicFrameLocks/>
          </p:cNvGraphicFramePr>
          <p:nvPr/>
        </p:nvGraphicFramePr>
        <p:xfrm>
          <a:off x="5929322" y="3643314"/>
          <a:ext cx="1928826" cy="2180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</a:tblGrid>
              <a:tr h="15686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65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  <a:p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Espaço Reservado para Conteúdo 4"/>
          <p:cNvGraphicFramePr>
            <a:graphicFrameLocks/>
          </p:cNvGraphicFramePr>
          <p:nvPr/>
        </p:nvGraphicFramePr>
        <p:xfrm>
          <a:off x="3143240" y="5357826"/>
          <a:ext cx="2000264" cy="99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load(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load(Reader)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getProperty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(String) : String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setProperty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(String, String)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7" name="Conector de seta reta 22"/>
          <p:cNvCxnSpPr>
            <a:cxnSpLocks noChangeShapeType="1"/>
          </p:cNvCxnSpPr>
          <p:nvPr/>
        </p:nvCxnSpPr>
        <p:spPr bwMode="auto">
          <a:xfrm rot="10800000" flipV="1">
            <a:off x="4643438" y="2285991"/>
            <a:ext cx="1285884" cy="1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42" name="Conector de seta reta 22"/>
          <p:cNvCxnSpPr>
            <a:cxnSpLocks noChangeShapeType="1"/>
          </p:cNvCxnSpPr>
          <p:nvPr/>
        </p:nvCxnSpPr>
        <p:spPr bwMode="auto">
          <a:xfrm>
            <a:off x="2500298" y="2643182"/>
            <a:ext cx="1000132" cy="1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grpSp>
        <p:nvGrpSpPr>
          <p:cNvPr id="44" name="Group 43"/>
          <p:cNvGrpSpPr/>
          <p:nvPr/>
        </p:nvGrpSpPr>
        <p:grpSpPr>
          <a:xfrm rot="5400000">
            <a:off x="2143108" y="3429003"/>
            <a:ext cx="1928826" cy="785818"/>
            <a:chOff x="2857487" y="3286125"/>
            <a:chExt cx="214317" cy="1347797"/>
          </a:xfrm>
        </p:grpSpPr>
        <p:cxnSp>
          <p:nvCxnSpPr>
            <p:cNvPr id="4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46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7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3790945" y="3209925"/>
            <a:ext cx="571504" cy="952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53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6465504" y="3250008"/>
            <a:ext cx="785818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5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3786579" y="5071677"/>
            <a:ext cx="571504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60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1679158" y="3964388"/>
            <a:ext cx="500066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4A8B1-CE9F-4620-8014-D764A1C5919A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dirty="0" smtClean="0"/>
              <a:t>Copie para um novo projeto do eclipse os seguintes arquivos fornecidos pelo instrutor:</a:t>
            </a:r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err="1" smtClean="0">
                <a:solidFill>
                  <a:srgbClr val="FFC000"/>
                </a:solidFill>
              </a:rPr>
              <a:t>br</a:t>
            </a:r>
            <a:r>
              <a:rPr lang="pt-BR" sz="1800" dirty="0" smtClean="0">
                <a:solidFill>
                  <a:srgbClr val="FFC000"/>
                </a:solidFill>
              </a:rPr>
              <a:t>/com/</a:t>
            </a:r>
            <a:r>
              <a:rPr lang="pt-BR" sz="1800" dirty="0" err="1" smtClean="0">
                <a:solidFill>
                  <a:srgbClr val="FFC000"/>
                </a:solidFill>
              </a:rPr>
              <a:t>cursojava</a:t>
            </a:r>
            <a:r>
              <a:rPr lang="pt-BR" sz="1800" dirty="0" smtClean="0">
                <a:solidFill>
                  <a:srgbClr val="FFC000"/>
                </a:solidFill>
              </a:rPr>
              <a:t>/</a:t>
            </a:r>
            <a:r>
              <a:rPr lang="pt-BR" sz="1800" dirty="0" err="1" smtClean="0">
                <a:solidFill>
                  <a:srgbClr val="FFC000"/>
                </a:solidFill>
              </a:rPr>
              <a:t>model</a:t>
            </a:r>
            <a:r>
              <a:rPr lang="pt-BR" sz="1800" dirty="0" smtClean="0">
                <a:solidFill>
                  <a:srgbClr val="FFC000"/>
                </a:solidFill>
              </a:rPr>
              <a:t>/</a:t>
            </a:r>
            <a:r>
              <a:rPr lang="pt-BR" sz="1800" dirty="0" err="1" smtClean="0">
                <a:solidFill>
                  <a:srgbClr val="FFC000"/>
                </a:solidFill>
              </a:rPr>
              <a:t>Funcionario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err="1" smtClean="0">
                <a:solidFill>
                  <a:srgbClr val="FFC000"/>
                </a:solidFill>
              </a:rPr>
              <a:t>java</a:t>
            </a:r>
            <a:endParaRPr lang="pt-BR" sz="1800" dirty="0" smtClean="0">
              <a:solidFill>
                <a:srgbClr val="FFC000"/>
              </a:solidFill>
            </a:endParaRPr>
          </a:p>
          <a:p>
            <a:pPr lvl="1">
              <a:spcBef>
                <a:spcPts val="0"/>
              </a:spcBef>
            </a:pPr>
            <a:r>
              <a:rPr lang="pt-BR" sz="1800" dirty="0" err="1" smtClean="0">
                <a:solidFill>
                  <a:srgbClr val="FFC000"/>
                </a:solidFill>
              </a:rPr>
              <a:t>br</a:t>
            </a:r>
            <a:r>
              <a:rPr lang="pt-BR" sz="1800" dirty="0" smtClean="0">
                <a:solidFill>
                  <a:srgbClr val="FFC000"/>
                </a:solidFill>
              </a:rPr>
              <a:t>/com/</a:t>
            </a:r>
            <a:r>
              <a:rPr lang="pt-BR" sz="1800" dirty="0" err="1" smtClean="0">
                <a:solidFill>
                  <a:srgbClr val="FFC000"/>
                </a:solidFill>
              </a:rPr>
              <a:t>cursojava</a:t>
            </a:r>
            <a:r>
              <a:rPr lang="pt-BR" sz="1800" dirty="0" smtClean="0">
                <a:solidFill>
                  <a:srgbClr val="FFC000"/>
                </a:solidFill>
              </a:rPr>
              <a:t>/</a:t>
            </a:r>
            <a:r>
              <a:rPr lang="pt-BR" sz="1800" dirty="0" err="1" smtClean="0">
                <a:solidFill>
                  <a:srgbClr val="FFC000"/>
                </a:solidFill>
              </a:rPr>
              <a:t>controller</a:t>
            </a:r>
            <a:r>
              <a:rPr lang="pt-BR" sz="1800" dirty="0" smtClean="0">
                <a:solidFill>
                  <a:srgbClr val="FFC000"/>
                </a:solidFill>
              </a:rPr>
              <a:t>/</a:t>
            </a:r>
            <a:r>
              <a:rPr lang="pt-BR" sz="1800" dirty="0" err="1" smtClean="0">
                <a:solidFill>
                  <a:srgbClr val="FFC000"/>
                </a:solidFill>
              </a:rPr>
              <a:t>FuncionarioController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err="1" smtClean="0">
                <a:solidFill>
                  <a:srgbClr val="FFC000"/>
                </a:solidFill>
              </a:rPr>
              <a:t>java</a:t>
            </a:r>
            <a:endParaRPr lang="pt-BR" sz="1800" dirty="0" smtClean="0">
              <a:solidFill>
                <a:srgbClr val="FFC000"/>
              </a:solidFill>
            </a:endParaRPr>
          </a:p>
          <a:p>
            <a:pPr lvl="1">
              <a:spcBef>
                <a:spcPts val="0"/>
              </a:spcBef>
            </a:pPr>
            <a:r>
              <a:rPr lang="pt-BR" sz="1800" dirty="0" err="1" smtClean="0">
                <a:solidFill>
                  <a:srgbClr val="FFC000"/>
                </a:solidFill>
              </a:rPr>
              <a:t>resource</a:t>
            </a:r>
            <a:r>
              <a:rPr lang="pt-BR" sz="1800" dirty="0" smtClean="0">
                <a:solidFill>
                  <a:srgbClr val="FFC000"/>
                </a:solidFill>
              </a:rPr>
              <a:t>/</a:t>
            </a:r>
            <a:r>
              <a:rPr lang="pt-BR" sz="1800" dirty="0" err="1" smtClean="0">
                <a:solidFill>
                  <a:srgbClr val="FFC000"/>
                </a:solidFill>
              </a:rPr>
              <a:t>Funcionario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err="1" smtClean="0">
                <a:solidFill>
                  <a:srgbClr val="FFC000"/>
                </a:solidFill>
              </a:rPr>
              <a:t>fxml</a:t>
            </a:r>
            <a:endParaRPr lang="pt-BR" sz="1800" dirty="0" smtClean="0">
              <a:solidFill>
                <a:srgbClr val="FFC000"/>
              </a:solidFill>
            </a:endParaRPr>
          </a:p>
          <a:p>
            <a:pPr indent="1588">
              <a:spcBef>
                <a:spcPts val="1800"/>
              </a:spcBef>
              <a:buNone/>
            </a:pPr>
            <a:r>
              <a:rPr lang="pt-BR" sz="2000" dirty="0" smtClean="0"/>
              <a:t>A classe </a:t>
            </a:r>
            <a:r>
              <a:rPr lang="pt-BR" sz="2000" b="1" dirty="0" err="1" smtClean="0">
                <a:solidFill>
                  <a:srgbClr val="FFC000"/>
                </a:solidFill>
              </a:rPr>
              <a:t>FuncionarioController</a:t>
            </a:r>
            <a:r>
              <a:rPr lang="pt-BR" sz="2000" dirty="0" smtClean="0"/>
              <a:t> possui um método estático </a:t>
            </a:r>
            <a:r>
              <a:rPr lang="pt-BR" sz="2000" b="1" dirty="0" err="1" smtClean="0">
                <a:solidFill>
                  <a:srgbClr val="FFC000"/>
                </a:solidFill>
              </a:rPr>
              <a:t>showInputFuncionario</a:t>
            </a:r>
            <a:r>
              <a:rPr lang="pt-BR" sz="2000" b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utilizado para que o usuário entre com os dados de um funcionário.</a:t>
            </a:r>
          </a:p>
          <a:p>
            <a:pPr marL="0" indent="0" algn="ctr">
              <a:spcBef>
                <a:spcPts val="1800"/>
              </a:spcBef>
              <a:buNone/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0" indent="0" algn="ctr">
              <a:spcBef>
                <a:spcPts val="1800"/>
              </a:spcBef>
              <a:buNone/>
            </a:pPr>
            <a:r>
              <a:rPr lang="pt-BR" sz="1800" dirty="0" err="1" smtClean="0">
                <a:solidFill>
                  <a:srgbClr val="FFC000"/>
                </a:solidFill>
              </a:rPr>
              <a:t>Funcionario</a:t>
            </a:r>
            <a:r>
              <a:rPr lang="pt-BR" sz="1800" dirty="0" smtClean="0">
                <a:solidFill>
                  <a:srgbClr val="FFC000"/>
                </a:solidFill>
              </a:rPr>
              <a:t> f = </a:t>
            </a:r>
            <a:r>
              <a:rPr lang="pt-BR" sz="1800" dirty="0" err="1" smtClean="0">
                <a:solidFill>
                  <a:srgbClr val="FFC000"/>
                </a:solidFill>
              </a:rPr>
              <a:t>FuncionarioController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err="1" smtClean="0">
                <a:solidFill>
                  <a:srgbClr val="FFC000"/>
                </a:solidFill>
              </a:rPr>
              <a:t>showInputFuncionario</a:t>
            </a:r>
            <a:r>
              <a:rPr lang="pt-BR" sz="18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 (continuação)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467544" y="4149080"/>
            <a:ext cx="7920880" cy="197708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dirty="0" smtClean="0"/>
              <a:t>Após o usuário digitar os dados e clicar em Ok, o método retornará uma instância da classe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/>
              <a:t> devidamente preenchida.</a:t>
            </a:r>
          </a:p>
          <a:p>
            <a:pPr>
              <a:spcBef>
                <a:spcPts val="1800"/>
              </a:spcBef>
            </a:pPr>
            <a:r>
              <a:rPr lang="pt-BR" sz="2000" dirty="0" smtClean="0"/>
              <a:t>Caso o usuário clique no botão Cancelar ou Fechar o método retornará </a:t>
            </a:r>
            <a:r>
              <a:rPr lang="pt-BR" sz="2000" b="1" dirty="0" err="1" smtClean="0">
                <a:solidFill>
                  <a:srgbClr val="FFC000"/>
                </a:solidFill>
              </a:rPr>
              <a:t>null</a:t>
            </a:r>
            <a:r>
              <a:rPr lang="pt-BR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700808"/>
            <a:ext cx="29527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320438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200" dirty="0" smtClean="0"/>
              <a:t>Crie a classe </a:t>
            </a:r>
            <a:r>
              <a:rPr lang="pt-BR" sz="2200" dirty="0" smtClean="0">
                <a:solidFill>
                  <a:srgbClr val="FFC000"/>
                </a:solidFill>
              </a:rPr>
              <a:t>br.com.</a:t>
            </a:r>
            <a:r>
              <a:rPr lang="pt-BR" sz="2200" dirty="0" err="1" smtClean="0">
                <a:solidFill>
                  <a:srgbClr val="FFC000"/>
                </a:solidFill>
              </a:rPr>
              <a:t>cursojava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exercicio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ExercicioList</a:t>
            </a:r>
            <a:r>
              <a:rPr lang="pt-BR" sz="2200" dirty="0" smtClean="0"/>
              <a:t> contendo a estrutura de execução de uma aplicação Java FX:</a:t>
            </a:r>
          </a:p>
          <a:p>
            <a:pPr marL="792163" lvl="1" indent="-342900">
              <a:spcBef>
                <a:spcPts val="2400"/>
              </a:spcBef>
              <a:buFont typeface="+mj-lt"/>
              <a:buAutoNum type="arabicPeriod"/>
            </a:pPr>
            <a:r>
              <a:rPr lang="pt-BR" sz="1800" dirty="0" smtClean="0"/>
              <a:t>A classe precisa estender a superclasse </a:t>
            </a:r>
            <a:r>
              <a:rPr lang="pt-BR" sz="1800" dirty="0" err="1" smtClean="0">
                <a:solidFill>
                  <a:srgbClr val="FFC000"/>
                </a:solidFill>
              </a:rPr>
              <a:t>javafx</a:t>
            </a:r>
            <a:r>
              <a:rPr lang="pt-BR" sz="1800" dirty="0" smtClean="0">
                <a:solidFill>
                  <a:srgbClr val="FFC000"/>
                </a:solidFill>
              </a:rPr>
              <a:t>.application.Application</a:t>
            </a:r>
          </a:p>
          <a:p>
            <a:pPr marL="792163" lvl="1" indent="-342900">
              <a:spcBef>
                <a:spcPts val="2400"/>
              </a:spcBef>
              <a:buFont typeface="+mj-lt"/>
              <a:buAutoNum type="arabicPeriod"/>
            </a:pPr>
            <a:r>
              <a:rPr lang="pt-BR" sz="1800" dirty="0" smtClean="0"/>
              <a:t>Deve possuir o método </a:t>
            </a:r>
            <a:r>
              <a:rPr lang="pt-BR" sz="1800" dirty="0" err="1" smtClean="0">
                <a:solidFill>
                  <a:srgbClr val="FFC000"/>
                </a:solidFill>
              </a:rPr>
              <a:t>main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contendo apenas a instrução de inicialização </a:t>
            </a:r>
            <a:r>
              <a:rPr lang="pt-BR" sz="1800" dirty="0" err="1" smtClean="0">
                <a:solidFill>
                  <a:srgbClr val="FFC000"/>
                </a:solidFill>
              </a:rPr>
              <a:t>launch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args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endParaRPr lang="pt-BR" sz="1800" dirty="0" smtClean="0"/>
          </a:p>
          <a:p>
            <a:pPr marL="792163" lvl="1" indent="-342900">
              <a:spcBef>
                <a:spcPts val="2400"/>
              </a:spcBef>
              <a:buFont typeface="+mj-lt"/>
              <a:buAutoNum type="arabicPeriod"/>
            </a:pPr>
            <a:r>
              <a:rPr lang="pt-BR" sz="1800" dirty="0" smtClean="0"/>
              <a:t>Deve possuir o método </a:t>
            </a:r>
            <a:r>
              <a:rPr lang="pt-BR" sz="1800" dirty="0" smtClean="0">
                <a:solidFill>
                  <a:srgbClr val="FFC000"/>
                </a:solidFill>
              </a:rPr>
              <a:t>start(</a:t>
            </a:r>
            <a:r>
              <a:rPr lang="pt-BR" sz="1800" dirty="0" err="1" smtClean="0">
                <a:solidFill>
                  <a:srgbClr val="FFC000"/>
                </a:solidFill>
              </a:rPr>
              <a:t>Stage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 onde toda a lógica da aplicação deverá ser implementada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28092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000" dirty="0" smtClean="0"/>
              <a:t>No método </a:t>
            </a:r>
            <a:r>
              <a:rPr lang="pt-BR" sz="2000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, crie uma variável do tipo </a:t>
            </a:r>
            <a:r>
              <a:rPr lang="pt-BR" sz="2000" dirty="0" err="1" smtClean="0">
                <a:solidFill>
                  <a:srgbClr val="FFC000"/>
                </a:solidFill>
              </a:rPr>
              <a:t>List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e instancie alguma implementação da interface </a:t>
            </a:r>
            <a:r>
              <a:rPr lang="pt-BR" sz="2000" dirty="0" err="1" smtClean="0"/>
              <a:t>List</a:t>
            </a:r>
            <a:r>
              <a:rPr lang="pt-BR" sz="2000" dirty="0" smtClean="0"/>
              <a:t> (veja slide 19)</a:t>
            </a:r>
          </a:p>
          <a:p>
            <a:pPr>
              <a:spcBef>
                <a:spcPts val="2400"/>
              </a:spcBef>
            </a:pPr>
            <a:r>
              <a:rPr lang="pt-BR" sz="2000" dirty="0" smtClean="0"/>
              <a:t>Crie uma variável do tipo 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/>
              <a:t> sem inicializá-la</a:t>
            </a:r>
          </a:p>
          <a:p>
            <a:pPr>
              <a:spcBef>
                <a:spcPts val="2400"/>
              </a:spcBef>
            </a:pPr>
            <a:r>
              <a:rPr lang="pt-BR" sz="2000" dirty="0" smtClean="0"/>
              <a:t>Execute o método </a:t>
            </a:r>
            <a:r>
              <a:rPr lang="pt-BR" sz="2000" dirty="0" err="1" smtClean="0">
                <a:solidFill>
                  <a:srgbClr val="FFC000"/>
                </a:solidFill>
              </a:rPr>
              <a:t>FuncionarioController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showInputFuncionario</a:t>
            </a:r>
            <a:r>
              <a:rPr lang="pt-BR" sz="2000" dirty="0" smtClean="0">
                <a:solidFill>
                  <a:srgbClr val="FFC000"/>
                </a:solidFill>
              </a:rPr>
              <a:t>() </a:t>
            </a:r>
            <a:r>
              <a:rPr lang="pt-BR" sz="2000" dirty="0" smtClean="0"/>
              <a:t>sucessivas vezes solicitando a entrada de dados de diversos funcionários até que o botão cancelar seja clicado (retornando null)</a:t>
            </a:r>
          </a:p>
          <a:p>
            <a:pPr>
              <a:spcBef>
                <a:spcPts val="2400"/>
              </a:spcBef>
            </a:pPr>
            <a:r>
              <a:rPr lang="pt-BR" sz="2000" dirty="0" smtClean="0"/>
              <a:t>Cada funcionário preenchido deverá ser adicionado à lista.</a:t>
            </a:r>
          </a:p>
          <a:p>
            <a:pPr>
              <a:spcBef>
                <a:spcPts val="2400"/>
              </a:spcBef>
            </a:pPr>
            <a:r>
              <a:rPr lang="pt-BR" sz="2000" dirty="0" smtClean="0"/>
              <a:t>Após coletar os dados dos funcionários, a aplicação deverá exibir todos os dados coletados conforme próximo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600200"/>
            <a:ext cx="666516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Nome            Idade   Salário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=============== ===== 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Joaquim Souza      52  8.350,45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Carlos Alberto     19    970,00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Manuel da Silva    37  3.350,00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Antônio Nunes      32 12.200,00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Maria Antunes      29  2.800,40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Total de funcionários: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Total de salários    : 27.670,85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Média de idade       : 33,8</a:t>
            </a:r>
            <a:endParaRPr lang="pt-BR" sz="24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Principais interfaces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724740" y="1672456"/>
          <a:ext cx="1944216" cy="1465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add(T)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remove(T)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092892" y="3552800"/>
          <a:ext cx="194421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18987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rgbClr val="FFC000"/>
                          </a:solidFill>
                        </a:rPr>
                        <a:t>Set&lt;T&gt;</a:t>
                      </a:r>
                      <a:endParaRPr lang="pt-BR" sz="14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endParaRPr kumimoji="0" lang="pt-BR" sz="14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28596" y="3552800"/>
          <a:ext cx="194421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2732852" y="4704928"/>
          <a:ext cx="266429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Seta para a direita 17"/>
          <p:cNvSpPr/>
          <p:nvPr/>
        </p:nvSpPr>
        <p:spPr>
          <a:xfrm rot="19368902">
            <a:off x="1432693" y="3254166"/>
            <a:ext cx="632999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9" name="Seta para a direita 18"/>
          <p:cNvSpPr/>
          <p:nvPr/>
        </p:nvSpPr>
        <p:spPr>
          <a:xfrm rot="13018434">
            <a:off x="3393134" y="3235529"/>
            <a:ext cx="632999" cy="221156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0" name="Seta para a direita 19"/>
          <p:cNvSpPr/>
          <p:nvPr/>
        </p:nvSpPr>
        <p:spPr>
          <a:xfrm rot="16200000">
            <a:off x="3812322" y="4360613"/>
            <a:ext cx="488981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graphicFrame>
        <p:nvGraphicFramePr>
          <p:cNvPr id="21" name="Espaço Reservado para Conteúdo 4"/>
          <p:cNvGraphicFramePr>
            <a:graphicFrameLocks/>
          </p:cNvGraphicFramePr>
          <p:nvPr/>
        </p:nvGraphicFramePr>
        <p:xfrm>
          <a:off x="6258012" y="1674148"/>
          <a:ext cx="194421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keySet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4"/>
          <p:cNvGraphicFramePr>
            <a:graphicFrameLocks/>
          </p:cNvGraphicFramePr>
          <p:nvPr/>
        </p:nvGraphicFramePr>
        <p:xfrm>
          <a:off x="5786446" y="3895740"/>
          <a:ext cx="292895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</a:tblGrid>
              <a:tr h="21898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Seta para a direita 22"/>
          <p:cNvSpPr/>
          <p:nvPr/>
        </p:nvSpPr>
        <p:spPr>
          <a:xfrm rot="16200000">
            <a:off x="6977442" y="3536351"/>
            <a:ext cx="488982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Novo recurso de linguagem utilizado na manipulação de coleções</a:t>
            </a:r>
          </a:p>
          <a:p>
            <a:endParaRPr lang="pt-BR" sz="2400" dirty="0" smtClean="0"/>
          </a:p>
          <a:p>
            <a:r>
              <a:rPr lang="pt-BR" sz="2400" dirty="0" smtClean="0"/>
              <a:t>Facilita o uso de expressões lambda para programação funcional</a:t>
            </a:r>
          </a:p>
          <a:p>
            <a:endParaRPr lang="pt-BR" sz="2400" dirty="0" smtClean="0"/>
          </a:p>
          <a:p>
            <a:r>
              <a:rPr lang="pt-BR" sz="2400" dirty="0" smtClean="0"/>
              <a:t>Através de </a:t>
            </a:r>
            <a:r>
              <a:rPr lang="pt-BR" sz="2400" dirty="0" err="1" smtClean="0"/>
              <a:t>streams</a:t>
            </a:r>
            <a:r>
              <a:rPr lang="pt-BR" sz="2400" dirty="0" smtClean="0"/>
              <a:t>, podemos executar rapidamente operações como:</a:t>
            </a:r>
          </a:p>
          <a:p>
            <a:pPr lvl="1"/>
            <a:r>
              <a:rPr lang="pt-BR" sz="2000" dirty="0" smtClean="0"/>
              <a:t>Ordenação/reordenação</a:t>
            </a:r>
          </a:p>
          <a:p>
            <a:pPr lvl="1"/>
            <a:r>
              <a:rPr lang="pt-BR" sz="2000" dirty="0" smtClean="0"/>
              <a:t>Filtragem</a:t>
            </a:r>
          </a:p>
          <a:p>
            <a:pPr lvl="1"/>
            <a:r>
              <a:rPr lang="pt-BR" sz="2000" dirty="0" smtClean="0"/>
              <a:t>Coleta de dados estatísticos como </a:t>
            </a:r>
            <a:r>
              <a:rPr lang="pt-BR" sz="2000" dirty="0" err="1" smtClean="0"/>
              <a:t>min</a:t>
            </a:r>
            <a:r>
              <a:rPr lang="pt-BR" sz="2000" dirty="0" smtClean="0"/>
              <a:t>, </a:t>
            </a:r>
            <a:r>
              <a:rPr lang="pt-BR" sz="2000" dirty="0" err="1" smtClean="0"/>
              <a:t>max</a:t>
            </a:r>
            <a:r>
              <a:rPr lang="pt-BR" sz="2000" dirty="0" smtClean="0"/>
              <a:t>, </a:t>
            </a:r>
            <a:r>
              <a:rPr lang="pt-BR" sz="2000" dirty="0" err="1" smtClean="0"/>
              <a:t>count</a:t>
            </a:r>
            <a:endParaRPr lang="pt-B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4" y="1600200"/>
            <a:ext cx="7829576" cy="4525963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 err="1" smtClean="0"/>
              <a:t>Collection</a:t>
            </a:r>
            <a:r>
              <a:rPr lang="pt-BR" sz="1800" dirty="0" smtClean="0"/>
              <a:t>&lt;Cliente&gt; </a:t>
            </a:r>
            <a:r>
              <a:rPr lang="pt-BR" sz="1800" dirty="0" err="1" smtClean="0">
                <a:solidFill>
                  <a:srgbClr val="FFC000"/>
                </a:solidFill>
              </a:rPr>
              <a:t>colecao</a:t>
            </a:r>
            <a:r>
              <a:rPr lang="pt-BR" sz="1800" dirty="0" smtClean="0"/>
              <a:t>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HashSet</a:t>
            </a:r>
            <a:r>
              <a:rPr lang="pt-BR" sz="1800" dirty="0" smtClean="0"/>
              <a:t>&lt;&gt;();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err="1" smtClean="0"/>
              <a:t>colecao</a:t>
            </a:r>
            <a:r>
              <a:rPr lang="pt-BR" sz="1800" dirty="0" smtClean="0"/>
              <a:t>.</a:t>
            </a:r>
            <a:r>
              <a:rPr lang="pt-BR" sz="1800" dirty="0" err="1" smtClean="0"/>
              <a:t>add</a:t>
            </a:r>
            <a:r>
              <a:rPr lang="pt-BR" sz="1800" dirty="0" smtClean="0"/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Cliente(“Manuel”, 35, “Rua 5”));</a:t>
            </a:r>
          </a:p>
          <a:p>
            <a:pPr marL="0" indent="0">
              <a:buNone/>
            </a:pPr>
            <a:r>
              <a:rPr lang="pt-BR" sz="1800" dirty="0" err="1" smtClean="0"/>
              <a:t>colecao</a:t>
            </a:r>
            <a:r>
              <a:rPr lang="pt-BR" sz="1800" dirty="0" smtClean="0"/>
              <a:t>.</a:t>
            </a:r>
            <a:r>
              <a:rPr lang="pt-BR" sz="1800" dirty="0" err="1" smtClean="0"/>
              <a:t>add</a:t>
            </a:r>
            <a:r>
              <a:rPr lang="pt-BR" sz="1800" dirty="0" smtClean="0"/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Cliente(“Ricardo”, 27, “Av. Central, 23”));</a:t>
            </a:r>
          </a:p>
          <a:p>
            <a:pPr marL="0" indent="0">
              <a:buNone/>
            </a:pPr>
            <a:r>
              <a:rPr lang="pt-BR" sz="1800" dirty="0" err="1" smtClean="0"/>
              <a:t>colecao</a:t>
            </a:r>
            <a:r>
              <a:rPr lang="pt-BR" sz="1800" dirty="0" smtClean="0"/>
              <a:t>.</a:t>
            </a:r>
            <a:r>
              <a:rPr lang="pt-BR" sz="1800" dirty="0" err="1" smtClean="0"/>
              <a:t>add</a:t>
            </a:r>
            <a:r>
              <a:rPr lang="pt-BR" sz="1800" dirty="0" smtClean="0"/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Cliente(“Joaquim”, 54, “Rua 35”));</a:t>
            </a:r>
          </a:p>
          <a:p>
            <a:pPr marL="0" indent="0">
              <a:buNone/>
            </a:pPr>
            <a:r>
              <a:rPr lang="pt-BR" sz="1800" dirty="0" err="1" smtClean="0"/>
              <a:t>colecao</a:t>
            </a:r>
            <a:r>
              <a:rPr lang="pt-BR" sz="1800" dirty="0" smtClean="0"/>
              <a:t>.</a:t>
            </a:r>
            <a:r>
              <a:rPr lang="pt-BR" sz="1800" dirty="0" err="1" smtClean="0"/>
              <a:t>add</a:t>
            </a:r>
            <a:r>
              <a:rPr lang="pt-BR" sz="1800" dirty="0" smtClean="0"/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Cliente(“Maria”, 32, “Alameda XV”));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err="1" smtClean="0"/>
              <a:t>Stream</a:t>
            </a:r>
            <a:r>
              <a:rPr lang="pt-BR" sz="1800" dirty="0" smtClean="0"/>
              <a:t>&lt;Cliente&gt; </a:t>
            </a:r>
            <a:r>
              <a:rPr lang="pt-BR" sz="1800" dirty="0" err="1" smtClean="0">
                <a:solidFill>
                  <a:srgbClr val="FFC000"/>
                </a:solidFill>
              </a:rPr>
              <a:t>clienteStream</a:t>
            </a:r>
            <a:r>
              <a:rPr lang="pt-BR" sz="1800" dirty="0" smtClean="0"/>
              <a:t> = </a:t>
            </a:r>
            <a:r>
              <a:rPr lang="pt-BR" sz="1800" dirty="0" err="1" smtClean="0">
                <a:solidFill>
                  <a:srgbClr val="FFC000"/>
                </a:solidFill>
              </a:rPr>
              <a:t>colecao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err="1" smtClean="0">
                <a:solidFill>
                  <a:srgbClr val="FFC000"/>
                </a:solidFill>
              </a:rPr>
              <a:t>stream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;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  <a:tabLst>
                <a:tab pos="1439863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clienteStream</a:t>
            </a:r>
            <a:r>
              <a:rPr lang="pt-BR" sz="1800" dirty="0" smtClean="0"/>
              <a:t>	.</a:t>
            </a:r>
            <a:r>
              <a:rPr lang="pt-BR" sz="1800" dirty="0" err="1" smtClean="0">
                <a:solidFill>
                  <a:srgbClr val="FFC000"/>
                </a:solidFill>
              </a:rPr>
              <a:t>filter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c -&gt; </a:t>
            </a:r>
            <a:r>
              <a:rPr lang="pt-BR" sz="1800" dirty="0" err="1" smtClean="0"/>
              <a:t>c.getIdade</a:t>
            </a:r>
            <a:r>
              <a:rPr lang="pt-BR" sz="1800" dirty="0" smtClean="0"/>
              <a:t>() &gt;= 30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  <a:tabLst>
                <a:tab pos="1439863" algn="l"/>
              </a:tabLst>
            </a:pPr>
            <a:r>
              <a:rPr lang="pt-BR" sz="1800" dirty="0" smtClean="0"/>
              <a:t>	.</a:t>
            </a:r>
            <a:r>
              <a:rPr lang="pt-BR" sz="1800" dirty="0" err="1" smtClean="0">
                <a:solidFill>
                  <a:srgbClr val="FFC000"/>
                </a:solidFill>
              </a:rPr>
              <a:t>sorted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/>
              <a:t>Comparator</a:t>
            </a:r>
            <a:r>
              <a:rPr lang="pt-BR" sz="1800" dirty="0" smtClean="0"/>
              <a:t>.</a:t>
            </a:r>
            <a:r>
              <a:rPr lang="pt-BR" sz="1800" dirty="0" err="1" smtClean="0"/>
              <a:t>comparing</a:t>
            </a:r>
            <a:r>
              <a:rPr lang="pt-BR" sz="1800" dirty="0" smtClean="0"/>
              <a:t>(c -&gt; </a:t>
            </a:r>
            <a:r>
              <a:rPr lang="pt-BR" sz="1800" dirty="0" err="1" smtClean="0"/>
              <a:t>c.getNome</a:t>
            </a:r>
            <a:r>
              <a:rPr lang="pt-BR" sz="1800" dirty="0" smtClean="0"/>
              <a:t>())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  <a:tabLst>
                <a:tab pos="1439863" algn="l"/>
              </a:tabLst>
            </a:pPr>
            <a:r>
              <a:rPr lang="pt-BR" sz="1800" dirty="0" smtClean="0"/>
              <a:t>	.</a:t>
            </a:r>
            <a:r>
              <a:rPr lang="pt-BR" sz="1800" dirty="0" err="1" smtClean="0">
                <a:solidFill>
                  <a:srgbClr val="FFC000"/>
                </a:solidFill>
              </a:rPr>
              <a:t>skip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1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  <a:tabLst>
                <a:tab pos="1439863" algn="l"/>
              </a:tabLst>
            </a:pPr>
            <a:r>
              <a:rPr lang="pt-BR" sz="1800" dirty="0" smtClean="0"/>
              <a:t>	.</a:t>
            </a:r>
            <a:r>
              <a:rPr lang="pt-BR" sz="1800" dirty="0" err="1" smtClean="0">
                <a:solidFill>
                  <a:srgbClr val="FFC000"/>
                </a:solidFill>
              </a:rPr>
              <a:t>limit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2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  <a:tabLst>
                <a:tab pos="1439863" algn="l"/>
              </a:tabLst>
            </a:pPr>
            <a:r>
              <a:rPr lang="pt-BR" sz="1800" dirty="0" smtClean="0"/>
              <a:t>	.</a:t>
            </a:r>
            <a:r>
              <a:rPr lang="pt-BR" sz="1800" dirty="0" err="1" smtClean="0">
                <a:solidFill>
                  <a:srgbClr val="FFC000"/>
                </a:solidFill>
              </a:rPr>
              <a:t>forEach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c -&gt; System.</a:t>
            </a:r>
            <a:r>
              <a:rPr lang="pt-BR" sz="1800" dirty="0" err="1" smtClean="0"/>
              <a:t>out.println</a:t>
            </a:r>
            <a:r>
              <a:rPr lang="pt-BR" sz="1800" dirty="0" smtClean="0"/>
              <a:t>(c)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r>
              <a:rPr lang="pt-BR" dirty="0" smtClean="0"/>
              <a:t> - Método </a:t>
            </a:r>
            <a:r>
              <a:rPr lang="pt-BR" dirty="0" err="1" smtClean="0"/>
              <a:t>sorted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15328" cy="2185989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Obtém um </a:t>
            </a:r>
            <a:r>
              <a:rPr lang="pt-BR" sz="2400" dirty="0" err="1" smtClean="0"/>
              <a:t>stream</a:t>
            </a:r>
            <a:r>
              <a:rPr lang="pt-BR" sz="2400" dirty="0" smtClean="0"/>
              <a:t> ordenado dos itens da </a:t>
            </a:r>
            <a:r>
              <a:rPr lang="pt-BR" sz="2400" dirty="0" err="1" smtClean="0"/>
              <a:t>stream</a:t>
            </a:r>
            <a:r>
              <a:rPr lang="pt-BR" sz="2400" dirty="0" smtClean="0"/>
              <a:t> original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Recebe como argumento um </a:t>
            </a:r>
            <a:r>
              <a:rPr lang="pt-BR" sz="2400" u="sng" dirty="0" err="1" smtClean="0"/>
              <a:t>Comparator</a:t>
            </a:r>
            <a:r>
              <a:rPr lang="pt-BR" sz="2400" dirty="0" smtClean="0"/>
              <a:t>, que define qual é o critério de ordenação a ser utilizado</a:t>
            </a:r>
            <a:endParaRPr lang="pt-BR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71604" y="3929066"/>
            <a:ext cx="6286544" cy="2197097"/>
          </a:xfrm>
        </p:spPr>
        <p:txBody>
          <a:bodyPr/>
          <a:lstStyle/>
          <a:p>
            <a:pPr marL="0" indent="0">
              <a:buNone/>
              <a:tabLst>
                <a:tab pos="446088" algn="l"/>
              </a:tabLst>
            </a:pPr>
            <a:r>
              <a:rPr lang="pt-BR" sz="2000" dirty="0" err="1" smtClean="0"/>
              <a:t>Stream</a:t>
            </a:r>
            <a:r>
              <a:rPr lang="pt-BR" sz="2000" dirty="0" smtClean="0"/>
              <a:t>&lt;Cliente&gt; </a:t>
            </a:r>
            <a:r>
              <a:rPr lang="pt-BR" sz="2000" dirty="0" err="1" smtClean="0"/>
              <a:t>clienteStream</a:t>
            </a:r>
            <a:r>
              <a:rPr lang="pt-BR" sz="2000" dirty="0" smtClean="0"/>
              <a:t> = </a:t>
            </a:r>
            <a:r>
              <a:rPr lang="pt-BR" sz="2000" dirty="0" err="1" smtClean="0"/>
              <a:t>colecao</a:t>
            </a:r>
            <a:r>
              <a:rPr lang="pt-BR" sz="2000" dirty="0" smtClean="0"/>
              <a:t>.</a:t>
            </a:r>
            <a:r>
              <a:rPr lang="pt-BR" sz="2000" dirty="0" err="1" smtClean="0"/>
              <a:t>stream</a:t>
            </a:r>
            <a:r>
              <a:rPr lang="pt-BR" sz="2000" dirty="0" smtClean="0"/>
              <a:t>();</a:t>
            </a:r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err="1" smtClean="0"/>
              <a:t>clienteStream</a:t>
            </a:r>
            <a:endParaRPr lang="pt-BR" sz="2000" dirty="0" smtClean="0"/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sorted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Comparator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comparing</a:t>
            </a:r>
            <a:r>
              <a:rPr lang="pt-BR" sz="2000" dirty="0" smtClean="0">
                <a:solidFill>
                  <a:srgbClr val="FFC000"/>
                </a:solidFill>
              </a:rPr>
              <a:t>(c -&gt; </a:t>
            </a:r>
            <a:r>
              <a:rPr lang="pt-BR" sz="2000" dirty="0" err="1" smtClean="0">
                <a:solidFill>
                  <a:srgbClr val="FFC000"/>
                </a:solidFill>
              </a:rPr>
              <a:t>c.getNome</a:t>
            </a:r>
            <a:r>
              <a:rPr lang="pt-BR" sz="2000" dirty="0" smtClean="0">
                <a:solidFill>
                  <a:srgbClr val="FFC000"/>
                </a:solidFill>
              </a:rPr>
              <a:t>()))</a:t>
            </a:r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.</a:t>
            </a:r>
            <a:r>
              <a:rPr lang="pt-BR" sz="2000" dirty="0" err="1" smtClean="0"/>
              <a:t>forEach</a:t>
            </a:r>
            <a:r>
              <a:rPr lang="pt-BR" sz="2000" dirty="0" smtClean="0"/>
              <a:t>(c -&gt; 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(c))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r>
              <a:rPr lang="pt-BR" dirty="0" smtClean="0"/>
              <a:t> - Método </a:t>
            </a:r>
            <a:r>
              <a:rPr lang="pt-BR" dirty="0" err="1" smtClean="0"/>
              <a:t>sorted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15328" cy="2185989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000" dirty="0" smtClean="0"/>
              <a:t>O método </a:t>
            </a:r>
            <a:r>
              <a:rPr lang="pt-BR" sz="2000" dirty="0" err="1" smtClean="0"/>
              <a:t>sorted</a:t>
            </a:r>
            <a:r>
              <a:rPr lang="pt-BR" sz="2000" dirty="0" smtClean="0"/>
              <a:t> também pode ser utilizado para obter a </a:t>
            </a:r>
            <a:r>
              <a:rPr lang="pt-BR" sz="2000" u="sng" dirty="0" smtClean="0"/>
              <a:t>ordenação natural</a:t>
            </a:r>
          </a:p>
          <a:p>
            <a:pPr>
              <a:spcBef>
                <a:spcPts val="2400"/>
              </a:spcBef>
            </a:pPr>
            <a:r>
              <a:rPr lang="pt-BR" sz="2000" dirty="0" smtClean="0"/>
              <a:t>Esta forma só funciona quando os objetos contidos na coleção implementam a interface </a:t>
            </a:r>
            <a:r>
              <a:rPr lang="pt-BR" sz="2000" u="sng" dirty="0" err="1" smtClean="0"/>
              <a:t>Comparable</a:t>
            </a:r>
            <a:endParaRPr lang="pt-BR" sz="20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71604" y="3929066"/>
            <a:ext cx="6000792" cy="2197097"/>
          </a:xfrm>
        </p:spPr>
        <p:txBody>
          <a:bodyPr/>
          <a:lstStyle/>
          <a:p>
            <a:pPr marL="0" indent="0">
              <a:buNone/>
              <a:tabLst>
                <a:tab pos="446088" algn="l"/>
              </a:tabLst>
            </a:pPr>
            <a:r>
              <a:rPr lang="pt-BR" sz="2000" dirty="0" err="1" smtClean="0"/>
              <a:t>Stream</a:t>
            </a:r>
            <a:r>
              <a:rPr lang="pt-BR" sz="2000" dirty="0" smtClean="0"/>
              <a:t>&lt;Cliente&gt; </a:t>
            </a:r>
            <a:r>
              <a:rPr lang="pt-BR" sz="2000" dirty="0" err="1" smtClean="0"/>
              <a:t>clienteStream</a:t>
            </a:r>
            <a:r>
              <a:rPr lang="pt-BR" sz="2000" dirty="0" smtClean="0"/>
              <a:t> = </a:t>
            </a:r>
            <a:r>
              <a:rPr lang="pt-BR" sz="2000" dirty="0" err="1" smtClean="0"/>
              <a:t>colecao</a:t>
            </a:r>
            <a:r>
              <a:rPr lang="pt-BR" sz="2000" dirty="0" smtClean="0"/>
              <a:t>.</a:t>
            </a:r>
            <a:r>
              <a:rPr lang="pt-BR" sz="2000" dirty="0" err="1" smtClean="0"/>
              <a:t>stream</a:t>
            </a:r>
            <a:r>
              <a:rPr lang="pt-BR" sz="2000" dirty="0" smtClean="0"/>
              <a:t>();</a:t>
            </a:r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err="1" smtClean="0"/>
              <a:t>clienteStream</a:t>
            </a:r>
            <a:endParaRPr lang="pt-BR" sz="2000" dirty="0" smtClean="0"/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sorted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.</a:t>
            </a:r>
            <a:r>
              <a:rPr lang="pt-BR" sz="2000" dirty="0" err="1" smtClean="0"/>
              <a:t>forEach</a:t>
            </a:r>
            <a:r>
              <a:rPr lang="pt-BR" sz="2000" dirty="0" smtClean="0"/>
              <a:t>(c -&gt; 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(c))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r>
              <a:rPr lang="pt-BR" dirty="0" smtClean="0"/>
              <a:t> - Método </a:t>
            </a:r>
            <a:r>
              <a:rPr lang="pt-BR" dirty="0" err="1" smtClean="0"/>
              <a:t>filter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000" dirty="0" smtClean="0"/>
              <a:t>Obtém um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filtrando itens da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original</a:t>
            </a:r>
          </a:p>
          <a:p>
            <a:pPr>
              <a:spcBef>
                <a:spcPts val="2400"/>
              </a:spcBef>
            </a:pPr>
            <a:r>
              <a:rPr lang="pt-BR" sz="2000" dirty="0" smtClean="0"/>
              <a:t>Recebe como argumento uma expressão lambda do tipo </a:t>
            </a:r>
            <a:r>
              <a:rPr lang="pt-BR" sz="2000" u="sng" dirty="0" err="1" smtClean="0"/>
              <a:t>Predicate</a:t>
            </a:r>
            <a:r>
              <a:rPr lang="pt-BR" sz="2000" dirty="0" smtClean="0"/>
              <a:t>, que é uma função que </a:t>
            </a:r>
            <a:r>
              <a:rPr lang="pt-BR" sz="2000" u="sng" dirty="0" smtClean="0"/>
              <a:t>recebe um objeto</a:t>
            </a:r>
            <a:r>
              <a:rPr lang="pt-BR" sz="2000" dirty="0" smtClean="0"/>
              <a:t> e </a:t>
            </a:r>
            <a:r>
              <a:rPr lang="pt-BR" sz="2000" u="sng" dirty="0" smtClean="0"/>
              <a:t>retorna um </a:t>
            </a:r>
            <a:r>
              <a:rPr lang="pt-BR" sz="2000" u="sng" dirty="0" err="1" smtClean="0"/>
              <a:t>boolean</a:t>
            </a:r>
            <a:endParaRPr lang="pt-BR" sz="20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  <p:sp>
        <p:nvSpPr>
          <p:cNvPr id="8" name="Content Placeholder 6"/>
          <p:cNvSpPr>
            <a:spLocks noGrp="1"/>
          </p:cNvSpPr>
          <p:nvPr>
            <p:ph sz="half" idx="2"/>
          </p:nvPr>
        </p:nvSpPr>
        <p:spPr>
          <a:xfrm>
            <a:off x="1571604" y="3929066"/>
            <a:ext cx="6000792" cy="2197097"/>
          </a:xfrm>
        </p:spPr>
        <p:txBody>
          <a:bodyPr/>
          <a:lstStyle/>
          <a:p>
            <a:pPr marL="0" indent="0">
              <a:buNone/>
              <a:tabLst>
                <a:tab pos="446088" algn="l"/>
              </a:tabLst>
            </a:pPr>
            <a:r>
              <a:rPr lang="pt-BR" sz="2000" dirty="0" err="1" smtClean="0"/>
              <a:t>Stream</a:t>
            </a:r>
            <a:r>
              <a:rPr lang="pt-BR" sz="2000" dirty="0" smtClean="0"/>
              <a:t>&lt;Cliente&gt; </a:t>
            </a:r>
            <a:r>
              <a:rPr lang="pt-BR" sz="2000" dirty="0" err="1" smtClean="0"/>
              <a:t>clienteStream</a:t>
            </a:r>
            <a:r>
              <a:rPr lang="pt-BR" sz="2000" dirty="0" smtClean="0"/>
              <a:t> = </a:t>
            </a:r>
            <a:r>
              <a:rPr lang="pt-BR" sz="2000" dirty="0" err="1" smtClean="0"/>
              <a:t>colecao</a:t>
            </a:r>
            <a:r>
              <a:rPr lang="pt-BR" sz="2000" dirty="0" smtClean="0"/>
              <a:t>.</a:t>
            </a:r>
            <a:r>
              <a:rPr lang="pt-BR" sz="2000" dirty="0" err="1" smtClean="0"/>
              <a:t>stream</a:t>
            </a:r>
            <a:r>
              <a:rPr lang="pt-BR" sz="2000" dirty="0" smtClean="0"/>
              <a:t>();</a:t>
            </a:r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err="1" smtClean="0"/>
              <a:t>clienteStream</a:t>
            </a:r>
            <a:endParaRPr lang="pt-BR" sz="2000" dirty="0" smtClean="0"/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filter</a:t>
            </a:r>
            <a:r>
              <a:rPr lang="pt-BR" sz="2000" dirty="0" smtClean="0">
                <a:solidFill>
                  <a:srgbClr val="FFC000"/>
                </a:solidFill>
              </a:rPr>
              <a:t>(c -&gt; </a:t>
            </a:r>
            <a:r>
              <a:rPr lang="pt-BR" sz="2000" dirty="0" err="1" smtClean="0">
                <a:solidFill>
                  <a:srgbClr val="FFC000"/>
                </a:solidFill>
              </a:rPr>
              <a:t>c.getIdade</a:t>
            </a:r>
            <a:r>
              <a:rPr lang="pt-BR" sz="2000" dirty="0" smtClean="0">
                <a:solidFill>
                  <a:srgbClr val="FFC000"/>
                </a:solidFill>
              </a:rPr>
              <a:t>() &gt;= 18)</a:t>
            </a:r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.</a:t>
            </a:r>
            <a:r>
              <a:rPr lang="pt-BR" sz="2000" dirty="0" err="1" smtClean="0"/>
              <a:t>forEach</a:t>
            </a:r>
            <a:r>
              <a:rPr lang="pt-BR" sz="2000" dirty="0" smtClean="0"/>
              <a:t>(c -&gt; 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(c))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r>
              <a:rPr lang="pt-BR" dirty="0" smtClean="0"/>
              <a:t> - Método </a:t>
            </a:r>
            <a:r>
              <a:rPr lang="pt-BR" dirty="0" err="1" smtClean="0"/>
              <a:t>limit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615262" cy="2185989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Obtém um </a:t>
            </a:r>
            <a:r>
              <a:rPr lang="pt-BR" sz="2800" dirty="0" err="1" smtClean="0"/>
              <a:t>stream</a:t>
            </a:r>
            <a:r>
              <a:rPr lang="pt-BR" sz="2800" dirty="0" smtClean="0"/>
              <a:t> considerando somente os primeiros </a:t>
            </a:r>
            <a:r>
              <a:rPr lang="pt-BR" sz="2800" i="1" dirty="0" smtClean="0">
                <a:solidFill>
                  <a:srgbClr val="FFC000"/>
                </a:solidFill>
              </a:rPr>
              <a:t>n</a:t>
            </a:r>
            <a:r>
              <a:rPr lang="pt-BR" sz="2800" dirty="0" smtClean="0"/>
              <a:t> itens da </a:t>
            </a:r>
            <a:r>
              <a:rPr lang="pt-BR" sz="2800" dirty="0" err="1" smtClean="0"/>
              <a:t>stream</a:t>
            </a:r>
            <a:r>
              <a:rPr lang="pt-BR" sz="2800" dirty="0" smtClean="0"/>
              <a:t> original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  <p:sp>
        <p:nvSpPr>
          <p:cNvPr id="8" name="Content Placeholder 6"/>
          <p:cNvSpPr>
            <a:spLocks noGrp="1"/>
          </p:cNvSpPr>
          <p:nvPr>
            <p:ph sz="half" idx="2"/>
          </p:nvPr>
        </p:nvSpPr>
        <p:spPr>
          <a:xfrm>
            <a:off x="1571604" y="3929066"/>
            <a:ext cx="6000792" cy="2197097"/>
          </a:xfrm>
        </p:spPr>
        <p:txBody>
          <a:bodyPr/>
          <a:lstStyle/>
          <a:p>
            <a:pPr marL="0" indent="0">
              <a:buNone/>
              <a:tabLst>
                <a:tab pos="446088" algn="l"/>
              </a:tabLst>
            </a:pPr>
            <a:r>
              <a:rPr lang="pt-BR" sz="2000" dirty="0" err="1" smtClean="0"/>
              <a:t>Stream</a:t>
            </a:r>
            <a:r>
              <a:rPr lang="pt-BR" sz="2000" dirty="0" smtClean="0"/>
              <a:t>&lt;Cliente&gt; </a:t>
            </a:r>
            <a:r>
              <a:rPr lang="pt-BR" sz="2000" dirty="0" err="1" smtClean="0"/>
              <a:t>clienteStream</a:t>
            </a:r>
            <a:r>
              <a:rPr lang="pt-BR" sz="2000" dirty="0" smtClean="0"/>
              <a:t> = </a:t>
            </a:r>
            <a:r>
              <a:rPr lang="pt-BR" sz="2000" dirty="0" err="1" smtClean="0"/>
              <a:t>colecao</a:t>
            </a:r>
            <a:r>
              <a:rPr lang="pt-BR" sz="2000" dirty="0" smtClean="0"/>
              <a:t>.</a:t>
            </a:r>
            <a:r>
              <a:rPr lang="pt-BR" sz="2000" dirty="0" err="1" smtClean="0"/>
              <a:t>stream</a:t>
            </a:r>
            <a:r>
              <a:rPr lang="pt-BR" sz="2000" dirty="0" smtClean="0"/>
              <a:t>();</a:t>
            </a:r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err="1" smtClean="0"/>
              <a:t>clienteStream</a:t>
            </a:r>
            <a:endParaRPr lang="pt-BR" sz="2000" dirty="0" smtClean="0"/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limit</a:t>
            </a:r>
            <a:r>
              <a:rPr lang="pt-BR" sz="2000" dirty="0" smtClean="0">
                <a:solidFill>
                  <a:srgbClr val="FFC000"/>
                </a:solidFill>
              </a:rPr>
              <a:t>(5)</a:t>
            </a:r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.</a:t>
            </a:r>
            <a:r>
              <a:rPr lang="pt-BR" sz="2000" dirty="0" err="1" smtClean="0"/>
              <a:t>forEach</a:t>
            </a:r>
            <a:r>
              <a:rPr lang="pt-BR" sz="2000" dirty="0" smtClean="0"/>
              <a:t>(c -&gt; 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(c))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r>
              <a:rPr lang="pt-BR" dirty="0" smtClean="0"/>
              <a:t> - Método </a:t>
            </a:r>
            <a:r>
              <a:rPr lang="pt-BR" dirty="0" err="1" smtClean="0"/>
              <a:t>skip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dirty="0" smtClean="0"/>
              <a:t>Obtém um </a:t>
            </a:r>
            <a:r>
              <a:rPr lang="pt-BR" sz="2800" dirty="0" err="1" smtClean="0"/>
              <a:t>stream</a:t>
            </a:r>
            <a:r>
              <a:rPr lang="pt-BR" sz="2800" dirty="0" smtClean="0"/>
              <a:t> ignorando os primeiros </a:t>
            </a:r>
            <a:r>
              <a:rPr lang="pt-BR" sz="2800" i="1" dirty="0" smtClean="0">
                <a:solidFill>
                  <a:srgbClr val="FFC000"/>
                </a:solidFill>
              </a:rPr>
              <a:t>n</a:t>
            </a:r>
            <a:r>
              <a:rPr lang="pt-BR" sz="2800" dirty="0" smtClean="0"/>
              <a:t> itens da </a:t>
            </a:r>
            <a:r>
              <a:rPr lang="pt-BR" sz="2800" dirty="0" err="1" smtClean="0"/>
              <a:t>stream</a:t>
            </a:r>
            <a:r>
              <a:rPr lang="pt-BR" sz="2800" dirty="0" smtClean="0"/>
              <a:t> original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  <p:sp>
        <p:nvSpPr>
          <p:cNvPr id="8" name="Content Placeholder 6"/>
          <p:cNvSpPr>
            <a:spLocks noGrp="1"/>
          </p:cNvSpPr>
          <p:nvPr>
            <p:ph sz="half" idx="2"/>
          </p:nvPr>
        </p:nvSpPr>
        <p:spPr>
          <a:xfrm>
            <a:off x="1571604" y="3929066"/>
            <a:ext cx="6000792" cy="2197097"/>
          </a:xfrm>
        </p:spPr>
        <p:txBody>
          <a:bodyPr/>
          <a:lstStyle/>
          <a:p>
            <a:pPr marL="0" indent="0">
              <a:buNone/>
              <a:tabLst>
                <a:tab pos="446088" algn="l"/>
              </a:tabLst>
            </a:pPr>
            <a:r>
              <a:rPr lang="pt-BR" sz="2000" dirty="0" err="1" smtClean="0"/>
              <a:t>Stream</a:t>
            </a:r>
            <a:r>
              <a:rPr lang="pt-BR" sz="2000" dirty="0" smtClean="0"/>
              <a:t>&lt;Cliente&gt; </a:t>
            </a:r>
            <a:r>
              <a:rPr lang="pt-BR" sz="2000" dirty="0" err="1" smtClean="0"/>
              <a:t>clienteStream</a:t>
            </a:r>
            <a:r>
              <a:rPr lang="pt-BR" sz="2000" dirty="0" smtClean="0"/>
              <a:t> = </a:t>
            </a:r>
            <a:r>
              <a:rPr lang="pt-BR" sz="2000" dirty="0" err="1" smtClean="0"/>
              <a:t>colecao</a:t>
            </a:r>
            <a:r>
              <a:rPr lang="pt-BR" sz="2000" dirty="0" smtClean="0"/>
              <a:t>.</a:t>
            </a:r>
            <a:r>
              <a:rPr lang="pt-BR" sz="2000" dirty="0" err="1" smtClean="0"/>
              <a:t>stream</a:t>
            </a:r>
            <a:r>
              <a:rPr lang="pt-BR" sz="2000" dirty="0" smtClean="0"/>
              <a:t>();</a:t>
            </a:r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err="1" smtClean="0"/>
              <a:t>clienteStream</a:t>
            </a:r>
            <a:endParaRPr lang="pt-BR" sz="2000" dirty="0" smtClean="0"/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skip</a:t>
            </a:r>
            <a:r>
              <a:rPr lang="pt-BR" sz="2000" dirty="0" smtClean="0">
                <a:solidFill>
                  <a:srgbClr val="FFC000"/>
                </a:solidFill>
              </a:rPr>
              <a:t>(5)</a:t>
            </a:r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.</a:t>
            </a:r>
            <a:r>
              <a:rPr lang="pt-BR" sz="2000" dirty="0" err="1" smtClean="0"/>
              <a:t>forEach</a:t>
            </a:r>
            <a:r>
              <a:rPr lang="pt-BR" sz="2000" dirty="0" smtClean="0"/>
              <a:t>(c -&gt; 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(c))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r>
              <a:rPr lang="pt-BR" dirty="0" smtClean="0"/>
              <a:t> - Método </a:t>
            </a:r>
            <a:r>
              <a:rPr lang="pt-BR" dirty="0" err="1" smtClean="0"/>
              <a:t>distinct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  <p:sp>
        <p:nvSpPr>
          <p:cNvPr id="8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000" dirty="0" smtClean="0"/>
              <a:t>Obtém um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ignorando os objetos em duplicidade da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original</a:t>
            </a:r>
          </a:p>
          <a:p>
            <a:pPr>
              <a:spcBef>
                <a:spcPts val="2400"/>
              </a:spcBef>
            </a:pPr>
            <a:r>
              <a:rPr lang="pt-BR" sz="2000" dirty="0" smtClean="0"/>
              <a:t>Método desnecessário quando a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original é proveniente de uma coleção do tipo </a:t>
            </a:r>
            <a:r>
              <a:rPr lang="pt-BR" sz="2000" dirty="0" smtClean="0">
                <a:solidFill>
                  <a:srgbClr val="FFC000"/>
                </a:solidFill>
              </a:rPr>
              <a:t>Set</a:t>
            </a:r>
            <a:endParaRPr lang="pt-BR" sz="2000" u="sng" dirty="0">
              <a:solidFill>
                <a:srgbClr val="FFC000"/>
              </a:solidFill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half" idx="2"/>
          </p:nvPr>
        </p:nvSpPr>
        <p:spPr>
          <a:xfrm>
            <a:off x="1571604" y="3929066"/>
            <a:ext cx="6000792" cy="2197097"/>
          </a:xfrm>
        </p:spPr>
        <p:txBody>
          <a:bodyPr/>
          <a:lstStyle/>
          <a:p>
            <a:pPr marL="0" indent="0">
              <a:buNone/>
              <a:tabLst>
                <a:tab pos="446088" algn="l"/>
              </a:tabLst>
            </a:pPr>
            <a:r>
              <a:rPr lang="pt-BR" sz="2000" dirty="0" err="1" smtClean="0"/>
              <a:t>Stream</a:t>
            </a:r>
            <a:r>
              <a:rPr lang="pt-BR" sz="2000" dirty="0" smtClean="0"/>
              <a:t>&lt;Cliente&gt; </a:t>
            </a:r>
            <a:r>
              <a:rPr lang="pt-BR" sz="2000" dirty="0" err="1" smtClean="0"/>
              <a:t>clienteStream</a:t>
            </a:r>
            <a:r>
              <a:rPr lang="pt-BR" sz="2000" dirty="0" smtClean="0"/>
              <a:t> = </a:t>
            </a:r>
            <a:r>
              <a:rPr lang="pt-BR" sz="2000" dirty="0" err="1" smtClean="0"/>
              <a:t>colecao</a:t>
            </a:r>
            <a:r>
              <a:rPr lang="pt-BR" sz="2000" dirty="0" smtClean="0"/>
              <a:t>.</a:t>
            </a:r>
            <a:r>
              <a:rPr lang="pt-BR" sz="2000" dirty="0" err="1" smtClean="0"/>
              <a:t>stream</a:t>
            </a:r>
            <a:r>
              <a:rPr lang="pt-BR" sz="2000" dirty="0" smtClean="0"/>
              <a:t>();</a:t>
            </a:r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err="1" smtClean="0"/>
              <a:t>clienteStream</a:t>
            </a:r>
            <a:endParaRPr lang="pt-BR" sz="2000" dirty="0" smtClean="0"/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distinct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.</a:t>
            </a:r>
            <a:r>
              <a:rPr lang="pt-BR" sz="2000" dirty="0" err="1" smtClean="0"/>
              <a:t>forEach</a:t>
            </a:r>
            <a:r>
              <a:rPr lang="pt-BR" sz="2000" dirty="0" smtClean="0"/>
              <a:t>(c -&gt; 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(c))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Streams</a:t>
            </a:r>
            <a:r>
              <a:rPr lang="pt-BR" dirty="0" smtClean="0"/>
              <a:t> - Método </a:t>
            </a:r>
            <a:r>
              <a:rPr lang="pt-BR" dirty="0" err="1" smtClean="0"/>
              <a:t>count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15328" cy="2185989"/>
          </a:xfrm>
        </p:spPr>
        <p:txBody>
          <a:bodyPr/>
          <a:lstStyle/>
          <a:p>
            <a:r>
              <a:rPr lang="pt-BR" dirty="0" err="1" smtClean="0"/>
              <a:t>Obtem</a:t>
            </a:r>
            <a:r>
              <a:rPr lang="pt-BR" dirty="0" smtClean="0"/>
              <a:t> a quantidade total de objetos de um </a:t>
            </a:r>
            <a:r>
              <a:rPr lang="pt-BR" dirty="0" err="1" smtClean="0"/>
              <a:t>stream</a:t>
            </a:r>
            <a:endParaRPr lang="pt-BR" dirty="0" smtClean="0"/>
          </a:p>
          <a:p>
            <a:r>
              <a:rPr lang="pt-BR" dirty="0" smtClean="0"/>
              <a:t>Útil em operações de filtragem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  <p:sp>
        <p:nvSpPr>
          <p:cNvPr id="8" name="Content Placeholder 6"/>
          <p:cNvSpPr>
            <a:spLocks noGrp="1"/>
          </p:cNvSpPr>
          <p:nvPr>
            <p:ph sz="half" idx="2"/>
          </p:nvPr>
        </p:nvSpPr>
        <p:spPr>
          <a:xfrm>
            <a:off x="1571604" y="3929066"/>
            <a:ext cx="6000792" cy="2197097"/>
          </a:xfrm>
        </p:spPr>
        <p:txBody>
          <a:bodyPr/>
          <a:lstStyle/>
          <a:p>
            <a:pPr marL="0" indent="0">
              <a:buNone/>
              <a:tabLst>
                <a:tab pos="446088" algn="l"/>
              </a:tabLst>
            </a:pPr>
            <a:r>
              <a:rPr lang="pt-BR" sz="2000" dirty="0" err="1" smtClean="0"/>
              <a:t>Stream</a:t>
            </a:r>
            <a:r>
              <a:rPr lang="pt-BR" sz="2000" dirty="0" smtClean="0"/>
              <a:t>&lt;Cliente&gt; </a:t>
            </a:r>
            <a:r>
              <a:rPr lang="pt-BR" sz="2000" dirty="0" err="1" smtClean="0"/>
              <a:t>clienteStream</a:t>
            </a:r>
            <a:r>
              <a:rPr lang="pt-BR" sz="2000" dirty="0" smtClean="0"/>
              <a:t> = </a:t>
            </a:r>
            <a:r>
              <a:rPr lang="pt-BR" sz="2000" dirty="0" err="1" smtClean="0"/>
              <a:t>colecao</a:t>
            </a:r>
            <a:r>
              <a:rPr lang="pt-BR" sz="2000" dirty="0" smtClean="0"/>
              <a:t>.</a:t>
            </a:r>
            <a:r>
              <a:rPr lang="pt-BR" sz="2000" dirty="0" err="1" smtClean="0"/>
              <a:t>stream</a:t>
            </a:r>
            <a:r>
              <a:rPr lang="pt-BR" sz="2000" dirty="0" smtClean="0"/>
              <a:t>();</a:t>
            </a:r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err="1" smtClean="0"/>
              <a:t>long</a:t>
            </a:r>
            <a:r>
              <a:rPr lang="pt-BR" sz="2000" dirty="0" smtClean="0"/>
              <a:t> </a:t>
            </a:r>
            <a:r>
              <a:rPr lang="pt-BR" sz="2000" dirty="0" err="1" smtClean="0"/>
              <a:t>quant</a:t>
            </a:r>
            <a:r>
              <a:rPr lang="pt-BR" sz="2000" dirty="0" smtClean="0"/>
              <a:t> = </a:t>
            </a:r>
            <a:r>
              <a:rPr lang="pt-BR" sz="2000" dirty="0" err="1" smtClean="0"/>
              <a:t>clienteStream</a:t>
            </a:r>
            <a:endParaRPr lang="pt-BR" sz="2000" dirty="0" smtClean="0"/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/>
              <a:t>	.</a:t>
            </a:r>
            <a:r>
              <a:rPr lang="pt-BR" sz="2000" dirty="0" err="1" smtClean="0"/>
              <a:t>filter</a:t>
            </a:r>
            <a:r>
              <a:rPr lang="pt-BR" sz="2000" dirty="0" smtClean="0"/>
              <a:t>(c -&gt; 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().</a:t>
            </a:r>
            <a:r>
              <a:rPr lang="pt-BR" sz="2000" dirty="0" err="1" smtClean="0"/>
              <a:t>startsWith</a:t>
            </a:r>
            <a:r>
              <a:rPr lang="pt-BR" sz="2000" dirty="0" smtClean="0"/>
              <a:t>(“M”))</a:t>
            </a:r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count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/>
          <a:lstStyle/>
          <a:p>
            <a:r>
              <a:rPr lang="pt-BR" sz="4000" dirty="0" err="1" smtClean="0"/>
              <a:t>Streams</a:t>
            </a:r>
            <a:r>
              <a:rPr lang="pt-BR" sz="4000" dirty="0" smtClean="0"/>
              <a:t> - Métodos </a:t>
            </a:r>
            <a:r>
              <a:rPr lang="pt-BR" sz="4000" dirty="0" err="1" smtClean="0"/>
              <a:t>min</a:t>
            </a:r>
            <a:r>
              <a:rPr lang="pt-BR" sz="4000" dirty="0" smtClean="0"/>
              <a:t>() e </a:t>
            </a:r>
            <a:r>
              <a:rPr lang="pt-BR" sz="4000" dirty="0" err="1" smtClean="0"/>
              <a:t>max</a:t>
            </a:r>
            <a:r>
              <a:rPr lang="pt-BR" sz="4000" dirty="0" smtClean="0"/>
              <a:t>()</a:t>
            </a:r>
            <a:endParaRPr lang="pt-BR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  <p:sp>
        <p:nvSpPr>
          <p:cNvPr id="10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829576" cy="147161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000" dirty="0" smtClean="0"/>
              <a:t>Obtém respectivamente o menor e o maior itens de um </a:t>
            </a:r>
            <a:r>
              <a:rPr lang="pt-BR" sz="2000" dirty="0" err="1" smtClean="0"/>
              <a:t>stream</a:t>
            </a:r>
            <a:endParaRPr lang="pt-BR" sz="2000" dirty="0" smtClean="0"/>
          </a:p>
          <a:p>
            <a:pPr>
              <a:spcBef>
                <a:spcPts val="2400"/>
              </a:spcBef>
            </a:pPr>
            <a:r>
              <a:rPr lang="pt-BR" sz="2000" dirty="0" smtClean="0"/>
              <a:t>Recebe como argumento uma expressão lambda do tipo </a:t>
            </a:r>
            <a:r>
              <a:rPr lang="pt-BR" sz="2000" u="sng" dirty="0" err="1" smtClean="0"/>
              <a:t>Comparator</a:t>
            </a:r>
            <a:r>
              <a:rPr lang="pt-BR" sz="2000" dirty="0" smtClean="0"/>
              <a:t>, que define o critério de classificação a ser utilizado</a:t>
            </a:r>
            <a:endParaRPr lang="pt-BR" sz="2000" u="sng" dirty="0"/>
          </a:p>
        </p:txBody>
      </p:sp>
      <p:sp>
        <p:nvSpPr>
          <p:cNvPr id="11" name="Content Placeholder 6"/>
          <p:cNvSpPr>
            <a:spLocks noGrp="1"/>
          </p:cNvSpPr>
          <p:nvPr>
            <p:ph sz="half" idx="2"/>
          </p:nvPr>
        </p:nvSpPr>
        <p:spPr>
          <a:xfrm>
            <a:off x="1500166" y="3929066"/>
            <a:ext cx="6143668" cy="2197097"/>
          </a:xfrm>
        </p:spPr>
        <p:txBody>
          <a:bodyPr/>
          <a:lstStyle/>
          <a:p>
            <a:pPr marL="0" indent="0">
              <a:buNone/>
              <a:tabLst>
                <a:tab pos="446088" algn="l"/>
              </a:tabLst>
            </a:pPr>
            <a:r>
              <a:rPr lang="pt-BR" sz="2000" dirty="0" err="1" smtClean="0"/>
              <a:t>Stream</a:t>
            </a:r>
            <a:r>
              <a:rPr lang="pt-BR" sz="2000" dirty="0" smtClean="0"/>
              <a:t>&lt;Cliente&gt; </a:t>
            </a:r>
            <a:r>
              <a:rPr lang="pt-BR" sz="2000" dirty="0" err="1" smtClean="0"/>
              <a:t>clienteStream</a:t>
            </a:r>
            <a:r>
              <a:rPr lang="pt-BR" sz="2000" dirty="0" smtClean="0"/>
              <a:t> = </a:t>
            </a:r>
            <a:r>
              <a:rPr lang="pt-BR" sz="2000" dirty="0" err="1" smtClean="0"/>
              <a:t>colecao</a:t>
            </a:r>
            <a:r>
              <a:rPr lang="pt-BR" sz="2000" dirty="0" smtClean="0"/>
              <a:t>.</a:t>
            </a:r>
            <a:r>
              <a:rPr lang="pt-BR" sz="2000" dirty="0" err="1" smtClean="0"/>
              <a:t>stream</a:t>
            </a:r>
            <a:r>
              <a:rPr lang="pt-BR" sz="2000" dirty="0" smtClean="0"/>
              <a:t>();</a:t>
            </a:r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/>
              <a:t>Cliente menor = </a:t>
            </a:r>
            <a:r>
              <a:rPr lang="pt-BR" sz="2000" dirty="0" err="1" smtClean="0"/>
              <a:t>clienteStream</a:t>
            </a:r>
            <a:endParaRPr lang="pt-BR" sz="2000" dirty="0" smtClean="0"/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min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Comparator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comparing</a:t>
            </a:r>
            <a:r>
              <a:rPr lang="pt-BR" sz="2000" dirty="0" smtClean="0">
                <a:solidFill>
                  <a:srgbClr val="FFC000"/>
                </a:solidFill>
              </a:rPr>
              <a:t>(c -&gt; </a:t>
            </a:r>
            <a:r>
              <a:rPr lang="pt-BR" sz="2000" dirty="0" err="1" smtClean="0">
                <a:solidFill>
                  <a:srgbClr val="FFC000"/>
                </a:solidFill>
              </a:rPr>
              <a:t>c.getIdade</a:t>
            </a:r>
            <a:r>
              <a:rPr lang="pt-BR" sz="2000" dirty="0" smtClean="0">
                <a:solidFill>
                  <a:srgbClr val="FFC000"/>
                </a:solidFill>
              </a:rPr>
              <a:t>()))</a:t>
            </a:r>
            <a:r>
              <a:rPr lang="pt-BR" sz="2000" dirty="0" smtClean="0"/>
              <a:t>;</a:t>
            </a:r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/>
              <a:t>Cliente maior = </a:t>
            </a:r>
            <a:r>
              <a:rPr lang="pt-BR" sz="2000" dirty="0" err="1" smtClean="0"/>
              <a:t>clienteStream</a:t>
            </a:r>
            <a:endParaRPr lang="pt-BR" sz="2000" dirty="0" smtClean="0"/>
          </a:p>
          <a:p>
            <a:pPr marL="0" indent="0">
              <a:buNone/>
              <a:tabLst>
                <a:tab pos="44608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max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Comparator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comparing</a:t>
            </a:r>
            <a:r>
              <a:rPr lang="pt-BR" sz="2000" dirty="0" smtClean="0">
                <a:solidFill>
                  <a:srgbClr val="FFC000"/>
                </a:solidFill>
              </a:rPr>
              <a:t>(c -&gt; </a:t>
            </a:r>
            <a:r>
              <a:rPr lang="pt-BR" sz="2000" dirty="0" err="1" smtClean="0">
                <a:solidFill>
                  <a:srgbClr val="FFC000"/>
                </a:solidFill>
              </a:rPr>
              <a:t>c.getIdade</a:t>
            </a:r>
            <a:r>
              <a:rPr lang="pt-BR" sz="2000" dirty="0" smtClean="0">
                <a:solidFill>
                  <a:srgbClr val="FFC000"/>
                </a:solidFill>
              </a:rPr>
              <a:t>()))</a:t>
            </a:r>
            <a:r>
              <a:rPr lang="pt-BR" sz="2000" dirty="0" smtClean="0"/>
              <a:t>;</a:t>
            </a:r>
          </a:p>
          <a:p>
            <a:pPr marL="0" indent="0">
              <a:buNone/>
              <a:tabLst>
                <a:tab pos="446088" algn="l"/>
              </a:tabLst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Representa uma porção (coleção) de objetos.</a:t>
            </a:r>
          </a:p>
          <a:p>
            <a:pPr>
              <a:spcBef>
                <a:spcPts val="2400"/>
              </a:spcBef>
            </a:pPr>
            <a:r>
              <a:rPr lang="pt-BR" dirty="0" smtClean="0"/>
              <a:t>Podemos adicionar ou excluir objetos de uma </a:t>
            </a:r>
            <a:r>
              <a:rPr lang="pt-BR" dirty="0" err="1" smtClean="0"/>
              <a:t>collection</a:t>
            </a:r>
            <a:r>
              <a:rPr lang="pt-BR" dirty="0" smtClean="0"/>
              <a:t>. Seu tamanho é ajustado dinamicamente.</a:t>
            </a:r>
          </a:p>
          <a:p>
            <a:pPr>
              <a:spcBef>
                <a:spcPts val="2400"/>
              </a:spcBef>
            </a:pPr>
            <a:r>
              <a:rPr lang="pt-BR" dirty="0" smtClean="0"/>
              <a:t>Através do uso de </a:t>
            </a:r>
            <a:r>
              <a:rPr lang="pt-BR" dirty="0" err="1" smtClean="0"/>
              <a:t>generics</a:t>
            </a:r>
            <a:r>
              <a:rPr lang="pt-BR" dirty="0" smtClean="0"/>
              <a:t>, podemos restringir o tipo dos objetos que serão adicionados à sua </a:t>
            </a:r>
            <a:r>
              <a:rPr lang="pt-BR" dirty="0" err="1" smtClean="0"/>
              <a:t>collection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6766" cy="332899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Parte A</a:t>
            </a:r>
          </a:p>
          <a:p>
            <a:pPr lvl="1">
              <a:spcBef>
                <a:spcPts val="2400"/>
              </a:spcBef>
            </a:pPr>
            <a:r>
              <a:rPr lang="pt-BR" dirty="0" smtClean="0"/>
              <a:t>Copie para seu projeto a classe </a:t>
            </a:r>
            <a:r>
              <a:rPr lang="pt-BR" dirty="0" smtClean="0">
                <a:solidFill>
                  <a:srgbClr val="FFC000"/>
                </a:solidFill>
              </a:rPr>
              <a:t>br.com.</a:t>
            </a:r>
            <a:r>
              <a:rPr lang="pt-BR" dirty="0" err="1" smtClean="0">
                <a:solidFill>
                  <a:srgbClr val="FFC000"/>
                </a:solidFill>
              </a:rPr>
              <a:t>cursojava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model</a:t>
            </a:r>
            <a:r>
              <a:rPr lang="pt-BR" dirty="0" smtClean="0">
                <a:solidFill>
                  <a:srgbClr val="FFC000"/>
                </a:solidFill>
              </a:rPr>
              <a:t>.Estudante</a:t>
            </a:r>
            <a:r>
              <a:rPr lang="pt-BR" dirty="0" smtClean="0"/>
              <a:t> fornecida pelo instrutor</a:t>
            </a:r>
          </a:p>
          <a:p>
            <a:pPr lvl="1">
              <a:spcBef>
                <a:spcPts val="2400"/>
              </a:spcBef>
            </a:pPr>
            <a:r>
              <a:rPr lang="pt-BR" dirty="0" smtClean="0"/>
              <a:t>Crie a classe </a:t>
            </a:r>
            <a:r>
              <a:rPr lang="pt-BR" dirty="0" smtClean="0">
                <a:solidFill>
                  <a:srgbClr val="FFC000"/>
                </a:solidFill>
              </a:rPr>
              <a:t>br.com.</a:t>
            </a:r>
            <a:r>
              <a:rPr lang="pt-BR" dirty="0" err="1" smtClean="0">
                <a:solidFill>
                  <a:srgbClr val="FFC000"/>
                </a:solidFill>
              </a:rPr>
              <a:t>cursojava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exercicio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ExercicioStream</a:t>
            </a:r>
            <a:r>
              <a:rPr lang="pt-BR" dirty="0" smtClean="0"/>
              <a:t> contendo o método </a:t>
            </a:r>
            <a:r>
              <a:rPr lang="pt-BR" dirty="0" err="1" smtClean="0">
                <a:solidFill>
                  <a:srgbClr val="FFC000"/>
                </a:solidFill>
              </a:rPr>
              <a:t>main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r>
              <a:rPr lang="pt-BR" dirty="0" smtClean="0"/>
              <a:t> e nela, crie um </a:t>
            </a:r>
            <a:r>
              <a:rPr lang="pt-BR" dirty="0" err="1" smtClean="0">
                <a:solidFill>
                  <a:srgbClr val="FFC000"/>
                </a:solidFill>
              </a:rPr>
              <a:t>List</a:t>
            </a:r>
            <a:r>
              <a:rPr lang="pt-BR" dirty="0" smtClean="0"/>
              <a:t> de </a:t>
            </a:r>
            <a:r>
              <a:rPr lang="pt-BR" dirty="0" smtClean="0">
                <a:solidFill>
                  <a:srgbClr val="FFC000"/>
                </a:solidFill>
              </a:rPr>
              <a:t>Estudante</a:t>
            </a:r>
            <a:r>
              <a:rPr lang="pt-BR" dirty="0" smtClean="0"/>
              <a:t> conforme abaixo: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8596" y="5214950"/>
            <a:ext cx="8215370" cy="571504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ArrayList</a:t>
            </a:r>
            <a:r>
              <a:rPr lang="pt-BR" sz="2000" dirty="0" smtClean="0">
                <a:solidFill>
                  <a:srgbClr val="FFC000"/>
                </a:solidFill>
              </a:rPr>
              <a:t>&lt;Estudante&gt; </a:t>
            </a:r>
            <a:r>
              <a:rPr lang="pt-BR" sz="2000" u="sng" dirty="0" err="1" smtClean="0">
                <a:solidFill>
                  <a:srgbClr val="FFC000"/>
                </a:solidFill>
              </a:rPr>
              <a:t>estudanteList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ArrayList</a:t>
            </a:r>
            <a:r>
              <a:rPr lang="pt-BR" sz="2000" dirty="0" smtClean="0">
                <a:solidFill>
                  <a:srgbClr val="FFC000"/>
                </a:solidFill>
              </a:rPr>
              <a:t>&lt;&gt;();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 </a:t>
            </a:r>
            <a:r>
              <a:rPr lang="pt-BR" sz="3600" dirty="0" smtClean="0"/>
              <a:t>(continuação)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72386" cy="1328734"/>
          </a:xfrm>
        </p:spPr>
        <p:txBody>
          <a:bodyPr/>
          <a:lstStyle/>
          <a:p>
            <a:r>
              <a:rPr lang="pt-BR" dirty="0" smtClean="0"/>
              <a:t>Parte B</a:t>
            </a:r>
          </a:p>
          <a:p>
            <a:pPr lvl="1"/>
            <a:r>
              <a:rPr lang="pt-BR" dirty="0" smtClean="0"/>
              <a:t>Adicione ao </a:t>
            </a:r>
            <a:r>
              <a:rPr lang="pt-BR" dirty="0" err="1" smtClean="0"/>
              <a:t>list</a:t>
            </a:r>
            <a:r>
              <a:rPr lang="pt-BR" dirty="0" smtClean="0"/>
              <a:t> 5 instâncias da classe Estudante contendo os dados abaixo: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2428860" y="3429000"/>
          <a:ext cx="3929089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607"/>
                <a:gridCol w="1407313"/>
                <a:gridCol w="14941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rgbClr val="FFC000"/>
                          </a:solidFill>
                        </a:rPr>
                        <a:t>Nome</a:t>
                      </a:r>
                      <a:endParaRPr lang="pt-BR" sz="14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rgbClr val="FFC000"/>
                          </a:solidFill>
                        </a:rPr>
                        <a:t>Nota de Matemática</a:t>
                      </a:r>
                      <a:endParaRPr lang="pt-BR" sz="14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rgbClr val="FFC000"/>
                          </a:solidFill>
                        </a:rPr>
                        <a:t>Nota de Português</a:t>
                      </a:r>
                      <a:endParaRPr lang="pt-BR" sz="14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Joana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8,5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8,5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Antônio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6,0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9,0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Mariana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7,5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5,0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Ricardo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7,0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6,0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Gustavo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9,5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10,0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 </a:t>
            </a:r>
            <a:r>
              <a:rPr lang="pt-BR" sz="3600" dirty="0" smtClean="0"/>
              <a:t>(continuação)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7762001" cy="1328734"/>
          </a:xfrm>
        </p:spPr>
        <p:txBody>
          <a:bodyPr/>
          <a:lstStyle/>
          <a:p>
            <a:r>
              <a:rPr lang="pt-BR" sz="2400" dirty="0" smtClean="0"/>
              <a:t>Parte C</a:t>
            </a:r>
          </a:p>
          <a:p>
            <a:pPr lvl="1"/>
            <a:r>
              <a:rPr lang="pt-BR" sz="2000" dirty="0" smtClean="0"/>
              <a:t>Utilize o método </a:t>
            </a:r>
            <a:r>
              <a:rPr lang="pt-BR" sz="2000" dirty="0" err="1" smtClean="0">
                <a:solidFill>
                  <a:srgbClr val="FFC000"/>
                </a:solidFill>
              </a:rPr>
              <a:t>forEach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para calcular e assinalar a média de notas de cada estudante utilizando a fórmula abaixo: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28596" y="3643314"/>
            <a:ext cx="7786742" cy="2571768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sz="2000" dirty="0" smtClean="0"/>
              <a:t>Obtenha um </a:t>
            </a:r>
            <a:r>
              <a:rPr lang="pt-BR" sz="2000" dirty="0" err="1" smtClean="0">
                <a:solidFill>
                  <a:srgbClr val="FFC000"/>
                </a:solidFill>
              </a:rPr>
              <a:t>stream</a:t>
            </a:r>
            <a:r>
              <a:rPr lang="pt-BR" sz="2000" dirty="0" smtClean="0"/>
              <a:t> da lista de estudantes e, a partir dos métodos </a:t>
            </a:r>
            <a:r>
              <a:rPr lang="pt-BR" sz="2000" dirty="0" err="1" smtClean="0">
                <a:solidFill>
                  <a:srgbClr val="FFC000"/>
                </a:solidFill>
              </a:rPr>
              <a:t>filter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e </a:t>
            </a:r>
            <a:r>
              <a:rPr lang="pt-BR" sz="2000" dirty="0" err="1" smtClean="0">
                <a:solidFill>
                  <a:srgbClr val="FFC000"/>
                </a:solidFill>
              </a:rPr>
              <a:t>forEach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, exiba o nome e média de todos os alunos que tenham a média maior ou igual </a:t>
            </a:r>
            <a:r>
              <a:rPr lang="pt-BR" sz="2000" smtClean="0"/>
              <a:t>a </a:t>
            </a:r>
            <a:r>
              <a:rPr lang="pt-BR" sz="2000" smtClean="0"/>
              <a:t>7</a:t>
            </a:r>
            <a:endParaRPr lang="pt-BR" sz="2000" dirty="0" smtClean="0"/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O resultado exibido deverá ser como abaixo:</a:t>
            </a:r>
          </a:p>
          <a:p>
            <a:pPr marL="2962275" lvl="1" indent="-1588">
              <a:spcBef>
                <a:spcPts val="1200"/>
              </a:spcBef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Joana: 8.5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>
                <a:solidFill>
                  <a:srgbClr val="FFC000"/>
                </a:solidFill>
              </a:rPr>
              <a:t>Antonio: 7.5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>
                <a:solidFill>
                  <a:srgbClr val="FFC000"/>
                </a:solidFill>
              </a:rPr>
              <a:t>Gustavo: 9.75</a:t>
            </a:r>
            <a:endParaRPr lang="pt-BR" sz="1800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2071670" y="2786058"/>
            <a:ext cx="4929222" cy="714380"/>
            <a:chOff x="1857356" y="2500306"/>
            <a:chExt cx="4929222" cy="714380"/>
          </a:xfrm>
        </p:grpSpPr>
        <p:sp>
          <p:nvSpPr>
            <p:cNvPr id="15" name="Rectangle 14"/>
            <p:cNvSpPr/>
            <p:nvPr/>
          </p:nvSpPr>
          <p:spPr>
            <a:xfrm>
              <a:off x="1857356" y="2500306"/>
              <a:ext cx="1071570" cy="714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rgbClr val="FFC000"/>
                  </a:solidFill>
                </a:rPr>
                <a:t>Média =</a:t>
              </a:r>
              <a:endParaRPr lang="pt-BR" sz="1600" dirty="0">
                <a:solidFill>
                  <a:srgbClr val="FFC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28926" y="2500306"/>
              <a:ext cx="3786214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rgbClr val="FFC000"/>
                  </a:solidFill>
                </a:rPr>
                <a:t>Nota matemática + Nota português</a:t>
              </a:r>
              <a:endParaRPr lang="pt-BR" sz="1600" dirty="0">
                <a:solidFill>
                  <a:srgbClr val="FFC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28926" y="2857496"/>
              <a:ext cx="3786214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rgbClr val="FFC000"/>
                  </a:solidFill>
                </a:rPr>
                <a:t>2</a:t>
              </a:r>
              <a:endParaRPr lang="pt-BR" sz="1600" dirty="0">
                <a:solidFill>
                  <a:srgbClr val="FFC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928926" y="2857496"/>
              <a:ext cx="38576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err="1" smtClean="0"/>
              <a:t>Collection</a:t>
            </a:r>
            <a:r>
              <a:rPr lang="pt-BR" sz="4400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err="1" smtClean="0"/>
              <a:t>add</a:t>
            </a:r>
            <a:r>
              <a:rPr lang="pt-BR" sz="2400" dirty="0" smtClean="0"/>
              <a:t>()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Adiciona um elemento à coleção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remove()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Remove um elemento da coleção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size</a:t>
            </a:r>
            <a:r>
              <a:rPr lang="pt-BR" sz="2400" dirty="0" smtClean="0"/>
              <a:t>()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Retorna o número de itens contidos na coleção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clear</a:t>
            </a:r>
            <a:r>
              <a:rPr lang="pt-BR" sz="2400" dirty="0" smtClean="0"/>
              <a:t>()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Remove  todos os elementos da coleção, tornando-a vazia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iterator</a:t>
            </a:r>
            <a:r>
              <a:rPr lang="pt-BR" sz="2400" dirty="0" smtClean="0"/>
              <a:t>()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Retorna um objeto “varredor” que nos permite navegar pelos elementos contidos pela coleção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Collection</a:t>
            </a:r>
            <a:r>
              <a:rPr lang="pt-BR" sz="2000" dirty="0" smtClean="0">
                <a:solidFill>
                  <a:srgbClr val="FFC000"/>
                </a:solidFill>
              </a:rPr>
              <a:t>&lt;Produto&gt; </a:t>
            </a: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Produto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Produto p1 = 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Produto(1012, “Cerveja em lata”);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p1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Produto p2 = 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Produto(1050, “Biscoito recheado”);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p2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Produto(2034, “Sabão em pó”)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+ “ itens”);</a:t>
            </a:r>
          </a:p>
        </p:txBody>
      </p:sp>
      <p:grpSp>
        <p:nvGrpSpPr>
          <p:cNvPr id="2" name="Grupo 9"/>
          <p:cNvGrpSpPr/>
          <p:nvPr/>
        </p:nvGrpSpPr>
        <p:grpSpPr>
          <a:xfrm>
            <a:off x="4786314" y="1340768"/>
            <a:ext cx="3452767" cy="1296343"/>
            <a:chOff x="5002338" y="1556792"/>
            <a:chExt cx="3452767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002338" y="2348880"/>
              <a:ext cx="1071570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150476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Collection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502404" y="1844822"/>
              <a:ext cx="646907" cy="504057"/>
              <a:chOff x="1901473" y="5229200"/>
              <a:chExt cx="648073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9445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1901474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Collection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 </a:t>
            </a: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ArrayList</a:t>
            </a:r>
            <a:r>
              <a:rPr lang="pt-BR" sz="2000" dirty="0" smtClean="0"/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“Item 1”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56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false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Date()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Produto(2034, “Sabão em pó”)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Cliente(“Manuel”, “Rua 15”, “4532-7125”)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+ “ itens”);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4643437" y="1340768"/>
            <a:ext cx="3452768" cy="1296343"/>
            <a:chOff x="5075858" y="1556792"/>
            <a:chExt cx="3452768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075858" y="2348880"/>
              <a:ext cx="1071571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223997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Collection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7" name="Grupo 19"/>
            <p:cNvGrpSpPr>
              <a:grpSpLocks/>
            </p:cNvGrpSpPr>
            <p:nvPr/>
          </p:nvGrpSpPr>
          <p:grpSpPr bwMode="auto">
            <a:xfrm flipV="1">
              <a:off x="5575925" y="1844822"/>
              <a:ext cx="646907" cy="504057"/>
              <a:chOff x="1975127" y="5229200"/>
              <a:chExt cx="648073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723099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1975128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14 - Coleções e Conjuntos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4006</TotalTime>
  <Words>3882</Words>
  <Application>Microsoft Office PowerPoint</Application>
  <PresentationFormat>Apresentação na tela (4:3)</PresentationFormat>
  <Paragraphs>851</Paragraphs>
  <Slides>62</Slides>
  <Notes>62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3" baseType="lpstr">
      <vt:lpstr>Técnica</vt:lpstr>
      <vt:lpstr>Coleções e Conjuntos</vt:lpstr>
      <vt:lpstr>Coleções e Conjuntos</vt:lpstr>
      <vt:lpstr>Introdução</vt:lpstr>
      <vt:lpstr>Principais operações de conjuntos</vt:lpstr>
      <vt:lpstr>Principais interfaces</vt:lpstr>
      <vt:lpstr>Collection</vt:lpstr>
      <vt:lpstr>Collection – Principais métodos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List</vt:lpstr>
      <vt:lpstr>List</vt:lpstr>
      <vt:lpstr>List – Principais métodos</vt:lpstr>
      <vt:lpstr>List</vt:lpstr>
      <vt:lpstr>List – Principais implementações</vt:lpstr>
      <vt:lpstr>Set</vt:lpstr>
      <vt:lpstr>Set</vt:lpstr>
      <vt:lpstr>Set</vt:lpstr>
      <vt:lpstr>Set – Principais implementações</vt:lpstr>
      <vt:lpstr>SortedSet</vt:lpstr>
      <vt:lpstr>SortedSet – Principal implementação</vt:lpstr>
      <vt:lpstr>TreeSet</vt:lpstr>
      <vt:lpstr>TreeSet - Classificação Natural</vt:lpstr>
      <vt:lpstr>TreeSet - Classificação Natural</vt:lpstr>
      <vt:lpstr>TreeSet - Classificação Natural</vt:lpstr>
      <vt:lpstr>TreeSet - Classificação Natural</vt:lpstr>
      <vt:lpstr>TreeSet - Classificação Customizada</vt:lpstr>
      <vt:lpstr>TreeSet - Classificação Customizada</vt:lpstr>
      <vt:lpstr>TreeSet - Classificação Customizada</vt:lpstr>
      <vt:lpstr>Collections (Visão Geral)</vt:lpstr>
      <vt:lpstr>Map</vt:lpstr>
      <vt:lpstr>Map</vt:lpstr>
      <vt:lpstr>Map</vt:lpstr>
      <vt:lpstr>Map</vt:lpstr>
      <vt:lpstr>Map – Principais métodos</vt:lpstr>
      <vt:lpstr>Map</vt:lpstr>
      <vt:lpstr>Map</vt:lpstr>
      <vt:lpstr>Map</vt:lpstr>
      <vt:lpstr>Map – Principais implementações</vt:lpstr>
      <vt:lpstr>Maps (Visão Geral)</vt:lpstr>
      <vt:lpstr>Exercício 1</vt:lpstr>
      <vt:lpstr>Exercício 1 (continuação)</vt:lpstr>
      <vt:lpstr>Exercício 1 (continuação)</vt:lpstr>
      <vt:lpstr>Exercício 1 (continuação)</vt:lpstr>
      <vt:lpstr>Exercício 1 (fim)</vt:lpstr>
      <vt:lpstr>Streams</vt:lpstr>
      <vt:lpstr>Streams</vt:lpstr>
      <vt:lpstr>Streams - Método sorted()</vt:lpstr>
      <vt:lpstr>Streams - Método sorted()</vt:lpstr>
      <vt:lpstr>Streams - Método filter()</vt:lpstr>
      <vt:lpstr>Streams - Método limit()</vt:lpstr>
      <vt:lpstr>Streams - Método skip()</vt:lpstr>
      <vt:lpstr>Streams - Método distinct()</vt:lpstr>
      <vt:lpstr>Streams - Método count()</vt:lpstr>
      <vt:lpstr>Streams - Métodos min() e max()</vt:lpstr>
      <vt:lpstr>Exercício 2</vt:lpstr>
      <vt:lpstr>Exercício 2 (continuação)</vt:lpstr>
      <vt:lpstr>Exercício 2 (continuação)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Conjuntos</dc:title>
  <dc:creator>Sandro Vieira</dc:creator>
  <cp:lastModifiedBy>Base</cp:lastModifiedBy>
  <cp:revision>469</cp:revision>
  <dcterms:created xsi:type="dcterms:W3CDTF">2011-12-17T14:07:49Z</dcterms:created>
  <dcterms:modified xsi:type="dcterms:W3CDTF">2017-02-04T13:01:33Z</dcterms:modified>
</cp:coreProperties>
</file>