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309" r:id="rId3"/>
    <p:sldId id="323" r:id="rId4"/>
    <p:sldId id="298" r:id="rId5"/>
    <p:sldId id="325" r:id="rId6"/>
    <p:sldId id="333" r:id="rId7"/>
    <p:sldId id="326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3" r:id="rId18"/>
    <p:sldId id="344" r:id="rId19"/>
    <p:sldId id="345" r:id="rId20"/>
    <p:sldId id="329" r:id="rId21"/>
    <p:sldId id="346" r:id="rId22"/>
    <p:sldId id="352" r:id="rId23"/>
    <p:sldId id="348" r:id="rId24"/>
    <p:sldId id="351" r:id="rId25"/>
    <p:sldId id="350" r:id="rId26"/>
    <p:sldId id="347" r:id="rId27"/>
    <p:sldId id="353" r:id="rId28"/>
    <p:sldId id="355" r:id="rId29"/>
    <p:sldId id="354" r:id="rId30"/>
    <p:sldId id="324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28382" autoAdjust="0"/>
    <p:restoredTop sz="86380" autoAdjust="0"/>
  </p:normalViewPr>
  <p:slideViewPr>
    <p:cSldViewPr>
      <p:cViewPr varScale="1">
        <p:scale>
          <a:sx n="100" d="100"/>
          <a:sy n="100" d="100"/>
        </p:scale>
        <p:origin x="-4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E7E99-AEC1-4D36-A5C0-42A4A53B2897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5371E-BDDC-4647-849B-D9B803444F59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F473-675D-4AEF-89CE-AAE3138BED93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0934B-C644-4264-8026-2BBDCFF94736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B3D60-C1C3-492C-9DBD-69D251FEB8F8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E9CC4-E841-4024-A035-5FC8ADE88638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6666-A343-4AEE-9F2F-5CB398A103D1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21145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8596" y="3857628"/>
            <a:ext cx="7496204" cy="2268535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22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5DE48-FB46-40C8-BF44-FAE536D985DC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E643A-08B1-44DD-9D5A-967ABF5E6A94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03567-53DA-4B68-8CC3-DB54DA4D54D8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28D7C-9EF7-4189-9D7D-00FFAF1F217A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71991-395D-4307-8AE1-BFFB4DF5526F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5857884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B2DBBC-AE2F-421F-8C64-A919D7544371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14282" y="6421438"/>
            <a:ext cx="3286148" cy="365125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600" kern="1200" dirty="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‹#›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32" r:id="rId5"/>
    <p:sldLayoutId id="2147483829" r:id="rId6"/>
    <p:sldLayoutId id="2147483823" r:id="rId7"/>
    <p:sldLayoutId id="2147483824" r:id="rId8"/>
    <p:sldLayoutId id="2147483830" r:id="rId9"/>
    <p:sldLayoutId id="2147483831" r:id="rId10"/>
    <p:sldLayoutId id="2147483825" r:id="rId11"/>
    <p:sldLayoutId id="214748382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Arquivos – I/O e NIO</a:t>
            </a:r>
            <a:br>
              <a:rPr lang="pt-BR" cap="none" dirty="0" smtClean="0"/>
            </a:br>
            <a:r>
              <a:rPr lang="pt-BR" sz="1800" cap="none" dirty="0" smtClean="0"/>
              <a:t>Sistema de Arquivos</a:t>
            </a: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renameTo</a:t>
            </a:r>
            <a:r>
              <a:rPr lang="pt-BR" dirty="0" smtClean="0"/>
              <a:t>(File </a:t>
            </a:r>
            <a:r>
              <a:rPr lang="pt-BR" dirty="0" err="1" smtClean="0"/>
              <a:t>dest</a:t>
            </a:r>
            <a:r>
              <a:rPr lang="pt-BR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mover e/ou renomear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85852" y="3857628"/>
            <a:ext cx="6572296" cy="2268535"/>
          </a:xfrm>
        </p:spPr>
        <p:txBody>
          <a:bodyPr/>
          <a:lstStyle/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origem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File(“C:\\Documentos\\foto5.jpg”);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destino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File(“E:\\fotos\\carnaval.jpg”);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err="1" smtClean="0"/>
              <a:t>boolean</a:t>
            </a:r>
            <a:r>
              <a:rPr lang="pt-BR" sz="2000" dirty="0" smtClean="0"/>
              <a:t> ok = </a:t>
            </a:r>
            <a:r>
              <a:rPr lang="pt-BR" sz="2000" dirty="0" smtClean="0">
                <a:solidFill>
                  <a:srgbClr val="FFC000"/>
                </a:solidFill>
              </a:rPr>
              <a:t>origem.</a:t>
            </a:r>
            <a:r>
              <a:rPr lang="pt-BR" sz="2000" dirty="0" err="1" smtClean="0">
                <a:solidFill>
                  <a:srgbClr val="FFC000"/>
                </a:solidFill>
              </a:rPr>
              <a:t>renameTo</a:t>
            </a:r>
            <a:r>
              <a:rPr lang="pt-BR" sz="2000" dirty="0" smtClean="0">
                <a:solidFill>
                  <a:srgbClr val="FFC000"/>
                </a:solidFill>
              </a:rPr>
              <a:t>(destino)</a:t>
            </a:r>
            <a:r>
              <a:rPr lang="pt-BR" sz="2000" dirty="0" smtClean="0"/>
              <a:t>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endParaRPr lang="pt-BR" sz="2000" dirty="0" smtClean="0"/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(ok) {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(“Arquivo movido com sucesso.”);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createNewFile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arquivo vazio,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85852" y="3857628"/>
            <a:ext cx="6572296" cy="2268535"/>
          </a:xfrm>
        </p:spPr>
        <p:txBody>
          <a:bodyPr/>
          <a:lstStyle/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novo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File(“C:\\Documentos\\carta.txt”);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err="1" smtClean="0"/>
              <a:t>boolean</a:t>
            </a:r>
            <a:r>
              <a:rPr lang="pt-BR" sz="2000" dirty="0" smtClean="0"/>
              <a:t> ok = </a:t>
            </a:r>
            <a:r>
              <a:rPr lang="pt-BR" sz="2000" dirty="0" smtClean="0">
                <a:solidFill>
                  <a:srgbClr val="FFC000"/>
                </a:solidFill>
              </a:rPr>
              <a:t>novo.</a:t>
            </a:r>
            <a:r>
              <a:rPr lang="pt-BR" sz="2000" dirty="0" err="1" smtClean="0">
                <a:solidFill>
                  <a:srgbClr val="FFC000"/>
                </a:solidFill>
              </a:rPr>
              <a:t>createNewFile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endParaRPr lang="pt-BR" sz="2000" dirty="0" smtClean="0"/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(ok) {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(“Arquivo criado com sucesso.”);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85852" y="3857628"/>
            <a:ext cx="6572296" cy="2268535"/>
          </a:xfrm>
        </p:spPr>
        <p:txBody>
          <a:bodyPr/>
          <a:lstStyle/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novo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File(“C:\\Documentos\\planilhas”);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err="1" smtClean="0"/>
              <a:t>boolean</a:t>
            </a:r>
            <a:r>
              <a:rPr lang="pt-BR" sz="2000" dirty="0" smtClean="0"/>
              <a:t> ok = </a:t>
            </a:r>
            <a:r>
              <a:rPr lang="pt-BR" sz="2000" dirty="0" smtClean="0">
                <a:solidFill>
                  <a:srgbClr val="FFC000"/>
                </a:solidFill>
              </a:rPr>
              <a:t>novo.</a:t>
            </a:r>
            <a:r>
              <a:rPr lang="pt-BR" sz="2000" dirty="0" err="1" smtClean="0">
                <a:solidFill>
                  <a:srgbClr val="FFC000"/>
                </a:solidFill>
              </a:rPr>
              <a:t>mkdir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endParaRPr lang="pt-BR" sz="2000" dirty="0" smtClean="0"/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(ok) {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(“Diretório criado com sucesso.”);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 e seus superdiretórios em cascata,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85852" y="3857628"/>
            <a:ext cx="6572296" cy="2268535"/>
          </a:xfrm>
        </p:spPr>
        <p:txBody>
          <a:bodyPr/>
          <a:lstStyle/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novo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File(“E:\\Particular\\</a:t>
            </a:r>
            <a:r>
              <a:rPr lang="pt-BR" sz="2000" dirty="0" err="1" smtClean="0"/>
              <a:t>Docs</a:t>
            </a:r>
            <a:r>
              <a:rPr lang="pt-BR" sz="2000" dirty="0" smtClean="0"/>
              <a:t>\\Planilhas”);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err="1" smtClean="0"/>
              <a:t>boolean</a:t>
            </a:r>
            <a:r>
              <a:rPr lang="pt-BR" sz="2000" dirty="0" smtClean="0"/>
              <a:t> ok = </a:t>
            </a:r>
            <a:r>
              <a:rPr lang="pt-BR" sz="2000" dirty="0" smtClean="0">
                <a:solidFill>
                  <a:srgbClr val="FFC000"/>
                </a:solidFill>
              </a:rPr>
              <a:t>novo.</a:t>
            </a:r>
            <a:r>
              <a:rPr lang="pt-BR" sz="2000" dirty="0" err="1" smtClean="0">
                <a:solidFill>
                  <a:srgbClr val="FFC000"/>
                </a:solidFill>
              </a:rPr>
              <a:t>mkdirs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endParaRPr lang="pt-BR" sz="2000" dirty="0" smtClean="0"/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(ok) {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(“Diretório criado com sucesso.”);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getPath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caminho completo do arquivo ou diretório.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42976" y="3857628"/>
            <a:ext cx="6858048" cy="226853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arquivo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</a:t>
            </a:r>
            <a:r>
              <a:rPr lang="pt-BR" sz="2000" spc="-100" dirty="0" smtClean="0"/>
              <a:t>C:\\Documentos\\Planilhas\\plan1.</a:t>
            </a:r>
            <a:r>
              <a:rPr lang="pt-BR" sz="2000" spc="-100" dirty="0" err="1" smtClean="0"/>
              <a:t>xls</a:t>
            </a:r>
            <a:r>
              <a:rPr lang="pt-BR" sz="2000" dirty="0" smtClean="0"/>
              <a:t>”);</a:t>
            </a:r>
          </a:p>
          <a:p>
            <a:pPr>
              <a:spcBef>
                <a:spcPts val="0"/>
              </a:spcBef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arquivo.</a:t>
            </a:r>
            <a:r>
              <a:rPr lang="pt-BR" sz="2000" dirty="0" err="1" smtClean="0">
                <a:solidFill>
                  <a:srgbClr val="FFC000"/>
                </a:solidFill>
              </a:rPr>
              <a:t>getPath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>
              <a:spcBef>
                <a:spcPts val="0"/>
              </a:spcBef>
            </a:pPr>
            <a:endParaRPr lang="pt-BR" sz="2000" dirty="0" smtClean="0"/>
          </a:p>
          <a:p>
            <a:pPr>
              <a:spcBef>
                <a:spcPts val="0"/>
              </a:spcBef>
            </a:pPr>
            <a:endParaRPr lang="pt-BR" sz="2000" dirty="0" smtClean="0"/>
          </a:p>
          <a:p>
            <a:pPr algn="ctr">
              <a:spcBef>
                <a:spcPts val="0"/>
              </a:spcBef>
            </a:pPr>
            <a:r>
              <a:rPr lang="pt-BR" sz="2000" dirty="0" smtClean="0"/>
              <a:t>C:\Documentos\Planilhas\plan1.xls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857760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getName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nome do arquivo ou diretório.</a:t>
            </a:r>
            <a:br>
              <a:rPr lang="pt-BR" dirty="0" smtClean="0"/>
            </a:br>
            <a:endParaRPr lang="pt-BR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42976" y="3857628"/>
            <a:ext cx="6858048" cy="2268535"/>
          </a:xfrm>
        </p:spPr>
        <p:txBody>
          <a:bodyPr/>
          <a:lstStyle/>
          <a:p>
            <a:pPr marL="6350">
              <a:spcBef>
                <a:spcPts val="0"/>
              </a:spcBef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arquivo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</a:t>
            </a:r>
            <a:r>
              <a:rPr lang="pt-BR" sz="2000" spc="-100" dirty="0" smtClean="0"/>
              <a:t>C:\\Documentos\\Planilhas\\plan1.</a:t>
            </a:r>
            <a:r>
              <a:rPr lang="pt-BR" sz="2000" spc="-100" dirty="0" err="1" smtClean="0"/>
              <a:t>xls</a:t>
            </a:r>
            <a:r>
              <a:rPr lang="pt-BR" sz="2000" dirty="0" smtClean="0"/>
              <a:t>”);</a:t>
            </a:r>
          </a:p>
          <a:p>
            <a:pPr marL="6350">
              <a:spcBef>
                <a:spcPts val="0"/>
              </a:spcBef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arquivo.</a:t>
            </a:r>
            <a:r>
              <a:rPr lang="pt-BR" sz="2000" dirty="0" err="1" smtClean="0">
                <a:solidFill>
                  <a:srgbClr val="FFC000"/>
                </a:solidFill>
              </a:rPr>
              <a:t>getName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6350">
              <a:spcBef>
                <a:spcPts val="0"/>
              </a:spcBef>
            </a:pPr>
            <a:endParaRPr lang="pt-BR" sz="2000" dirty="0" smtClean="0"/>
          </a:p>
          <a:p>
            <a:pPr marL="6350">
              <a:spcBef>
                <a:spcPts val="0"/>
              </a:spcBef>
            </a:pPr>
            <a:endParaRPr lang="pt-BR" sz="2000" dirty="0" smtClean="0"/>
          </a:p>
          <a:p>
            <a:pPr marL="6350" algn="ctr">
              <a:spcBef>
                <a:spcPts val="0"/>
              </a:spcBef>
            </a:pPr>
            <a:r>
              <a:rPr lang="pt-BR" sz="2000" dirty="0" smtClean="0"/>
              <a:t>plan1.</a:t>
            </a:r>
            <a:r>
              <a:rPr lang="pt-BR" sz="2000" dirty="0" err="1" smtClean="0"/>
              <a:t>xls</a:t>
            </a:r>
            <a:endParaRPr lang="pt-BR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857760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 </a:t>
            </a:r>
            <a:r>
              <a:rPr lang="pt-BR" dirty="0" err="1" smtClean="0"/>
              <a:t>getParentFile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uma referência ao diretório onde o arquivo ou diretório se encontra.</a:t>
            </a:r>
            <a:br>
              <a:rPr lang="pt-BR" dirty="0" smtClean="0"/>
            </a:br>
            <a:endParaRPr lang="pt-BR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42976" y="3857628"/>
            <a:ext cx="6858048" cy="2268535"/>
          </a:xfrm>
        </p:spPr>
        <p:txBody>
          <a:bodyPr/>
          <a:lstStyle/>
          <a:p>
            <a:pPr marL="6350">
              <a:spcBef>
                <a:spcPts val="0"/>
              </a:spcBef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arquivo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</a:t>
            </a:r>
            <a:r>
              <a:rPr lang="pt-BR" sz="2000" spc="-100" dirty="0" smtClean="0"/>
              <a:t>C:\\Documentos\\Planilhas\\plan1.</a:t>
            </a:r>
            <a:r>
              <a:rPr lang="pt-BR" sz="2000" spc="-100" dirty="0" err="1" smtClean="0"/>
              <a:t>xls</a:t>
            </a:r>
            <a:r>
              <a:rPr lang="pt-BR" sz="2000" dirty="0" smtClean="0"/>
              <a:t>”);</a:t>
            </a:r>
          </a:p>
          <a:p>
            <a:pPr marL="6350">
              <a:spcBef>
                <a:spcPts val="0"/>
              </a:spcBef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pasta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arquivo.</a:t>
            </a:r>
            <a:r>
              <a:rPr lang="pt-BR" sz="2000" dirty="0" err="1" smtClean="0">
                <a:solidFill>
                  <a:srgbClr val="FFC000"/>
                </a:solidFill>
              </a:rPr>
              <a:t>getParentFile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6350">
              <a:spcBef>
                <a:spcPts val="0"/>
              </a:spcBef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pasta.</a:t>
            </a:r>
            <a:r>
              <a:rPr lang="pt-BR" sz="2000" dirty="0" err="1" smtClean="0">
                <a:solidFill>
                  <a:srgbClr val="FFC000"/>
                </a:solidFill>
              </a:rPr>
              <a:t>getPath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6350">
              <a:spcBef>
                <a:spcPts val="0"/>
              </a:spcBef>
            </a:pPr>
            <a:endParaRPr lang="pt-BR" sz="2000" dirty="0" smtClean="0"/>
          </a:p>
          <a:p>
            <a:pPr marL="6350">
              <a:spcBef>
                <a:spcPts val="0"/>
              </a:spcBef>
            </a:pPr>
            <a:endParaRPr lang="pt-BR" sz="2000" dirty="0" smtClean="0"/>
          </a:p>
          <a:p>
            <a:pPr marL="6350" algn="ctr">
              <a:spcBef>
                <a:spcPts val="0"/>
              </a:spcBef>
            </a:pPr>
            <a:r>
              <a:rPr lang="pt-BR" sz="2000" dirty="0" smtClean="0"/>
              <a:t>C:\Documentos\Planilhas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143512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File[] </a:t>
            </a:r>
            <a:r>
              <a:rPr lang="pt-BR" dirty="0" err="1" smtClean="0"/>
              <a:t>listFiles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contendo referências de todos os arquivos e subdiretórios contidos no diretório especificado.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Caso o item especificado não exista ou não seja um diretório, este método retorna </a:t>
            </a:r>
            <a:r>
              <a:rPr lang="pt-BR" b="1" i="1" dirty="0" err="1" smtClean="0"/>
              <a:t>null</a:t>
            </a:r>
            <a:r>
              <a:rPr lang="pt-BR" dirty="0" smtClean="0"/>
              <a:t>.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85918" y="2137124"/>
            <a:ext cx="5572164" cy="34521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pasta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File(“C:\\Meus Documentos”);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File[] </a:t>
            </a:r>
            <a:r>
              <a:rPr lang="pt-BR" sz="2000" dirty="0" err="1" smtClean="0">
                <a:solidFill>
                  <a:srgbClr val="FFC000"/>
                </a:solidFill>
              </a:rPr>
              <a:t>arquivoArray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pasta.</a:t>
            </a:r>
            <a:r>
              <a:rPr lang="pt-BR" sz="2000" dirty="0" err="1" smtClean="0">
                <a:solidFill>
                  <a:srgbClr val="FFC000"/>
                </a:solidFill>
              </a:rPr>
              <a:t>listFiles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arquivoArray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+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	“ itens encontrados”);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for (File arquivo : </a:t>
            </a:r>
            <a:r>
              <a:rPr lang="pt-BR" sz="2000" dirty="0" err="1" smtClean="0">
                <a:solidFill>
                  <a:srgbClr val="FFC000"/>
                </a:solidFill>
              </a:rPr>
              <a:t>arquivoArray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(arquivo.</a:t>
            </a:r>
            <a:r>
              <a:rPr lang="pt-BR" sz="2000" dirty="0" err="1" smtClean="0"/>
              <a:t>getName</a:t>
            </a:r>
            <a:r>
              <a:rPr lang="pt-BR" sz="2000" dirty="0" smtClean="0"/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length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tamanho (em bytes) do arquivo especificado.</a:t>
            </a:r>
            <a:endParaRPr lang="pt-BR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928662" y="3857628"/>
            <a:ext cx="7286676" cy="2268535"/>
          </a:xfrm>
        </p:spPr>
        <p:txBody>
          <a:bodyPr/>
          <a:lstStyle/>
          <a:p>
            <a:pPr marL="6350">
              <a:spcBef>
                <a:spcPts val="0"/>
              </a:spcBef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arquivo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File(“C:\\Documentos\\Planilhas\\plan1.</a:t>
            </a:r>
            <a:r>
              <a:rPr lang="pt-BR" sz="2000" dirty="0" err="1" smtClean="0"/>
              <a:t>xls</a:t>
            </a:r>
            <a:r>
              <a:rPr lang="pt-BR" sz="2000" dirty="0" smtClean="0"/>
              <a:t>”);</a:t>
            </a:r>
          </a:p>
          <a:p>
            <a:pPr marL="6350">
              <a:spcBef>
                <a:spcPts val="0"/>
              </a:spcBef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(“Tamanho do arquivo: %,d bytes”,</a:t>
            </a:r>
          </a:p>
          <a:p>
            <a:pPr marL="6350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	arquivo.</a:t>
            </a:r>
            <a:r>
              <a:rPr lang="pt-BR" sz="2000" dirty="0" err="1" smtClean="0">
                <a:solidFill>
                  <a:srgbClr val="FFC000"/>
                </a:solidFill>
              </a:rPr>
              <a:t>length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6350">
              <a:spcBef>
                <a:spcPts val="0"/>
              </a:spcBef>
            </a:pPr>
            <a:endParaRPr lang="pt-BR" sz="2000" dirty="0" smtClean="0"/>
          </a:p>
          <a:p>
            <a:pPr marL="6350">
              <a:spcBef>
                <a:spcPts val="0"/>
              </a:spcBef>
            </a:pPr>
            <a:endParaRPr lang="pt-BR" sz="2000" dirty="0" smtClean="0"/>
          </a:p>
          <a:p>
            <a:pPr marL="6350" algn="ctr">
              <a:spcBef>
                <a:spcPts val="0"/>
              </a:spcBef>
            </a:pPr>
            <a:r>
              <a:rPr lang="pt-BR" sz="2000" dirty="0" smtClean="0"/>
              <a:t>Tamanho do arquivo: 39.936 bytes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435624" y="5143512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Introdução</a:t>
            </a:r>
          </a:p>
          <a:p>
            <a:r>
              <a:rPr lang="pt-BR" sz="3200" dirty="0" smtClean="0"/>
              <a:t>Acessando o sistema de arquivos</a:t>
            </a:r>
          </a:p>
          <a:p>
            <a:r>
              <a:rPr lang="pt-BR" sz="3200" dirty="0" smtClean="0"/>
              <a:t>A classe </a:t>
            </a:r>
            <a:r>
              <a:rPr lang="pt-BR" sz="3200" dirty="0" err="1" smtClean="0"/>
              <a:t>java</a:t>
            </a:r>
            <a:r>
              <a:rPr lang="pt-BR" sz="3200" dirty="0" smtClean="0"/>
              <a:t>.</a:t>
            </a:r>
            <a:r>
              <a:rPr lang="pt-BR" sz="3200" dirty="0" err="1" smtClean="0"/>
              <a:t>io</a:t>
            </a:r>
            <a:r>
              <a:rPr lang="pt-BR" sz="3200" dirty="0" smtClean="0"/>
              <a:t>.File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370100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/>
              <a:t>lastModified</a:t>
            </a:r>
            <a:r>
              <a:rPr lang="pt-BR" sz="2400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sz="2000" dirty="0" err="1" smtClean="0"/>
              <a:t>Obtem</a:t>
            </a:r>
            <a:r>
              <a:rPr lang="pt-BR" sz="2000" dirty="0" smtClean="0"/>
              <a:t> um número sequencial referente à data da última modificação sobre o arquivo ou diretório.</a:t>
            </a:r>
          </a:p>
          <a:p>
            <a:pPr>
              <a:spcBef>
                <a:spcPts val="30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setLastModified</a:t>
            </a:r>
            <a:r>
              <a:rPr lang="pt-BR" sz="2400" dirty="0" smtClean="0"/>
              <a:t>(</a:t>
            </a:r>
            <a:r>
              <a:rPr lang="pt-BR" sz="2400" dirty="0" err="1" smtClean="0"/>
              <a:t>long</a:t>
            </a:r>
            <a:r>
              <a:rPr lang="pt-BR" sz="2400" dirty="0" smtClean="0"/>
              <a:t> time)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Assinala a data da última modificação sobre o arquivo.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857224" y="5429264"/>
            <a:ext cx="7429552" cy="4320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.util.Date</a:t>
            </a:r>
            <a:r>
              <a:rPr lang="pt-BR" sz="2000" dirty="0" smtClean="0"/>
              <a:t> para processar estas informações.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556792"/>
            <a:ext cx="800105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Obtém o instante da última modificação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arquivo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err="1" smtClean="0"/>
              <a:t>long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dataLong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arquivo.</a:t>
            </a:r>
            <a:r>
              <a:rPr lang="pt-BR" sz="2000" dirty="0" err="1" smtClean="0">
                <a:solidFill>
                  <a:srgbClr val="FFC000"/>
                </a:solidFill>
              </a:rPr>
              <a:t>lastModified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Converte para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Date </a:t>
            </a:r>
            <a:r>
              <a:rPr lang="pt-BR" sz="2000" dirty="0" smtClean="0">
                <a:solidFill>
                  <a:srgbClr val="FFC000"/>
                </a:solidFill>
              </a:rPr>
              <a:t>data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Date(</a:t>
            </a:r>
            <a:r>
              <a:rPr lang="pt-BR" sz="2000" dirty="0" err="1" smtClean="0">
                <a:solidFill>
                  <a:srgbClr val="FFC000"/>
                </a:solidFill>
              </a:rPr>
              <a:t>dataLong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Prepara o formato de exibição da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err="1" smtClean="0"/>
              <a:t>SimpleDateFormat</a:t>
            </a:r>
            <a:r>
              <a:rPr lang="pt-BR" sz="2000" dirty="0" smtClean="0"/>
              <a:t> mascara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SimpleDateFormat</a:t>
            </a:r>
            <a:r>
              <a:rPr lang="pt-BR" sz="2000" dirty="0" smtClean="0"/>
              <a:t>(“HH:mm:</a:t>
            </a:r>
            <a:r>
              <a:rPr lang="pt-BR" sz="2000" dirty="0" err="1" smtClean="0"/>
              <a:t>ss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(“Data da última modificação: ”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	+ mascara.</a:t>
            </a:r>
            <a:r>
              <a:rPr lang="pt-BR" sz="2000" dirty="0" err="1" smtClean="0"/>
              <a:t>format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data</a:t>
            </a:r>
            <a:r>
              <a:rPr lang="pt-BR" sz="2000" dirty="0" smtClean="0"/>
              <a:t>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canWrite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1800" dirty="0" smtClean="0"/>
              <a:t>Verifica se o arquivo possui permissão para escrita.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1800" dirty="0" smtClean="0"/>
              <a:t>Assinala (</a:t>
            </a:r>
            <a:r>
              <a:rPr lang="pt-BR" sz="1800" b="1" i="1" dirty="0" err="1" smtClean="0"/>
              <a:t>true</a:t>
            </a:r>
            <a:r>
              <a:rPr lang="pt-BR" sz="1800" dirty="0" smtClean="0"/>
              <a:t>) ou revoga (</a:t>
            </a:r>
            <a:r>
              <a:rPr lang="pt-BR" sz="1800" b="1" i="1" dirty="0" err="1" smtClean="0"/>
              <a:t>false</a:t>
            </a:r>
            <a:r>
              <a:rPr lang="pt-BR" sz="1800" dirty="0" smtClean="0"/>
              <a:t>) a permissão para escrita no arquivo somente ao proprietário e retorna </a:t>
            </a:r>
            <a:r>
              <a:rPr lang="pt-BR" sz="1800" b="1" i="1" dirty="0" err="1" smtClean="0"/>
              <a:t>true</a:t>
            </a:r>
            <a:r>
              <a:rPr lang="pt-BR" sz="1800" dirty="0" smtClean="0"/>
              <a:t> ou </a:t>
            </a:r>
            <a:r>
              <a:rPr lang="pt-BR" sz="1800" b="1" i="1" dirty="0" err="1" smtClean="0"/>
              <a:t>false</a:t>
            </a:r>
            <a:r>
              <a:rPr lang="pt-BR" sz="18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3178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1800" dirty="0" smtClean="0"/>
              <a:t>Quando o segundo parâmetro é </a:t>
            </a:r>
            <a:r>
              <a:rPr lang="pt-BR" sz="1800" b="1" i="1" dirty="0" err="1" smtClean="0"/>
              <a:t>false</a:t>
            </a:r>
            <a:r>
              <a:rPr lang="pt-BR" sz="1800" dirty="0" smtClean="0"/>
              <a:t>, este método assinala ou revoga a permissão para escrita no arquivo a todos os usuários do sistema operacional.</a:t>
            </a:r>
          </a:p>
          <a:p>
            <a:pPr lvl="1"/>
            <a:r>
              <a:rPr lang="pt-BR" sz="1800" dirty="0" smtClean="0"/>
              <a:t>Quando o segundo parâmetro é </a:t>
            </a:r>
            <a:r>
              <a:rPr lang="pt-BR" sz="1800" b="1" i="1" dirty="0" err="1" smtClean="0"/>
              <a:t>true</a:t>
            </a:r>
            <a:r>
              <a:rPr lang="pt-BR" sz="18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4414" y="2714620"/>
            <a:ext cx="6715172" cy="265859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arquivo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arquivo.</a:t>
            </a:r>
            <a:r>
              <a:rPr lang="pt-BR" sz="2000" dirty="0" err="1" smtClean="0">
                <a:solidFill>
                  <a:srgbClr val="FFC000"/>
                </a:solidFill>
              </a:rPr>
              <a:t>canWrite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arquivo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arquivo não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5852" y="2143116"/>
            <a:ext cx="6572296" cy="37298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arquivo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result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arquivo.</a:t>
            </a:r>
            <a:r>
              <a:rPr lang="pt-BR" sz="2000" dirty="0" err="1" smtClean="0">
                <a:solidFill>
                  <a:srgbClr val="FFC000"/>
                </a:solidFill>
              </a:rPr>
              <a:t>setWritable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result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			+ “ao proprietário 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			+ “permissão de escrita ao proprietário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			+ “do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5852" y="2143116"/>
            <a:ext cx="6572296" cy="37298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arquivo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result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arquivo.</a:t>
            </a:r>
            <a:r>
              <a:rPr lang="pt-BR" sz="2000" dirty="0" err="1" smtClean="0">
                <a:solidFill>
                  <a:srgbClr val="FFC000"/>
                </a:solidFill>
              </a:rPr>
              <a:t>setWritable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true</a:t>
            </a:r>
            <a:r>
              <a:rPr lang="pt-BR" sz="2000" dirty="0" smtClean="0"/>
              <a:t>, </a:t>
            </a:r>
            <a:r>
              <a:rPr lang="pt-BR" sz="2000" u="sng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result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			+ “a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			+ “permissão de escrita 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canRead</a:t>
            </a:r>
            <a:r>
              <a:rPr lang="pt-BR" sz="2400" dirty="0" smtClean="0"/>
              <a:t>()</a:t>
            </a:r>
          </a:p>
          <a:p>
            <a:pPr lvl="1"/>
            <a:r>
              <a:rPr lang="pt-BR" sz="1800" dirty="0" smtClean="0"/>
              <a:t>Verifica se o arquivo possui permissão para leitura.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1800" dirty="0" smtClean="0"/>
              <a:t>Assinala (</a:t>
            </a:r>
            <a:r>
              <a:rPr lang="pt-BR" sz="1800" b="1" i="1" dirty="0" err="1" smtClean="0"/>
              <a:t>true</a:t>
            </a:r>
            <a:r>
              <a:rPr lang="pt-BR" sz="1800" dirty="0" smtClean="0"/>
              <a:t>) ou revoga (</a:t>
            </a:r>
            <a:r>
              <a:rPr lang="pt-BR" sz="1800" b="1" i="1" dirty="0" err="1" smtClean="0"/>
              <a:t>false</a:t>
            </a:r>
            <a:r>
              <a:rPr lang="pt-BR" sz="1800" dirty="0" smtClean="0"/>
              <a:t>) a permissão para leitura no arquivo somente ao proprietário e retorna </a:t>
            </a:r>
            <a:r>
              <a:rPr lang="pt-BR" sz="1800" dirty="0" err="1" smtClean="0"/>
              <a:t>true</a:t>
            </a:r>
            <a:r>
              <a:rPr lang="pt-BR" sz="1800" dirty="0" smtClean="0"/>
              <a:t> ou </a:t>
            </a:r>
            <a:r>
              <a:rPr lang="pt-BR" sz="1800" dirty="0" err="1" smtClean="0"/>
              <a:t>false</a:t>
            </a:r>
            <a:r>
              <a:rPr lang="pt-BR" sz="18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494088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1800" dirty="0" smtClean="0"/>
              <a:t>Quando o segundo parâmetro é </a:t>
            </a:r>
            <a:r>
              <a:rPr lang="pt-BR" sz="1800" dirty="0" err="1" smtClean="0"/>
              <a:t>false</a:t>
            </a:r>
            <a:r>
              <a:rPr lang="pt-BR" sz="1800" dirty="0" smtClean="0"/>
              <a:t>, este método assinala ou revoga a permissão para leitura no arquivo a todos os usuários do sistema operacional.</a:t>
            </a:r>
          </a:p>
          <a:p>
            <a:pPr lvl="1"/>
            <a:r>
              <a:rPr lang="pt-BR" sz="1800" dirty="0" smtClean="0"/>
              <a:t>Quando o segundo parâmetro é </a:t>
            </a:r>
            <a:r>
              <a:rPr lang="pt-BR" sz="1800" dirty="0" err="1" smtClean="0"/>
              <a:t>true</a:t>
            </a:r>
            <a:r>
              <a:rPr lang="pt-BR" sz="18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canExecute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1800" dirty="0" smtClean="0"/>
              <a:t>Verifica se o arquivo possui permissão para execução.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1800" dirty="0" smtClean="0"/>
              <a:t>Assinala (</a:t>
            </a:r>
            <a:r>
              <a:rPr lang="pt-BR" sz="1800" b="1" i="1" dirty="0" err="1" smtClean="0"/>
              <a:t>true</a:t>
            </a:r>
            <a:r>
              <a:rPr lang="pt-BR" sz="1800" dirty="0" smtClean="0"/>
              <a:t>) ou revoga (</a:t>
            </a:r>
            <a:r>
              <a:rPr lang="pt-BR" sz="1800" b="1" i="1" dirty="0" err="1" smtClean="0"/>
              <a:t>false</a:t>
            </a:r>
            <a:r>
              <a:rPr lang="pt-BR" sz="1800" dirty="0" smtClean="0"/>
              <a:t>) a permissão para </a:t>
            </a:r>
            <a:r>
              <a:rPr lang="pt-BR" sz="1800" dirty="0" err="1" smtClean="0"/>
              <a:t>excução</a:t>
            </a:r>
            <a:r>
              <a:rPr lang="pt-BR" sz="1800" dirty="0" smtClean="0"/>
              <a:t> no arquivo somente ao proprietário e retorna </a:t>
            </a:r>
            <a:r>
              <a:rPr lang="pt-BR" sz="1800" dirty="0" err="1" smtClean="0"/>
              <a:t>true</a:t>
            </a:r>
            <a:r>
              <a:rPr lang="pt-BR" sz="1800" dirty="0" smtClean="0"/>
              <a:t> ou </a:t>
            </a:r>
            <a:r>
              <a:rPr lang="pt-BR" sz="1800" dirty="0" err="1" smtClean="0"/>
              <a:t>false</a:t>
            </a:r>
            <a:r>
              <a:rPr lang="pt-BR" sz="18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760788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1800" dirty="0" smtClean="0"/>
              <a:t>Quando o segundo parâmetro é </a:t>
            </a:r>
            <a:r>
              <a:rPr lang="pt-BR" sz="1800" dirty="0" err="1" smtClean="0"/>
              <a:t>false</a:t>
            </a:r>
            <a:r>
              <a:rPr lang="pt-BR" sz="1800" dirty="0" smtClean="0"/>
              <a:t>, este método assinala ou revoga a permissão para execução no arquivo a todos os usuários do sistema operacional.</a:t>
            </a:r>
          </a:p>
          <a:p>
            <a:pPr lvl="1"/>
            <a:r>
              <a:rPr lang="pt-BR" sz="1800" dirty="0" smtClean="0"/>
              <a:t>Quando o segundo parâmetro é </a:t>
            </a:r>
            <a:r>
              <a:rPr lang="pt-BR" sz="1800" dirty="0" err="1" smtClean="0"/>
              <a:t>true</a:t>
            </a:r>
            <a:r>
              <a:rPr lang="pt-BR" sz="18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Neste exercício utilizaremos 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r>
              <a:rPr lang="pt-BR" sz="2800" b="1" dirty="0" smtClean="0"/>
              <a:t>.File</a:t>
            </a:r>
            <a:r>
              <a:rPr lang="pt-BR" sz="2800" dirty="0" smtClean="0"/>
              <a:t> para separar um conjunto de arquivos conforme seus tipos.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Descompacte o arquivo “</a:t>
            </a:r>
            <a:r>
              <a:rPr lang="pt-BR" sz="2000" dirty="0" smtClean="0">
                <a:solidFill>
                  <a:srgbClr val="FFC000"/>
                </a:solidFill>
              </a:rPr>
              <a:t>documentos.zip</a:t>
            </a:r>
            <a:r>
              <a:rPr lang="pt-BR" sz="2000" dirty="0" smtClean="0"/>
              <a:t>” fornecido pelo instrutor para algum diretório de seu HD. Isto deverá gerar um diretório chamado “</a:t>
            </a:r>
            <a:r>
              <a:rPr lang="pt-BR" sz="2000" i="1" dirty="0" smtClean="0">
                <a:solidFill>
                  <a:srgbClr val="FFC000"/>
                </a:solidFill>
              </a:rPr>
              <a:t>documentos</a:t>
            </a:r>
            <a:r>
              <a:rPr lang="pt-BR" sz="2000" dirty="0" smtClean="0"/>
              <a:t>”.</a:t>
            </a:r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No Eclipse, crie o </a:t>
            </a:r>
            <a:r>
              <a:rPr lang="pt-BR" sz="2000" dirty="0" smtClean="0"/>
              <a:t>package </a:t>
            </a:r>
            <a:r>
              <a:rPr lang="pt-BR" sz="2000" dirty="0" smtClean="0">
                <a:solidFill>
                  <a:srgbClr val="FFC000"/>
                </a:solidFill>
              </a:rPr>
              <a:t>br.com.</a:t>
            </a:r>
            <a:r>
              <a:rPr lang="pt-BR" sz="2000" dirty="0" err="1" smtClean="0">
                <a:solidFill>
                  <a:srgbClr val="FFC000"/>
                </a:solidFill>
              </a:rPr>
              <a:t>cursojava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exercicio</a:t>
            </a:r>
            <a:r>
              <a:rPr lang="pt-BR" sz="2000" dirty="0" smtClean="0"/>
              <a:t> e neste, uma classe </a:t>
            </a:r>
            <a:r>
              <a:rPr lang="pt-BR" sz="2000" dirty="0" err="1" smtClean="0">
                <a:solidFill>
                  <a:srgbClr val="FFC000"/>
                </a:solidFill>
              </a:rPr>
              <a:t>ExercicioDiretorio</a:t>
            </a:r>
            <a:r>
              <a:rPr lang="pt-BR" sz="2000" dirty="0" smtClean="0"/>
              <a:t> contendo o método </a:t>
            </a:r>
            <a:r>
              <a:rPr lang="pt-BR" sz="2000" dirty="0" err="1" smtClean="0"/>
              <a:t>main</a:t>
            </a:r>
            <a:r>
              <a:rPr lang="pt-BR" sz="2000" dirty="0" smtClean="0"/>
              <a:t>() que deverá criar 3 subdiretórios em “</a:t>
            </a:r>
            <a:r>
              <a:rPr lang="pt-BR" sz="2000" i="1" dirty="0" smtClean="0"/>
              <a:t>documentos</a:t>
            </a:r>
            <a:r>
              <a:rPr lang="pt-BR" sz="2000" dirty="0" smtClean="0"/>
              <a:t>”: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imagens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mp3</a:t>
            </a:r>
          </a:p>
          <a:p>
            <a:pPr lvl="1">
              <a:spcBef>
                <a:spcPts val="0"/>
              </a:spcBef>
            </a:pPr>
            <a:r>
              <a:rPr lang="pt-BR" sz="1800" dirty="0" err="1" smtClean="0"/>
              <a:t>pdf</a:t>
            </a:r>
            <a:endParaRPr lang="pt-BR" sz="1800" dirty="0" smtClean="0"/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... e em seguida deverá varrer o diretório “</a:t>
            </a:r>
            <a:r>
              <a:rPr lang="pt-BR" sz="2000" i="1" dirty="0" smtClean="0"/>
              <a:t>documentos</a:t>
            </a:r>
            <a:r>
              <a:rPr lang="pt-BR" sz="2000" dirty="0" smtClean="0"/>
              <a:t>” movendo cada arquivo para um dos diretórios acima conforme sua extensão.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endParaRPr lang="pt-BR" b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Através do pacote </a:t>
            </a:r>
            <a:r>
              <a:rPr lang="pt-BR" b="1" i="1" dirty="0" err="1" smtClean="0">
                <a:solidFill>
                  <a:srgbClr val="FFC000"/>
                </a:solidFill>
              </a:rPr>
              <a:t>java</a:t>
            </a:r>
            <a:r>
              <a:rPr lang="pt-BR" b="1" i="1" dirty="0" smtClean="0">
                <a:solidFill>
                  <a:srgbClr val="FFC000"/>
                </a:solidFill>
              </a:rPr>
              <a:t>.</a:t>
            </a:r>
            <a:r>
              <a:rPr lang="pt-BR" b="1" i="1" dirty="0" err="1" smtClean="0">
                <a:solidFill>
                  <a:srgbClr val="FFC000"/>
                </a:solidFill>
              </a:rPr>
              <a:t>io</a:t>
            </a:r>
            <a:r>
              <a:rPr lang="pt-BR" dirty="0" smtClean="0"/>
              <a:t> podemos utilizar a classe </a:t>
            </a:r>
            <a:r>
              <a:rPr lang="pt-BR" b="1" i="1" dirty="0" err="1" smtClean="0">
                <a:solidFill>
                  <a:srgbClr val="FFC000"/>
                </a:solidFill>
              </a:rPr>
              <a:t>File</a:t>
            </a:r>
            <a:r>
              <a:rPr lang="pt-BR" dirty="0" smtClean="0"/>
              <a:t> para acessar e manipular arquivos e diretórios do sistema de arquivos.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1252736"/>
          </a:xfrm>
        </p:spPr>
        <p:txBody>
          <a:bodyPr/>
          <a:lstStyle/>
          <a:p>
            <a:r>
              <a:rPr lang="pt-BR" sz="2400" dirty="0" smtClean="0"/>
              <a:t>Após executar a sua aplicação os arquivos deverão estar separados da seguinte forma: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1302837" y="3023955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 rot="10800000">
            <a:off x="1763688" y="3429000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1547664" y="3369692"/>
            <a:ext cx="0" cy="229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547664" y="36450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cument"/>
          <p:cNvSpPr>
            <a:spLocks noEditPoints="1" noChangeArrowheads="1"/>
          </p:cNvSpPr>
          <p:nvPr/>
        </p:nvSpPr>
        <p:spPr bwMode="auto">
          <a:xfrm rot="10800000">
            <a:off x="1763688" y="3933056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1547664" y="414908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"/>
          <p:cNvSpPr>
            <a:spLocks noEditPoints="1" noChangeArrowheads="1"/>
          </p:cNvSpPr>
          <p:nvPr/>
        </p:nvSpPr>
        <p:spPr bwMode="auto">
          <a:xfrm rot="10800000">
            <a:off x="1763688" y="443711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1547664" y="46531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"/>
          <p:cNvSpPr>
            <a:spLocks noEditPoints="1" noChangeArrowheads="1"/>
          </p:cNvSpPr>
          <p:nvPr/>
        </p:nvSpPr>
        <p:spPr bwMode="auto">
          <a:xfrm rot="10800000">
            <a:off x="1763688" y="494116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1547664" y="51571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cument"/>
          <p:cNvSpPr>
            <a:spLocks noEditPoints="1" noChangeArrowheads="1"/>
          </p:cNvSpPr>
          <p:nvPr/>
        </p:nvSpPr>
        <p:spPr bwMode="auto">
          <a:xfrm rot="10800000">
            <a:off x="1763688" y="544522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1547664" y="56612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123728" y="342900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38" name="Retângulo 37"/>
          <p:cNvSpPr/>
          <p:nvPr/>
        </p:nvSpPr>
        <p:spPr>
          <a:xfrm>
            <a:off x="2123728" y="3933056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39" name="Retângulo 38"/>
          <p:cNvSpPr/>
          <p:nvPr/>
        </p:nvSpPr>
        <p:spPr>
          <a:xfrm>
            <a:off x="2123728" y="4437112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2123728" y="494116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2123728" y="5445224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42" name="File"/>
          <p:cNvSpPr>
            <a:spLocks noEditPoints="1" noChangeArrowheads="1"/>
          </p:cNvSpPr>
          <p:nvPr/>
        </p:nvSpPr>
        <p:spPr bwMode="auto">
          <a:xfrm>
            <a:off x="5580112" y="2321117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824939" y="2666854"/>
            <a:ext cx="0" cy="318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5824939" y="29421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le"/>
          <p:cNvSpPr>
            <a:spLocks noEditPoints="1" noChangeArrowheads="1"/>
          </p:cNvSpPr>
          <p:nvPr/>
        </p:nvSpPr>
        <p:spPr bwMode="auto">
          <a:xfrm>
            <a:off x="6012160" y="2798170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6256987" y="3143907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"/>
          <p:cNvSpPr>
            <a:spLocks noEditPoints="1" noChangeArrowheads="1"/>
          </p:cNvSpPr>
          <p:nvPr/>
        </p:nvSpPr>
        <p:spPr bwMode="auto">
          <a:xfrm rot="10800000">
            <a:off x="6468646" y="323021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flipH="1">
            <a:off x="6252529" y="34462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828686" y="323021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78" name="Document"/>
          <p:cNvSpPr>
            <a:spLocks noEditPoints="1" noChangeArrowheads="1"/>
          </p:cNvSpPr>
          <p:nvPr/>
        </p:nvSpPr>
        <p:spPr bwMode="auto">
          <a:xfrm rot="10800000">
            <a:off x="6468646" y="373427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6252529" y="395029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6828686" y="373427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H="1">
            <a:off x="5831363" y="4409320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ile"/>
          <p:cNvSpPr>
            <a:spLocks noEditPoints="1" noChangeArrowheads="1"/>
          </p:cNvSpPr>
          <p:nvPr/>
        </p:nvSpPr>
        <p:spPr bwMode="auto">
          <a:xfrm>
            <a:off x="6059927" y="4265304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5" name="Conector reto 94"/>
          <p:cNvCxnSpPr/>
          <p:nvPr/>
        </p:nvCxnSpPr>
        <p:spPr>
          <a:xfrm>
            <a:off x="6304754" y="4611041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cument"/>
          <p:cNvSpPr>
            <a:spLocks noEditPoints="1" noChangeArrowheads="1"/>
          </p:cNvSpPr>
          <p:nvPr/>
        </p:nvSpPr>
        <p:spPr bwMode="auto">
          <a:xfrm rot="10800000">
            <a:off x="6516413" y="469735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H="1">
            <a:off x="6300296" y="49133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76452" y="4697352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99" name="Document"/>
          <p:cNvSpPr>
            <a:spLocks noEditPoints="1" noChangeArrowheads="1"/>
          </p:cNvSpPr>
          <p:nvPr/>
        </p:nvSpPr>
        <p:spPr bwMode="auto">
          <a:xfrm rot="10800000">
            <a:off x="6516413" y="520140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0" name="Conector reto 99"/>
          <p:cNvCxnSpPr/>
          <p:nvPr/>
        </p:nvCxnSpPr>
        <p:spPr>
          <a:xfrm flipH="1">
            <a:off x="6300296" y="54174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6876452" y="5201408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cxnSp>
        <p:nvCxnSpPr>
          <p:cNvPr id="103" name="Conector reto 102"/>
          <p:cNvCxnSpPr/>
          <p:nvPr/>
        </p:nvCxnSpPr>
        <p:spPr>
          <a:xfrm flipH="1">
            <a:off x="5831363" y="5849509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ile"/>
          <p:cNvSpPr>
            <a:spLocks noEditPoints="1" noChangeArrowheads="1"/>
          </p:cNvSpPr>
          <p:nvPr/>
        </p:nvSpPr>
        <p:spPr bwMode="auto">
          <a:xfrm>
            <a:off x="6059927" y="5705493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Document"/>
          <p:cNvSpPr>
            <a:spLocks noEditPoints="1" noChangeArrowheads="1"/>
          </p:cNvSpPr>
          <p:nvPr/>
        </p:nvSpPr>
        <p:spPr bwMode="auto">
          <a:xfrm rot="10800000">
            <a:off x="6516413" y="6137541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flipH="1">
            <a:off x="6257499" y="6353565"/>
            <a:ext cx="258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6876453" y="6137541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cxnSp>
        <p:nvCxnSpPr>
          <p:cNvPr id="109" name="Conector reto 108"/>
          <p:cNvCxnSpPr/>
          <p:nvPr/>
        </p:nvCxnSpPr>
        <p:spPr>
          <a:xfrm>
            <a:off x="6256987" y="5990346"/>
            <a:ext cx="0" cy="37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/>
          <p:cNvSpPr/>
          <p:nvPr/>
        </p:nvSpPr>
        <p:spPr>
          <a:xfrm>
            <a:off x="6516216" y="2753165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imagens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6516216" y="419332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mp3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6516216" y="563348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rgbClr val="FFC000"/>
                </a:solidFill>
              </a:rPr>
              <a:t>pdf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63688" y="299695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7" name="Retângulo 116"/>
          <p:cNvSpPr/>
          <p:nvPr/>
        </p:nvSpPr>
        <p:spPr>
          <a:xfrm>
            <a:off x="6084168" y="22768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8" name="Seta para a direita 117"/>
          <p:cNvSpPr/>
          <p:nvPr/>
        </p:nvSpPr>
        <p:spPr>
          <a:xfrm>
            <a:off x="3851920" y="3861048"/>
            <a:ext cx="1296144" cy="9361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Acessando o Sistema </a:t>
            </a:r>
            <a:r>
              <a:rPr lang="pt-BR" sz="4400" smtClean="0"/>
              <a:t>de Arquivos</a:t>
            </a:r>
            <a:endParaRPr lang="pt-BR" sz="4400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A classe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.File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Uma instância da classe File representa um </a:t>
            </a:r>
            <a:r>
              <a:rPr lang="pt-BR" u="sng" dirty="0" smtClean="0"/>
              <a:t>arquivo</a:t>
            </a:r>
            <a:r>
              <a:rPr lang="pt-BR" dirty="0" smtClean="0"/>
              <a:t> ou </a:t>
            </a:r>
            <a:r>
              <a:rPr lang="pt-BR" u="sng" dirty="0" smtClean="0"/>
              <a:t>diretório</a:t>
            </a:r>
            <a:r>
              <a:rPr lang="pt-BR" dirty="0" smtClean="0"/>
              <a:t> que pode estar presente (ou não) em seu sistema de arquivos (HD, </a:t>
            </a:r>
            <a:r>
              <a:rPr lang="pt-BR" dirty="0" err="1" smtClean="0"/>
              <a:t>pen-drive</a:t>
            </a:r>
            <a:r>
              <a:rPr lang="pt-BR" dirty="0" smtClean="0"/>
              <a:t>, CD,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Construtor </a:t>
            </a:r>
            <a:r>
              <a:rPr lang="pt-BR" b="1" dirty="0" smtClean="0"/>
              <a:t>File(String </a:t>
            </a:r>
            <a:r>
              <a:rPr lang="pt-BR" b="1" dirty="0" err="1" smtClean="0"/>
              <a:t>pathname</a:t>
            </a:r>
            <a:r>
              <a:rPr lang="pt-BR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Podemos obter uma instância da classe File utilizando o caminho do arquivo ou diretório desejado: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85918" y="3857629"/>
            <a:ext cx="5572164" cy="1428760"/>
          </a:xfrm>
        </p:spPr>
        <p:txBody>
          <a:bodyPr/>
          <a:lstStyle/>
          <a:p>
            <a:pPr marL="3175">
              <a:spcBef>
                <a:spcPts val="0"/>
              </a:spcBef>
            </a:pPr>
            <a:r>
              <a:rPr lang="pt-BR" sz="2000" dirty="0" smtClean="0"/>
              <a:t>File </a:t>
            </a:r>
            <a:r>
              <a:rPr lang="pt-BR" sz="2000" dirty="0" err="1" smtClean="0"/>
              <a:t>doc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 File(“C:\\documentos\\doc.txt”)</a:t>
            </a:r>
            <a:r>
              <a:rPr lang="pt-BR" sz="2000" dirty="0" smtClean="0"/>
              <a:t>;</a:t>
            </a:r>
          </a:p>
          <a:p>
            <a:pPr marL="3175">
              <a:spcBef>
                <a:spcPts val="0"/>
              </a:spcBef>
            </a:pPr>
            <a:r>
              <a:rPr lang="pt-BR" sz="2000" dirty="0" smtClean="0"/>
              <a:t>File </a:t>
            </a:r>
            <a:r>
              <a:rPr lang="pt-BR" sz="2000" dirty="0" err="1" smtClean="0"/>
              <a:t>img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 File(“E:\\imagens\\foto5.jpg”)</a:t>
            </a:r>
            <a:r>
              <a:rPr lang="pt-BR" sz="2000" dirty="0" smtClean="0"/>
              <a:t>;</a:t>
            </a:r>
          </a:p>
          <a:p>
            <a:pPr marL="3175">
              <a:spcBef>
                <a:spcPts val="0"/>
              </a:spcBef>
            </a:pPr>
            <a:r>
              <a:rPr lang="pt-BR" sz="2000" dirty="0" smtClean="0"/>
              <a:t>File pasta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 File(“C:\\Meus Documentos”)</a:t>
            </a:r>
            <a:r>
              <a:rPr lang="pt-BR" sz="2000" dirty="0" smtClean="0"/>
              <a:t>;</a:t>
            </a:r>
          </a:p>
          <a:p>
            <a:pPr marL="3175">
              <a:spcBef>
                <a:spcPts val="0"/>
              </a:spcBef>
            </a:pPr>
            <a:r>
              <a:rPr lang="pt-BR" sz="2000" dirty="0" smtClean="0"/>
              <a:t>File </a:t>
            </a:r>
            <a:r>
              <a:rPr lang="pt-BR" sz="2000" dirty="0" err="1" smtClean="0"/>
              <a:t>arq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 File(“config.txt”)</a:t>
            </a:r>
            <a:r>
              <a:rPr lang="pt-BR" sz="2000" dirty="0" smtClean="0"/>
              <a:t>;</a:t>
            </a:r>
          </a:p>
          <a:p>
            <a:pPr marL="3175"/>
            <a:endParaRPr lang="pt-BR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3041782" y="5143512"/>
            <a:ext cx="3459044" cy="1019145"/>
            <a:chOff x="2697132" y="5517232"/>
            <a:chExt cx="3459044" cy="1019145"/>
          </a:xfrm>
        </p:grpSpPr>
        <p:sp>
          <p:nvSpPr>
            <p:cNvPr id="5" name="Chave esquerda 4"/>
            <p:cNvSpPr/>
            <p:nvPr/>
          </p:nvSpPr>
          <p:spPr>
            <a:xfrm rot="16200000">
              <a:off x="4205576" y="4947555"/>
              <a:ext cx="300806" cy="144016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8"/>
            <p:cNvSpPr txBox="1"/>
            <p:nvPr/>
          </p:nvSpPr>
          <p:spPr>
            <a:xfrm>
              <a:off x="2697132" y="5890046"/>
              <a:ext cx="345904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Caminho relativo ao diretório atual da aplicação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600" dirty="0" smtClean="0"/>
              <a:t>Construtor </a:t>
            </a:r>
            <a:r>
              <a:rPr lang="pt-BR" sz="2600" b="1" dirty="0" smtClean="0"/>
              <a:t>File(File folder, String </a:t>
            </a:r>
            <a:r>
              <a:rPr lang="pt-BR" sz="2600" b="1" dirty="0" err="1" smtClean="0"/>
              <a:t>filename</a:t>
            </a:r>
            <a:r>
              <a:rPr lang="pt-BR" sz="2600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Outra forma de instanciarmos a classe File é através do diretório que contém o arquivo desejado: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785918" y="4214818"/>
            <a:ext cx="5572164" cy="1911345"/>
          </a:xfrm>
        </p:spPr>
        <p:txBody>
          <a:bodyPr/>
          <a:lstStyle/>
          <a:p>
            <a:pPr marL="3175">
              <a:spcBef>
                <a:spcPts val="0"/>
              </a:spcBef>
            </a:pPr>
            <a:r>
              <a:rPr lang="pt-BR" sz="2000" dirty="0" smtClean="0"/>
              <a:t>File </a:t>
            </a:r>
            <a:r>
              <a:rPr lang="pt-BR" sz="2000" u="sng" dirty="0" smtClean="0"/>
              <a:t>pasta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 File(“C:\\Meus Documentos”);</a:t>
            </a:r>
          </a:p>
          <a:p>
            <a:pPr marL="3175">
              <a:spcBef>
                <a:spcPts val="0"/>
              </a:spcBef>
            </a:pPr>
            <a:r>
              <a:rPr lang="pt-BR" sz="2000" dirty="0" smtClean="0"/>
              <a:t>File </a:t>
            </a:r>
            <a:r>
              <a:rPr lang="pt-BR" sz="2000" u="sng" dirty="0" smtClean="0"/>
              <a:t>arquivo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 File(</a:t>
            </a:r>
            <a:r>
              <a:rPr lang="pt-BR" sz="2000" u="sng" dirty="0" smtClean="0">
                <a:solidFill>
                  <a:srgbClr val="FFC000"/>
                </a:solidFill>
              </a:rPr>
              <a:t>pasta</a:t>
            </a:r>
            <a:r>
              <a:rPr lang="pt-BR" sz="2000" dirty="0" smtClean="0">
                <a:solidFill>
                  <a:srgbClr val="FFC000"/>
                </a:solidFill>
              </a:rPr>
              <a:t>, “config.txt”)</a:t>
            </a:r>
            <a:r>
              <a:rPr lang="pt-BR" sz="2000" dirty="0" smtClean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exists</a:t>
            </a:r>
            <a:r>
              <a:rPr lang="pt-BR" sz="2000" dirty="0" smtClean="0"/>
              <a:t>()</a:t>
            </a:r>
          </a:p>
          <a:p>
            <a:pPr lvl="1"/>
            <a:r>
              <a:rPr lang="pt-BR" sz="1800" dirty="0" smtClean="0"/>
              <a:t>Verifica se o objeto está apontando para um arquivo ou diretório já existente.</a:t>
            </a:r>
          </a:p>
          <a:p>
            <a:pPr>
              <a:spcBef>
                <a:spcPts val="1800"/>
              </a:spcBef>
            </a:pP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isFile</a:t>
            </a:r>
            <a:r>
              <a:rPr lang="pt-BR" sz="2000" dirty="0" smtClean="0"/>
              <a:t>()</a:t>
            </a:r>
          </a:p>
          <a:p>
            <a:pPr lvl="1"/>
            <a:r>
              <a:rPr lang="pt-BR" sz="1800" dirty="0" smtClean="0"/>
              <a:t>Verifica se o objeto está apontando para um arquivo.</a:t>
            </a:r>
          </a:p>
          <a:p>
            <a:pPr>
              <a:spcBef>
                <a:spcPts val="1800"/>
              </a:spcBef>
            </a:pP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isDirectory</a:t>
            </a:r>
            <a:r>
              <a:rPr lang="pt-BR" sz="2000" dirty="0" smtClean="0"/>
              <a:t>()</a:t>
            </a:r>
          </a:p>
          <a:p>
            <a:pPr lvl="1"/>
            <a:r>
              <a:rPr lang="pt-BR" sz="1800" dirty="0" smtClean="0"/>
              <a:t>Verifica se objeto está apontando para um diretório.</a:t>
            </a:r>
          </a:p>
          <a:p>
            <a:pPr>
              <a:spcBef>
                <a:spcPts val="1800"/>
              </a:spcBef>
            </a:pP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isHidden</a:t>
            </a:r>
            <a:r>
              <a:rPr lang="pt-BR" sz="2000" dirty="0" smtClean="0"/>
              <a:t>()</a:t>
            </a:r>
          </a:p>
          <a:p>
            <a:pPr lvl="1"/>
            <a:r>
              <a:rPr lang="pt-BR" sz="1800" dirty="0" smtClean="0"/>
              <a:t>Verifica se o objeto está apontando para um arquivo ou diretório existente e que tenha a propriedade “arquivo oculto”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3772" y="1857364"/>
            <a:ext cx="7010128" cy="42687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File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File(“C:\\Documentos\\imagens\\</a:t>
            </a:r>
            <a:r>
              <a:rPr lang="pt-BR" sz="2000" dirty="0" err="1" smtClean="0"/>
              <a:t>temp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(!</a:t>
            </a:r>
            <a:r>
              <a:rPr lang="pt-BR" sz="2000" dirty="0" err="1" smtClean="0">
                <a:solidFill>
                  <a:srgbClr val="FFC000"/>
                </a:solidFill>
              </a:rPr>
              <a:t>temp.exists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(“Arquivo ou pasta não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temp.isFile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(“Arquivo </a:t>
            </a:r>
            <a:r>
              <a:rPr lang="pt-BR" sz="2000" dirty="0" err="1" smtClean="0"/>
              <a:t>temp</a:t>
            </a:r>
            <a:r>
              <a:rPr lang="pt-BR" sz="20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temp.isDirectory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(“Diretório </a:t>
            </a:r>
            <a:r>
              <a:rPr lang="pt-BR" sz="2000" dirty="0" err="1" smtClean="0"/>
              <a:t>temp</a:t>
            </a:r>
            <a:r>
              <a:rPr lang="pt-BR" sz="20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temp.isHidden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Temp</a:t>
            </a:r>
            <a:r>
              <a:rPr lang="pt-BR" sz="2000" dirty="0" smtClean="0"/>
              <a:t> está oculto”);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delete()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excluir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4414" y="3857628"/>
            <a:ext cx="6715172" cy="2268535"/>
          </a:xfrm>
        </p:spPr>
        <p:txBody>
          <a:bodyPr/>
          <a:lstStyle/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File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File(“C:\\Documentos\\foto5.jpg”);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err="1" smtClean="0"/>
              <a:t>boolean</a:t>
            </a:r>
            <a:r>
              <a:rPr lang="pt-BR" sz="2000" dirty="0" smtClean="0"/>
              <a:t> ok = </a:t>
            </a:r>
            <a:r>
              <a:rPr lang="pt-BR" sz="2000" dirty="0" err="1" smtClean="0">
                <a:solidFill>
                  <a:srgbClr val="FFC000"/>
                </a:solidFill>
              </a:rPr>
              <a:t>temp.delete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endParaRPr lang="pt-BR" sz="2000" dirty="0" smtClean="0"/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(ok) {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(“Arquivo excluído com sucesso.”);</a:t>
            </a:r>
          </a:p>
          <a:p>
            <a:pPr marL="3175">
              <a:spcBef>
                <a:spcPts val="0"/>
              </a:spcBef>
              <a:tabLst>
                <a:tab pos="53340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Sistema de Arquivos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a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4136</TotalTime>
  <Words>1437</Words>
  <Application>Microsoft Office PowerPoint</Application>
  <PresentationFormat>On-screen Show (4:3)</PresentationFormat>
  <Paragraphs>331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Técnica</vt:lpstr>
      <vt:lpstr>Arquivos – I/O e NIO Sistema de Arquivos</vt:lpstr>
      <vt:lpstr>Sistema de Arquivos</vt:lpstr>
      <vt:lpstr>Introdução</vt:lpstr>
      <vt:lpstr>Acessando o Sistema de Arquivos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Exercício</vt:lpstr>
      <vt:lpstr>Exercício (Continuação)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Arquivos</dc:title>
  <dc:creator>Sandro Vieira</dc:creator>
  <cp:lastModifiedBy>Sandro Luiz S. Vieira</cp:lastModifiedBy>
  <cp:revision>465</cp:revision>
  <dcterms:created xsi:type="dcterms:W3CDTF">2011-12-17T14:07:49Z</dcterms:created>
  <dcterms:modified xsi:type="dcterms:W3CDTF">2016-10-21T18:23:41Z</dcterms:modified>
</cp:coreProperties>
</file>