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309" r:id="rId3"/>
    <p:sldId id="323" r:id="rId4"/>
    <p:sldId id="431" r:id="rId5"/>
    <p:sldId id="432" r:id="rId6"/>
    <p:sldId id="301" r:id="rId7"/>
    <p:sldId id="357" r:id="rId8"/>
    <p:sldId id="358" r:id="rId9"/>
    <p:sldId id="359" r:id="rId10"/>
    <p:sldId id="371" r:id="rId11"/>
    <p:sldId id="370" r:id="rId12"/>
    <p:sldId id="372" r:id="rId13"/>
    <p:sldId id="360" r:id="rId14"/>
    <p:sldId id="373" r:id="rId15"/>
    <p:sldId id="374" r:id="rId16"/>
    <p:sldId id="363" r:id="rId17"/>
    <p:sldId id="375" r:id="rId18"/>
    <p:sldId id="376" r:id="rId19"/>
    <p:sldId id="377" r:id="rId20"/>
    <p:sldId id="380" r:id="rId21"/>
    <p:sldId id="433" r:id="rId22"/>
    <p:sldId id="381" r:id="rId23"/>
    <p:sldId id="393" r:id="rId24"/>
    <p:sldId id="382" r:id="rId25"/>
    <p:sldId id="384" r:id="rId26"/>
    <p:sldId id="394" r:id="rId27"/>
    <p:sldId id="390" r:id="rId28"/>
    <p:sldId id="395" r:id="rId29"/>
    <p:sldId id="434" r:id="rId30"/>
    <p:sldId id="392" r:id="rId31"/>
    <p:sldId id="303" r:id="rId32"/>
    <p:sldId id="321" r:id="rId33"/>
    <p:sldId id="398" r:id="rId34"/>
    <p:sldId id="399" r:id="rId35"/>
    <p:sldId id="396" r:id="rId36"/>
    <p:sldId id="397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4265" autoAdjust="0"/>
    <p:restoredTop sz="86428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D3607-EEC9-4086-96B6-B582E5995AB1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B13B-D211-4269-BD46-E1C841B69C36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029BA-63D9-476D-8C91-83EC7B300328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DB69C-F153-4AE7-BD71-CB760BC1FD2A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90D8F-2389-4A5F-AC07-6E254EAB7B01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2EF20-9D03-4A42-989F-2483BFFE794A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F6A37-99F2-44ED-A383-E3E246A1E732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72386" cy="21859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8596" y="3929066"/>
            <a:ext cx="7496204" cy="219709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5E964-A8FA-43C8-904B-18340103CCF1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DE30-19C6-4AB6-910D-019F93893861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C674-B4A4-442B-A1E6-1FEB17F240FF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705D6-0ECC-48CA-966D-9BAEEE885AD3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84A0-DB29-4AAC-9C67-15F510156A76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857884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6CEAD0-26AE-40B0-9AE2-2EDFEC76039C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142844" y="6421438"/>
            <a:ext cx="442915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32" r:id="rId5"/>
    <p:sldLayoutId id="2147483829" r:id="rId6"/>
    <p:sldLayoutId id="2147483823" r:id="rId7"/>
    <p:sldLayoutId id="2147483824" r:id="rId8"/>
    <p:sldLayoutId id="2147483830" r:id="rId9"/>
    <p:sldLayoutId id="2147483831" r:id="rId10"/>
    <p:sldLayoutId id="2147483825" r:id="rId11"/>
    <p:sldLayoutId id="214748382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800" cap="none" dirty="0" smtClean="0"/>
              <a:t>Arquivos – I/O e NIO</a:t>
            </a:r>
            <a:br>
              <a:rPr lang="pt-BR" sz="4800" cap="none" dirty="0" smtClean="0"/>
            </a:br>
            <a:r>
              <a:rPr lang="pt-BR" sz="1800" cap="none" dirty="0" smtClean="0"/>
              <a:t>Parte 2</a:t>
            </a:r>
            <a:br>
              <a:rPr lang="pt-BR" sz="1800" cap="none" dirty="0" smtClean="0"/>
            </a:br>
            <a:r>
              <a:rPr lang="pt-BR" sz="1800" cap="none" dirty="0" smtClean="0"/>
              <a:t>Manipulação de Arquivos Binários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 err="1" smtClean="0"/>
              <a:t>int</a:t>
            </a:r>
            <a:r>
              <a:rPr lang="en-US" sz="2800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</a:t>
            </a:r>
            <a:r>
              <a:rPr lang="en-US" sz="2000" dirty="0" err="1" smtClean="0"/>
              <a:t>inteiro</a:t>
            </a:r>
            <a:r>
              <a:rPr lang="en-US" sz="2000" dirty="0" smtClean="0"/>
              <a:t> entre 0 e 255 e </a:t>
            </a:r>
            <a:r>
              <a:rPr lang="en-US" sz="2000" dirty="0" err="1" smtClean="0"/>
              <a:t>avança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</a:t>
            </a:r>
            <a:r>
              <a:rPr lang="en-US" sz="2000" dirty="0" err="1" smtClean="0"/>
              <a:t>próximo</a:t>
            </a:r>
            <a:r>
              <a:rPr lang="en-US" sz="20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Caso</a:t>
            </a:r>
            <a:r>
              <a:rPr lang="en-US" sz="2000" dirty="0" smtClean="0"/>
              <a:t> o </a:t>
            </a:r>
            <a:r>
              <a:rPr lang="en-US" sz="2000" dirty="0" err="1" smtClean="0"/>
              <a:t>posicionador</a:t>
            </a:r>
            <a:r>
              <a:rPr lang="en-US" sz="2000" dirty="0" smtClean="0"/>
              <a:t> </a:t>
            </a:r>
            <a:r>
              <a:rPr lang="en-US" sz="2000" dirty="0" err="1" smtClean="0"/>
              <a:t>estiver</a:t>
            </a:r>
            <a:r>
              <a:rPr lang="en-US" sz="2000" dirty="0" smtClean="0"/>
              <a:t> </a:t>
            </a:r>
            <a:r>
              <a:rPr lang="en-US" sz="2000" dirty="0" err="1" smtClean="0"/>
              <a:t>apontando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depois</a:t>
            </a:r>
            <a:r>
              <a:rPr lang="en-US" sz="2000" dirty="0" smtClean="0"/>
              <a:t> do </a:t>
            </a:r>
            <a:r>
              <a:rPr lang="en-US" sz="2000" dirty="0" err="1" smtClean="0"/>
              <a:t>último</a:t>
            </a:r>
            <a:r>
              <a:rPr lang="en-US" sz="2000" dirty="0" smtClean="0"/>
              <a:t> byte,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346946" y="1600201"/>
            <a:ext cx="6439764" cy="26860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input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byte </a:t>
            </a:r>
            <a:r>
              <a:rPr lang="en-US" sz="2000" dirty="0" err="1" smtClean="0"/>
              <a:t>primeiroByte</a:t>
            </a:r>
            <a:r>
              <a:rPr lang="en-US" sz="2000" dirty="0" smtClean="0"/>
              <a:t> = (byte) </a:t>
            </a:r>
            <a:r>
              <a:rPr lang="en-US" sz="2000" dirty="0" err="1" smtClean="0">
                <a:solidFill>
                  <a:srgbClr val="FFC000"/>
                </a:solidFill>
              </a:rPr>
              <a:t>input.read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byte </a:t>
            </a:r>
            <a:r>
              <a:rPr lang="en-US" sz="2000" dirty="0" err="1" smtClean="0"/>
              <a:t>segundoByte</a:t>
            </a:r>
            <a:r>
              <a:rPr lang="en-US" sz="2000" dirty="0" smtClean="0"/>
              <a:t> = (byte) </a:t>
            </a:r>
            <a:r>
              <a:rPr lang="en-US" sz="2000" dirty="0" err="1" smtClean="0">
                <a:solidFill>
                  <a:srgbClr val="FFC000"/>
                </a:solidFill>
              </a:rPr>
              <a:t>input.read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byte </a:t>
            </a:r>
            <a:r>
              <a:rPr lang="en-US" sz="2000" dirty="0" err="1" smtClean="0"/>
              <a:t>terceiroByte</a:t>
            </a:r>
            <a:r>
              <a:rPr lang="en-US" sz="2000" dirty="0" smtClean="0"/>
              <a:t> = (byte) </a:t>
            </a:r>
            <a:r>
              <a:rPr lang="en-US" sz="2000" dirty="0" err="1" smtClean="0">
                <a:solidFill>
                  <a:srgbClr val="FFC000"/>
                </a:solidFill>
              </a:rPr>
              <a:t>input.read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err="1" smtClean="0">
                <a:solidFill>
                  <a:srgbClr val="FFC000"/>
                </a:solidFill>
              </a:rPr>
              <a:t>input.close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grpSp>
        <p:nvGrpSpPr>
          <p:cNvPr id="51" name="Group 50"/>
          <p:cNvGrpSpPr/>
          <p:nvPr/>
        </p:nvGrpSpPr>
        <p:grpSpPr>
          <a:xfrm>
            <a:off x="4214810" y="1628800"/>
            <a:ext cx="4590645" cy="1027653"/>
            <a:chOff x="4214810" y="1628800"/>
            <a:chExt cx="4590645" cy="1027653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4810" y="1628800"/>
              <a:ext cx="178595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500826" y="2071678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</p:cNvCxnSpPr>
            <p:nvPr/>
          </p:nvCxnSpPr>
          <p:spPr bwMode="auto">
            <a:xfrm rot="16200000" flipV="1">
              <a:off x="5819979" y="2252459"/>
              <a:ext cx="218874" cy="1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9" name="Conector de seta reta 10"/>
            <p:cNvCxnSpPr>
              <a:cxnSpLocks noChangeShapeType="1"/>
            </p:cNvCxnSpPr>
            <p:nvPr/>
          </p:nvCxnSpPr>
          <p:spPr bwMode="auto">
            <a:xfrm rot="10800000">
              <a:off x="5929322" y="2357430"/>
              <a:ext cx="571504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275508" y="1600201"/>
            <a:ext cx="6582640" cy="24003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input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ByteArrayInputStream</a:t>
            </a:r>
            <a:r>
              <a:rPr lang="en-US" sz="20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byte </a:t>
            </a:r>
            <a:r>
              <a:rPr lang="en-US" sz="2000" dirty="0" err="1" smtClean="0"/>
              <a:t>byteDaVez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while ((</a:t>
            </a:r>
            <a:r>
              <a:rPr lang="en-US" sz="2000" dirty="0" err="1" smtClean="0">
                <a:solidFill>
                  <a:srgbClr val="FFC000"/>
                </a:solidFill>
              </a:rPr>
              <a:t>byteDaVez</a:t>
            </a:r>
            <a:r>
              <a:rPr lang="en-US" sz="2000" dirty="0" smtClean="0">
                <a:solidFill>
                  <a:srgbClr val="FFC000"/>
                </a:solidFill>
              </a:rPr>
              <a:t> = (byte) </a:t>
            </a:r>
            <a:r>
              <a:rPr lang="en-US" sz="2000" dirty="0" err="1" smtClean="0">
                <a:solidFill>
                  <a:srgbClr val="FFC000"/>
                </a:solidFill>
              </a:rPr>
              <a:t>input.read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	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byteDaVez</a:t>
            </a:r>
            <a:r>
              <a:rPr lang="en-US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err="1" smtClean="0">
                <a:solidFill>
                  <a:srgbClr val="FFC000"/>
                </a:solidFill>
              </a:rPr>
              <a:t>input.close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grpSp>
        <p:nvGrpSpPr>
          <p:cNvPr id="49" name="Group 48"/>
          <p:cNvGrpSpPr/>
          <p:nvPr/>
        </p:nvGrpSpPr>
        <p:grpSpPr>
          <a:xfrm>
            <a:off x="4143372" y="1628800"/>
            <a:ext cx="4662083" cy="1157258"/>
            <a:chOff x="4143372" y="1628800"/>
            <a:chExt cx="4662083" cy="1157258"/>
          </a:xfrm>
        </p:grpSpPr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4143372" y="1628800"/>
              <a:ext cx="2571768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CaixaDeTexto 47"/>
            <p:cNvSpPr txBox="1"/>
            <p:nvPr/>
          </p:nvSpPr>
          <p:spPr bwMode="auto">
            <a:xfrm>
              <a:off x="6500826" y="220128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3" name="Conector de seta reta 10"/>
            <p:cNvCxnSpPr>
              <a:cxnSpLocks noChangeShapeType="1"/>
            </p:cNvCxnSpPr>
            <p:nvPr/>
          </p:nvCxnSpPr>
          <p:spPr bwMode="auto">
            <a:xfrm rot="16200000" flipV="1">
              <a:off x="5755177" y="2317262"/>
              <a:ext cx="348479" cy="1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4" name="Conector de seta reta 10"/>
            <p:cNvCxnSpPr>
              <a:cxnSpLocks noChangeShapeType="1"/>
            </p:cNvCxnSpPr>
            <p:nvPr/>
          </p:nvCxnSpPr>
          <p:spPr bwMode="auto">
            <a:xfrm rot="10800000">
              <a:off x="5929322" y="2487035"/>
              <a:ext cx="571504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 err="1" smtClean="0"/>
              <a:t>int</a:t>
            </a:r>
            <a:r>
              <a:rPr lang="en-US" sz="2800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000" dirty="0" err="1" smtClean="0"/>
              <a:t>o</a:t>
            </a:r>
            <a:r>
              <a:rPr lang="en-US" sz="2000" dirty="0" smtClean="0"/>
              <a:t> da </a:t>
            </a:r>
            <a:r>
              <a:rPr lang="en-US" sz="2000" dirty="0" err="1" smtClean="0"/>
              <a:t>classe</a:t>
            </a:r>
            <a:r>
              <a:rPr lang="en-US" sz="2000" dirty="0" smtClean="0"/>
              <a:t> </a:t>
            </a:r>
            <a:r>
              <a:rPr lang="en-US" sz="2000" dirty="0" err="1" smtClean="0"/>
              <a:t>InputStream</a:t>
            </a:r>
            <a:r>
              <a:rPr lang="en-US" sz="2000" dirty="0" smtClean="0"/>
              <a:t>.</a:t>
            </a: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Após</a:t>
            </a:r>
            <a:r>
              <a:rPr lang="en-US" sz="2000" dirty="0" smtClean="0"/>
              <a:t> </a:t>
            </a:r>
            <a:r>
              <a:rPr lang="en-US" sz="2000" dirty="0" err="1" smtClean="0"/>
              <a:t>realizar</a:t>
            </a:r>
            <a:r>
              <a:rPr lang="en-US" sz="2000" dirty="0" smtClean="0"/>
              <a:t> a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</a:t>
            </a:r>
            <a:r>
              <a:rPr lang="en-US" sz="2000" dirty="0" err="1" smtClean="0"/>
              <a:t>inteiro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informando</a:t>
            </a:r>
            <a:r>
              <a:rPr lang="en-US" sz="2000" dirty="0" smtClean="0"/>
              <a:t> </a:t>
            </a:r>
            <a:r>
              <a:rPr lang="en-US" sz="2000" dirty="0" err="1" smtClean="0"/>
              <a:t>quantos</a:t>
            </a:r>
            <a:r>
              <a:rPr lang="en-US" sz="2000" dirty="0" smtClean="0"/>
              <a:t> bytes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realmente</a:t>
            </a:r>
            <a:r>
              <a:rPr lang="en-US" sz="20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46880" y="1600200"/>
            <a:ext cx="743989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C000"/>
                </a:solidFill>
              </a:rPr>
              <a:t>int</a:t>
            </a:r>
            <a:r>
              <a:rPr lang="en-US" sz="2000" dirty="0" smtClean="0"/>
              <a:t> quant = </a:t>
            </a:r>
            <a:r>
              <a:rPr lang="en-US" sz="2000" dirty="0" err="1" smtClean="0">
                <a:solidFill>
                  <a:srgbClr val="FFC000"/>
                </a:solidFill>
              </a:rPr>
              <a:t>input.read</a:t>
            </a:r>
            <a:r>
              <a:rPr lang="en-US" sz="2000" dirty="0" smtClean="0">
                <a:solidFill>
                  <a:srgbClr val="FFC000"/>
                </a:solidFill>
              </a:rPr>
              <a:t>(</a:t>
            </a:r>
            <a:r>
              <a:rPr lang="en-US" sz="2000" dirty="0" smtClean="0"/>
              <a:t>dados</a:t>
            </a:r>
            <a:r>
              <a:rPr lang="en-US" sz="2000" dirty="0" smtClean="0">
                <a:solidFill>
                  <a:srgbClr val="FFC000"/>
                </a:solidFill>
              </a:rPr>
              <a:t>)</a:t>
            </a:r>
            <a:r>
              <a:rPr lang="en-US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 quant + “ bytes do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arquivo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346946" y="2000240"/>
            <a:ext cx="6439764" cy="372588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0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comp</a:t>
            </a:r>
            <a:r>
              <a:rPr lang="en-US" sz="2000" dirty="0" smtClean="0"/>
              <a:t>;</a:t>
            </a: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smtClean="0"/>
              <a:t>while ((</a:t>
            </a:r>
            <a:r>
              <a:rPr lang="en-US" sz="2000" dirty="0" smtClean="0">
                <a:solidFill>
                  <a:srgbClr val="FFC000"/>
                </a:solidFill>
              </a:rPr>
              <a:t>comp = </a:t>
            </a:r>
            <a:r>
              <a:rPr lang="en-US" sz="2000" dirty="0" err="1" smtClean="0">
                <a:solidFill>
                  <a:srgbClr val="FFC000"/>
                </a:solidFill>
              </a:rPr>
              <a:t>input.read</a:t>
            </a:r>
            <a:r>
              <a:rPr lang="en-US" sz="2000" dirty="0" smtClean="0">
                <a:solidFill>
                  <a:srgbClr val="FFC000"/>
                </a:solidFill>
              </a:rPr>
              <a:t>(dados)</a:t>
            </a:r>
            <a:r>
              <a:rPr lang="en-US" sz="20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smtClean="0">
                <a:solidFill>
                  <a:schemeClr val="accent6"/>
                </a:solidFill>
              </a:rPr>
              <a:t>	/* </a:t>
            </a:r>
            <a:r>
              <a:rPr lang="en-US" sz="2000" dirty="0" err="1" smtClean="0">
                <a:solidFill>
                  <a:schemeClr val="accent6"/>
                </a:solidFill>
              </a:rPr>
              <a:t>Exibe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os</a:t>
            </a:r>
            <a:r>
              <a:rPr lang="en-US" sz="20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smtClean="0">
                <a:solidFill>
                  <a:srgbClr val="FFC000"/>
                </a:solidFill>
              </a:rPr>
              <a:t>	</a:t>
            </a: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smtClean="0">
                <a:solidFill>
                  <a:srgbClr val="FFC000"/>
                </a:solidFill>
              </a:rPr>
              <a:t>comp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C000"/>
                </a:solidFill>
              </a:rPr>
              <a:t>dados[</a:t>
            </a:r>
            <a:r>
              <a:rPr lang="en-US" sz="2000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C000"/>
                </a:solidFill>
              </a:rPr>
              <a:t>]</a:t>
            </a:r>
            <a:r>
              <a:rPr lang="en-US" sz="20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int</a:t>
            </a:r>
            <a:r>
              <a:rPr lang="en-US" sz="2800" dirty="0" smtClean="0"/>
              <a:t> read(byte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Realiza</a:t>
            </a:r>
            <a:r>
              <a:rPr lang="en-US" sz="2000" dirty="0" smtClean="0"/>
              <a:t> a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</a:t>
            </a:r>
            <a:r>
              <a:rPr lang="en-US" sz="2000" dirty="0" err="1" smtClean="0"/>
              <a:t>diversos</a:t>
            </a:r>
            <a:r>
              <a:rPr lang="en-US" sz="2000" dirty="0" smtClean="0"/>
              <a:t> bytes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só</a:t>
            </a:r>
            <a:r>
              <a:rPr lang="en-US" sz="2000" dirty="0" smtClean="0"/>
              <a:t> </a:t>
            </a:r>
            <a:r>
              <a:rPr lang="en-US" sz="2000" dirty="0" err="1" smtClean="0"/>
              <a:t>vez</a:t>
            </a:r>
            <a:r>
              <a:rPr lang="en-US" sz="2000" dirty="0" smtClean="0"/>
              <a:t> </a:t>
            </a:r>
            <a:r>
              <a:rPr lang="en-US" sz="2000" dirty="0" err="1" smtClean="0"/>
              <a:t>armazenando-os</a:t>
            </a:r>
            <a:r>
              <a:rPr lang="en-US" sz="2000" dirty="0" smtClean="0"/>
              <a:t> no array </a:t>
            </a:r>
            <a:r>
              <a:rPr lang="en-US" sz="2000" dirty="0" err="1" smtClean="0"/>
              <a:t>especificado</a:t>
            </a:r>
            <a:r>
              <a:rPr lang="en-US" sz="2000" dirty="0" smtClean="0"/>
              <a:t> e </a:t>
            </a:r>
            <a:r>
              <a:rPr lang="en-US" sz="2000" dirty="0" err="1" smtClean="0"/>
              <a:t>nas</a:t>
            </a:r>
            <a:r>
              <a:rPr lang="en-US" sz="2000" dirty="0" smtClean="0"/>
              <a:t> </a:t>
            </a:r>
            <a:r>
              <a:rPr lang="en-US" sz="2000" dirty="0" err="1" smtClean="0"/>
              <a:t>posições</a:t>
            </a:r>
            <a:r>
              <a:rPr lang="en-US" sz="2000" dirty="0" smtClean="0"/>
              <a:t> </a:t>
            </a:r>
            <a:r>
              <a:rPr lang="en-US" sz="2000" dirty="0" err="1" smtClean="0"/>
              <a:t>especificadas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Após</a:t>
            </a:r>
            <a:r>
              <a:rPr lang="en-US" sz="2000" dirty="0" smtClean="0"/>
              <a:t> </a:t>
            </a:r>
            <a:r>
              <a:rPr lang="en-US" sz="2000" dirty="0" err="1" smtClean="0"/>
              <a:t>realizar</a:t>
            </a:r>
            <a:r>
              <a:rPr lang="en-US" sz="2000" dirty="0" smtClean="0"/>
              <a:t> a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</a:t>
            </a:r>
            <a:r>
              <a:rPr lang="en-US" sz="2000" dirty="0" err="1" smtClean="0"/>
              <a:t>inteiro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informando</a:t>
            </a:r>
            <a:r>
              <a:rPr lang="en-US" sz="2000" dirty="0" smtClean="0"/>
              <a:t> </a:t>
            </a:r>
            <a:r>
              <a:rPr lang="en-US" sz="2000" dirty="0" err="1" smtClean="0"/>
              <a:t>quantos</a:t>
            </a:r>
            <a:r>
              <a:rPr lang="en-US" sz="2000" dirty="0" smtClean="0"/>
              <a:t> bytes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realmente</a:t>
            </a:r>
            <a:r>
              <a:rPr lang="en-US" sz="20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</a:t>
            </a:r>
            <a:endParaRPr lang="pt-BR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4414" y="3929066"/>
            <a:ext cx="6715172" cy="2197097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FileInputStream</a:t>
            </a:r>
            <a:r>
              <a:rPr lang="pt-BR" sz="2000" dirty="0" smtClean="0"/>
              <a:t>(“C:\\plan1.</a:t>
            </a:r>
            <a:r>
              <a:rPr lang="pt-BR" sz="2000" dirty="0" err="1" smtClean="0"/>
              <a:t>xls</a:t>
            </a:r>
            <a:r>
              <a:rPr lang="pt-BR" sz="2000" dirty="0" smtClean="0"/>
              <a:t>”);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byte[] dados = </a:t>
            </a:r>
            <a:r>
              <a:rPr lang="pt-BR" sz="2000" dirty="0" err="1" smtClean="0"/>
              <a:t>new</a:t>
            </a:r>
            <a:r>
              <a:rPr lang="pt-BR" sz="2000" dirty="0" smtClean="0"/>
              <a:t> byte[35];</a:t>
            </a:r>
          </a:p>
          <a:p>
            <a:pPr marL="3175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3175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000" dirty="0" smtClean="0"/>
              <a:t>input.</a:t>
            </a:r>
            <a:r>
              <a:rPr lang="pt-BR" sz="2000" dirty="0" err="1" smtClean="0"/>
              <a:t>read</a:t>
            </a:r>
            <a:r>
              <a:rPr lang="pt-BR" sz="2000" dirty="0" smtClean="0"/>
              <a:t>(dados);</a:t>
            </a:r>
            <a:r>
              <a:rPr lang="pt-BR" sz="20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3175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input.</a:t>
            </a:r>
            <a:r>
              <a:rPr lang="pt-BR" sz="2000" dirty="0" err="1" smtClean="0">
                <a:solidFill>
                  <a:srgbClr val="FFC000"/>
                </a:solidFill>
              </a:rPr>
              <a:t>skip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20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	</a:t>
            </a:r>
            <a:r>
              <a:rPr lang="pt-BR" sz="20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3175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000" dirty="0" smtClean="0"/>
              <a:t>input.</a:t>
            </a:r>
            <a:r>
              <a:rPr lang="pt-BR" sz="2000" dirty="0" err="1" smtClean="0"/>
              <a:t>read</a:t>
            </a:r>
            <a:r>
              <a:rPr lang="pt-BR" sz="2000" dirty="0" smtClean="0"/>
              <a:t>(dados);	</a:t>
            </a:r>
            <a:r>
              <a:rPr lang="pt-BR" sz="20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</a:t>
            </a:r>
            <a:r>
              <a:rPr lang="en-US" sz="2000" dirty="0" err="1" smtClean="0"/>
              <a:t>fluxo</a:t>
            </a:r>
            <a:r>
              <a:rPr lang="en-US" sz="2000" dirty="0" smtClean="0"/>
              <a:t>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.</a:t>
            </a:r>
            <a:endParaRPr lang="pt-BR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4414" y="5000636"/>
            <a:ext cx="6715172" cy="1071570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FileInputStream</a:t>
            </a:r>
            <a:r>
              <a:rPr lang="pt-BR" sz="2000" dirty="0" smtClean="0"/>
              <a:t>(“C:\\plan1.</a:t>
            </a:r>
            <a:r>
              <a:rPr lang="pt-BR" sz="2000" dirty="0" err="1" smtClean="0"/>
              <a:t>xls</a:t>
            </a:r>
            <a:r>
              <a:rPr lang="pt-BR" sz="2000" dirty="0" smtClean="0"/>
              <a:t>”);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input.close()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</a:t>
            </a:r>
            <a:r>
              <a:rPr lang="en-US" sz="2400" dirty="0" err="1" smtClean="0"/>
              <a:t>fluxo</a:t>
            </a:r>
            <a:endParaRPr lang="pt-BR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2976" y="3929066"/>
            <a:ext cx="6858048" cy="2197097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FileInputStream</a:t>
            </a:r>
            <a:r>
              <a:rPr lang="pt-BR" sz="2000" dirty="0" smtClean="0"/>
              <a:t>(“</a:t>
            </a:r>
            <a:r>
              <a:rPr lang="pt-BR" sz="2000" spc="-100" dirty="0" smtClean="0"/>
              <a:t>C:\\plan1.</a:t>
            </a:r>
            <a:r>
              <a:rPr lang="pt-BR" sz="2000" spc="-100" dirty="0" err="1" smtClean="0"/>
              <a:t>xls</a:t>
            </a:r>
            <a:r>
              <a:rPr lang="pt-BR" sz="2000" dirty="0" smtClean="0"/>
              <a:t>”);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byte[.....];</a:t>
            </a:r>
          </a:p>
          <a:p>
            <a:pPr marL="3175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3175" indent="0">
              <a:spcBef>
                <a:spcPts val="0"/>
              </a:spcBef>
              <a:buNone/>
              <a:tabLst>
                <a:tab pos="2328863" algn="l"/>
              </a:tabLst>
            </a:pPr>
            <a:r>
              <a:rPr lang="pt-BR" sz="2000" dirty="0" smtClean="0"/>
              <a:t>input.</a:t>
            </a:r>
            <a:r>
              <a:rPr lang="pt-BR" sz="2000" dirty="0" err="1" smtClean="0"/>
              <a:t>read</a:t>
            </a:r>
            <a:r>
              <a:rPr lang="pt-BR" sz="2000" dirty="0" smtClean="0"/>
              <a:t>(</a:t>
            </a:r>
            <a:r>
              <a:rPr lang="pt-BR" sz="2000" dirty="0" err="1" smtClean="0"/>
              <a:t>stream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3175" indent="0">
              <a:spcBef>
                <a:spcPts val="0"/>
              </a:spcBef>
              <a:buNone/>
              <a:tabLst>
                <a:tab pos="232886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input.reset()</a:t>
            </a:r>
            <a:r>
              <a:rPr lang="pt-BR" sz="2000" dirty="0" smtClean="0"/>
              <a:t>;	</a:t>
            </a:r>
            <a:r>
              <a:rPr lang="pt-BR" sz="2000" dirty="0" smtClean="0">
                <a:solidFill>
                  <a:schemeClr val="accent6"/>
                </a:solidFill>
              </a:rPr>
              <a:t>/* Volta o </a:t>
            </a:r>
            <a:r>
              <a:rPr lang="pt-BR" sz="20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0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Introdução</a:t>
            </a:r>
          </a:p>
          <a:p>
            <a:r>
              <a:rPr lang="pt-BR" sz="2400" dirty="0" smtClean="0"/>
              <a:t>Principais Exceptions</a:t>
            </a:r>
          </a:p>
          <a:p>
            <a:r>
              <a:rPr lang="pt-BR" sz="2400" dirty="0" smtClean="0"/>
              <a:t>Arquivos binários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Uma implementação de </a:t>
            </a:r>
            <a:r>
              <a:rPr lang="pt-BR" sz="2000" dirty="0" err="1" smtClean="0"/>
              <a:t>InputStream</a:t>
            </a:r>
            <a:r>
              <a:rPr lang="pt-BR" sz="20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Ao instanciar um </a:t>
            </a:r>
            <a:r>
              <a:rPr lang="pt-BR" sz="2000" dirty="0" err="1" smtClean="0"/>
              <a:t>FileInputStream</a:t>
            </a:r>
            <a:r>
              <a:rPr lang="pt-BR" sz="2000" dirty="0" smtClean="0"/>
              <a:t> devemos especificar o caminho absoluto ou relativo do arquivo desejado.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28662" y="4000504"/>
            <a:ext cx="7286676" cy="21256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“C:\\</a:t>
            </a:r>
            <a:r>
              <a:rPr lang="pt-BR" sz="2000" dirty="0" err="1" smtClean="0"/>
              <a:t>temp</a:t>
            </a:r>
            <a:r>
              <a:rPr lang="pt-BR" sz="2000" dirty="0" smtClean="0"/>
              <a:t>\\foto.jpg”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docs</a:t>
            </a:r>
            <a:r>
              <a:rPr lang="pt-BR" sz="2000" dirty="0" smtClean="0"/>
              <a:t>\\plan1.xls”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input1.close()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input2.close()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outra forma de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é utilizando alguma instância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io</a:t>
            </a:r>
            <a:r>
              <a:rPr lang="pt-BR" sz="2200" dirty="0" smtClean="0"/>
              <a:t>.File que já tenha sido previamente instanciada: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85918" y="3643314"/>
            <a:ext cx="5429288" cy="2197097"/>
          </a:xfrm>
        </p:spPr>
        <p:txBody>
          <a:bodyPr/>
          <a:lstStyle/>
          <a:p>
            <a:pPr marL="0" indent="0" defTabSz="892175">
              <a:spcBef>
                <a:spcPts val="0"/>
              </a:spcBef>
              <a:buNone/>
            </a:pPr>
            <a:r>
              <a:rPr lang="pt-BR" sz="2000" dirty="0" smtClean="0"/>
              <a:t>File </a:t>
            </a:r>
            <a:r>
              <a:rPr lang="pt-BR" sz="2000" u="sng" dirty="0" err="1" smtClean="0">
                <a:solidFill>
                  <a:srgbClr val="FFC000"/>
                </a:solidFill>
              </a:rPr>
              <a:t>file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</a:t>
            </a:r>
            <a:r>
              <a:rPr lang="pt-BR" sz="2000" dirty="0" err="1" smtClean="0"/>
              <a:t>temp</a:t>
            </a:r>
            <a:r>
              <a:rPr lang="pt-BR" sz="2000" dirty="0" smtClean="0"/>
              <a:t>\\foto.jpg”);</a:t>
            </a:r>
          </a:p>
          <a:p>
            <a:pPr marL="0" indent="0" defTabSz="892175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u="sng" dirty="0" smtClean="0">
                <a:solidFill>
                  <a:srgbClr val="FFC000"/>
                </a:solidFill>
              </a:rPr>
              <a:t>file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 defTabSz="892175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 defTabSz="892175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 defTabSz="8921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input.close()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Uma implementação de </a:t>
            </a:r>
            <a:r>
              <a:rPr lang="pt-BR" sz="2000" dirty="0" err="1" smtClean="0"/>
              <a:t>InputStream</a:t>
            </a:r>
            <a:r>
              <a:rPr lang="pt-BR" sz="2000" dirty="0" smtClean="0"/>
              <a:t> que lê os dados binários a partir de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4414" y="5214950"/>
            <a:ext cx="6715172" cy="9112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byte[ ] dados = .....;	</a:t>
            </a:r>
            <a:r>
              <a:rPr lang="pt-BR" sz="2000" dirty="0" smtClean="0">
                <a:solidFill>
                  <a:schemeClr val="accent6"/>
                </a:solidFill>
              </a:rPr>
              <a:t> /* Dados binários. */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InputStream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input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dados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22" name="Grupo 69"/>
          <p:cNvGrpSpPr>
            <a:grpSpLocks noGrp="1"/>
          </p:cNvGrpSpPr>
          <p:nvPr>
            <p:ph sz="half" idx="2"/>
          </p:nvPr>
        </p:nvGrpSpPr>
        <p:grpSpPr>
          <a:xfrm>
            <a:off x="2357422" y="4357694"/>
            <a:ext cx="4571326" cy="1339838"/>
            <a:chOff x="2195736" y="3645024"/>
            <a:chExt cx="4248472" cy="1296144"/>
          </a:xfrm>
        </p:grpSpPr>
        <p:sp>
          <p:nvSpPr>
            <p:cNvPr id="23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4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25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26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27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2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30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000" dirty="0" smtClean="0"/>
              <a:t>Converte o valor especificado para byte e adiciona-o ao final do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Em outras palavras, este método “empurra” um byte para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142976" y="3929066"/>
            <a:ext cx="6858048" cy="2054221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39007" y="3929066"/>
            <a:ext cx="2304629" cy="1664894"/>
            <a:chOff x="4057311" y="2348881"/>
            <a:chExt cx="230462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0071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057311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5209439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042982"/>
          </a:xfrm>
        </p:spPr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write</a:t>
            </a:r>
            <a:r>
              <a:rPr lang="pt-BR" sz="2800" dirty="0" smtClean="0"/>
              <a:t>(byte[])</a:t>
            </a:r>
          </a:p>
          <a:p>
            <a:pPr lvl="1"/>
            <a:r>
              <a:rPr lang="pt-BR" sz="2000" dirty="0" smtClean="0"/>
              <a:t>Adiciona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bytes ao final do </a:t>
            </a:r>
            <a:r>
              <a:rPr lang="pt-BR" sz="2000" dirty="0" err="1" smtClean="0"/>
              <a:t>stream</a:t>
            </a: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endParaRPr lang="pt-BR" sz="20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142976" y="3357562"/>
            <a:ext cx="6858048" cy="2197097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	101, 103, 97, 108, 33 };</a:t>
            </a:r>
          </a:p>
          <a:p>
            <a:pPr marL="0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39007" y="4264436"/>
            <a:ext cx="2304629" cy="1664894"/>
            <a:chOff x="4075924" y="2348881"/>
            <a:chExt cx="230462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0071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075924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5228052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write</a:t>
            </a:r>
            <a:r>
              <a:rPr lang="pt-BR" sz="2800" dirty="0" smtClean="0"/>
              <a:t>(byte[], </a:t>
            </a:r>
            <a:r>
              <a:rPr lang="pt-BR" sz="2800" dirty="0" err="1" smtClean="0"/>
              <a:t>int</a:t>
            </a:r>
            <a:r>
              <a:rPr lang="pt-BR" sz="2800" dirty="0" smtClean="0"/>
              <a:t>, </a:t>
            </a:r>
            <a:r>
              <a:rPr lang="pt-BR" sz="2800" dirty="0" err="1" smtClean="0"/>
              <a:t>int</a:t>
            </a:r>
            <a:r>
              <a:rPr lang="pt-BR" sz="2800" dirty="0" smtClean="0"/>
              <a:t>)</a:t>
            </a:r>
          </a:p>
          <a:p>
            <a:pPr lvl="1"/>
            <a:r>
              <a:rPr lang="pt-BR" sz="2000" dirty="0" smtClean="0"/>
              <a:t>Adiciona um trecho de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bytes ao final do </a:t>
            </a:r>
            <a:r>
              <a:rPr lang="pt-BR" sz="2000" dirty="0" err="1" smtClean="0"/>
              <a:t>stream</a:t>
            </a:r>
            <a:endParaRPr lang="pt-BR" sz="2000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2976" y="3357562"/>
            <a:ext cx="6858048" cy="2197097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	101, 103, 97, 108, 33 };</a:t>
            </a:r>
          </a:p>
          <a:p>
            <a:pPr marL="0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857356" y="494327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657183" y="494327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2976" y="4589489"/>
            <a:ext cx="6858048" cy="1697031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Uma implementação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que escreve dados binários em um arquivo sem utilização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Ao instanciar um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Se o arquivo informado já existir, todo o seu conteúdo será sobreposto pelo que está sendo gravado. Se o arquivo ainda não existir, ele tentará ser criado.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5000636"/>
            <a:ext cx="7286676" cy="112552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“C:\\</a:t>
            </a:r>
            <a:r>
              <a:rPr lang="pt-BR" sz="2000" dirty="0" err="1" smtClean="0"/>
              <a:t>temp</a:t>
            </a:r>
            <a:r>
              <a:rPr lang="pt-BR" sz="2000" dirty="0" smtClean="0"/>
              <a:t>\\file.tmp”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Também podemos utilizar algum </a:t>
            </a:r>
            <a:r>
              <a:rPr lang="pt-BR" sz="2200" b="1" i="1" dirty="0" smtClean="0">
                <a:solidFill>
                  <a:srgbClr val="FFC000"/>
                </a:solidFill>
              </a:rPr>
              <a:t>File</a:t>
            </a:r>
            <a:r>
              <a:rPr lang="pt-BR" sz="2200" dirty="0" smtClean="0"/>
              <a:t> previamente instanciado para definir o arquivo que será aberto;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900113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85918" y="3571876"/>
            <a:ext cx="5572164" cy="21970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File </a:t>
            </a:r>
            <a:r>
              <a:rPr lang="pt-BR" sz="2000" u="sng" dirty="0" err="1" smtClean="0">
                <a:solidFill>
                  <a:srgbClr val="FFC000"/>
                </a:solidFill>
              </a:rPr>
              <a:t>file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</a:t>
            </a:r>
            <a:r>
              <a:rPr lang="pt-BR" sz="2000" dirty="0" err="1" smtClean="0"/>
              <a:t>temp</a:t>
            </a:r>
            <a:r>
              <a:rPr lang="pt-BR" sz="2000" dirty="0" smtClean="0"/>
              <a:t>\\file.tmp”);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u="sng" dirty="0" smtClean="0">
                <a:solidFill>
                  <a:srgbClr val="FFC000"/>
                </a:solidFill>
              </a:rPr>
              <a:t>file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b="1" dirty="0" smtClean="0"/>
              <a:t>O pacote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endParaRPr lang="pt-BR" sz="2800" b="1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Contém classes responsáveis pelo acesso e gravação de dados em formato texto ou formato binário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 principais categorias de manipuladores são:</a:t>
            </a:r>
          </a:p>
          <a:p>
            <a:pPr lvl="2">
              <a:spcBef>
                <a:spcPts val="6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InputStream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Outputstream</a:t>
            </a:r>
            <a:r>
              <a:rPr lang="pt-BR" sz="2000" dirty="0" smtClean="0"/>
              <a:t> – Arquivos binários</a:t>
            </a:r>
          </a:p>
          <a:p>
            <a:pPr lvl="2">
              <a:spcBef>
                <a:spcPts val="6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– Arquivos texto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Classe utilitária usada na manipulação de </a:t>
            </a:r>
            <a:r>
              <a:rPr lang="pt-BR" sz="2000" dirty="0" err="1" smtClean="0"/>
              <a:t>streams</a:t>
            </a:r>
            <a:r>
              <a:rPr lang="pt-BR" sz="2000" dirty="0" smtClean="0"/>
              <a:t> e conversão para </a:t>
            </a:r>
            <a:r>
              <a:rPr lang="pt-BR" sz="2000" dirty="0" err="1" smtClean="0"/>
              <a:t>arrays</a:t>
            </a:r>
            <a:r>
              <a:rPr lang="pt-BR" sz="20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Funciona como um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que </a:t>
            </a:r>
            <a:r>
              <a:rPr lang="pt-BR" sz="2000" dirty="0" err="1" smtClean="0"/>
              <a:t>retem</a:t>
            </a:r>
            <a:r>
              <a:rPr lang="pt-BR" sz="20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Ao final de toda a escrita, podemos converter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71538" y="4357694"/>
            <a:ext cx="7000924" cy="17684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ByteArrayOutputStream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os.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os.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toByteArray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54888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Através da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util.RandomAccessFile</a:t>
            </a:r>
            <a:r>
              <a:rPr lang="pt-BR" sz="2400" dirty="0" smtClean="0"/>
              <a:t> podemos ler e manipular informações em arquivos em formato DAT.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 arquivo DAT é um arquivo binário utilizado tipicamente para guardar informações de tamanho fixo.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754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/>
          </a:p>
        </p:txBody>
      </p:sp>
      <p:sp>
        <p:nvSpPr>
          <p:cNvPr id="7" name="Retângulo 6"/>
          <p:cNvSpPr/>
          <p:nvPr/>
        </p:nvSpPr>
        <p:spPr>
          <a:xfrm>
            <a:off x="68356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89959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9" name="Retângulo 8"/>
          <p:cNvSpPr/>
          <p:nvPr/>
        </p:nvSpPr>
        <p:spPr>
          <a:xfrm>
            <a:off x="111561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133164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154766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176368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197971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219573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241176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262778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284380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305983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327585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349188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370790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392392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3" name="Retângulo 22"/>
          <p:cNvSpPr/>
          <p:nvPr/>
        </p:nvSpPr>
        <p:spPr>
          <a:xfrm>
            <a:off x="413995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4" name="Retângulo 23"/>
          <p:cNvSpPr/>
          <p:nvPr/>
        </p:nvSpPr>
        <p:spPr>
          <a:xfrm>
            <a:off x="435597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5" name="Retângulo 24"/>
          <p:cNvSpPr/>
          <p:nvPr/>
        </p:nvSpPr>
        <p:spPr>
          <a:xfrm>
            <a:off x="457200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6" name="Retângulo 25"/>
          <p:cNvSpPr/>
          <p:nvPr/>
        </p:nvSpPr>
        <p:spPr>
          <a:xfrm>
            <a:off x="478802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7" name="Retângulo 26"/>
          <p:cNvSpPr/>
          <p:nvPr/>
        </p:nvSpPr>
        <p:spPr>
          <a:xfrm>
            <a:off x="500404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8" name="Retângulo 27"/>
          <p:cNvSpPr/>
          <p:nvPr/>
        </p:nvSpPr>
        <p:spPr>
          <a:xfrm>
            <a:off x="522007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543609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0" name="Retângulo 29"/>
          <p:cNvSpPr/>
          <p:nvPr/>
        </p:nvSpPr>
        <p:spPr>
          <a:xfrm>
            <a:off x="565212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1" name="Retângulo 30"/>
          <p:cNvSpPr/>
          <p:nvPr/>
        </p:nvSpPr>
        <p:spPr>
          <a:xfrm>
            <a:off x="586814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2" name="Retângulo 31"/>
          <p:cNvSpPr/>
          <p:nvPr/>
        </p:nvSpPr>
        <p:spPr>
          <a:xfrm>
            <a:off x="608416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pt-BR" sz="900" dirty="0" smtClean="0"/>
              <a:t>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30019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4" name="Retângulo 33"/>
          <p:cNvSpPr/>
          <p:nvPr/>
        </p:nvSpPr>
        <p:spPr>
          <a:xfrm>
            <a:off x="651621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673224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pt-BR" sz="900" dirty="0" smtClean="0"/>
              <a:t>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572396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8" name="Retângulo 37"/>
          <p:cNvSpPr/>
          <p:nvPr/>
        </p:nvSpPr>
        <p:spPr>
          <a:xfrm>
            <a:off x="7788420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39" name="Retângulo 38"/>
          <p:cNvSpPr/>
          <p:nvPr/>
        </p:nvSpPr>
        <p:spPr>
          <a:xfrm>
            <a:off x="800444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40" name="Retângulo 39"/>
          <p:cNvSpPr/>
          <p:nvPr/>
        </p:nvSpPr>
        <p:spPr>
          <a:xfrm>
            <a:off x="822046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grpSp>
        <p:nvGrpSpPr>
          <p:cNvPr id="67" name="Grupo 66"/>
          <p:cNvGrpSpPr/>
          <p:nvPr/>
        </p:nvGrpSpPr>
        <p:grpSpPr>
          <a:xfrm>
            <a:off x="467544" y="4365104"/>
            <a:ext cx="2376264" cy="980492"/>
            <a:chOff x="467544" y="4365104"/>
            <a:chExt cx="2376264" cy="980492"/>
          </a:xfrm>
        </p:grpSpPr>
        <p:sp>
          <p:nvSpPr>
            <p:cNvPr id="62" name="Colchete direito 61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olchete direito 62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olchete direito 64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61" name="Colchete direito 60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86" name="Retângulo 85"/>
          <p:cNvSpPr/>
          <p:nvPr/>
        </p:nvSpPr>
        <p:spPr>
          <a:xfrm>
            <a:off x="7524328" y="486916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C000"/>
                </a:solidFill>
              </a:rPr>
              <a:t>...</a:t>
            </a:r>
            <a:endParaRPr lang="pt-BR" sz="2000" dirty="0">
              <a:solidFill>
                <a:srgbClr val="FFC000"/>
              </a:solidFill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2843808" y="4365104"/>
            <a:ext cx="2376264" cy="980492"/>
            <a:chOff x="467544" y="4365104"/>
            <a:chExt cx="2376264" cy="980492"/>
          </a:xfrm>
        </p:grpSpPr>
        <p:sp>
          <p:nvSpPr>
            <p:cNvPr id="70" name="Colchete direito 69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olchete direito 70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olchete direito 71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76" name="Colchete direito 75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220072" y="4365104"/>
            <a:ext cx="2376264" cy="980492"/>
            <a:chOff x="467544" y="4365104"/>
            <a:chExt cx="2376264" cy="980492"/>
          </a:xfrm>
        </p:grpSpPr>
        <p:sp>
          <p:nvSpPr>
            <p:cNvPr id="79" name="Colchete direito 78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olchete direito 79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lchete direito 80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85" name="Colchete direito 84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sp>
        <p:nvSpPr>
          <p:cNvPr id="88" name="Retângulo 36"/>
          <p:cNvSpPr/>
          <p:nvPr/>
        </p:nvSpPr>
        <p:spPr>
          <a:xfrm>
            <a:off x="6929454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89" name="Retângulo 37"/>
          <p:cNvSpPr/>
          <p:nvPr/>
        </p:nvSpPr>
        <p:spPr>
          <a:xfrm>
            <a:off x="7145478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sp>
        <p:nvSpPr>
          <p:cNvPr id="90" name="Retângulo 38"/>
          <p:cNvSpPr/>
          <p:nvPr/>
        </p:nvSpPr>
        <p:spPr>
          <a:xfrm>
            <a:off x="7361502" y="5445224"/>
            <a:ext cx="216024" cy="2880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endParaRPr lang="pt-BR" sz="900" dirty="0" smtClean="0"/>
          </a:p>
        </p:txBody>
      </p:sp>
      <p:grpSp>
        <p:nvGrpSpPr>
          <p:cNvPr id="99" name="Group 98"/>
          <p:cNvGrpSpPr/>
          <p:nvPr/>
        </p:nvGrpSpPr>
        <p:grpSpPr>
          <a:xfrm>
            <a:off x="7596210" y="4722044"/>
            <a:ext cx="762004" cy="1228700"/>
            <a:chOff x="7596210" y="4722044"/>
            <a:chExt cx="762004" cy="1228700"/>
          </a:xfrm>
        </p:grpSpPr>
        <p:sp>
          <p:nvSpPr>
            <p:cNvPr id="91" name="Arc 90"/>
            <p:cNvSpPr/>
            <p:nvPr/>
          </p:nvSpPr>
          <p:spPr>
            <a:xfrm flipH="1">
              <a:off x="7596210" y="4722044"/>
              <a:ext cx="138090" cy="1228700"/>
            </a:xfrm>
            <a:prstGeom prst="arc">
              <a:avLst>
                <a:gd name="adj1" fmla="val 1620000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10800000" flipV="1">
              <a:off x="7658100" y="4724400"/>
              <a:ext cx="70011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Ao instanciar um </a:t>
            </a:r>
            <a:r>
              <a:rPr lang="pt-BR" sz="2400" dirty="0" err="1" smtClean="0"/>
              <a:t>RandomAccessFile</a:t>
            </a:r>
            <a:r>
              <a:rPr lang="pt-BR" sz="2400" dirty="0" smtClean="0"/>
              <a:t>, devemos informar o nome do arquivo e a forma de </a:t>
            </a:r>
            <a:r>
              <a:rPr lang="pt-BR" sz="2400" dirty="0" err="1" smtClean="0"/>
              <a:t>abrí-lo</a:t>
            </a:r>
            <a:r>
              <a:rPr lang="pt-BR" sz="2400" dirty="0" smtClean="0"/>
              <a:t>:</a:t>
            </a:r>
          </a:p>
          <a:p>
            <a:pPr indent="-3175">
              <a:spcBef>
                <a:spcPts val="0"/>
              </a:spcBef>
              <a:buNone/>
            </a:pPr>
            <a:endParaRPr lang="pt-BR" sz="2400" dirty="0" smtClean="0"/>
          </a:p>
          <a:p>
            <a:pPr marL="895350" indent="-3175">
              <a:spcBef>
                <a:spcPts val="0"/>
              </a:spcBef>
              <a:buNone/>
              <a:tabLst>
                <a:tab pos="1611313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dataFile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</a:p>
          <a:p>
            <a:pPr marL="895350" indent="-3175">
              <a:spcBef>
                <a:spcPts val="0"/>
              </a:spcBef>
              <a:buNone/>
              <a:tabLst>
                <a:tab pos="16113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000" dirty="0" smtClean="0">
                <a:solidFill>
                  <a:srgbClr val="FFC000"/>
                </a:solidFill>
              </a:rPr>
              <a:t>(“C:\\agenda.dat”, “</a:t>
            </a:r>
            <a:r>
              <a:rPr lang="pt-BR" sz="2000" dirty="0" err="1" smtClean="0">
                <a:solidFill>
                  <a:srgbClr val="FFC000"/>
                </a:solidFill>
              </a:rPr>
              <a:t>rw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 smtClean="0"/>
          </a:p>
          <a:p>
            <a:r>
              <a:rPr lang="pt-BR" sz="2400" dirty="0" smtClean="0"/>
              <a:t>Formas de abrir o arquivo:</a:t>
            </a:r>
          </a:p>
          <a:p>
            <a:pPr marL="900113" lvl="1" indent="-45085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r</a:t>
            </a:r>
            <a:r>
              <a:rPr lang="pt-BR" sz="2000" dirty="0" smtClean="0"/>
              <a:t>	– Abre o arquivo em modo somente leitura;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</a:t>
            </a:r>
            <a:r>
              <a:rPr lang="pt-BR" sz="2000" dirty="0" smtClean="0"/>
              <a:t>	– Abre o arquivo em modo leitura e escrita;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rws</a:t>
            </a:r>
            <a:r>
              <a:rPr lang="pt-BR" sz="2000" dirty="0" smtClean="0"/>
              <a:t>	– Abre o arquivo em modo leitura e escrita garantindo o sincronismo entre dois ou mais processos que acessem simultaneamente o arquivo.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Gravando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writeInt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int</a:t>
            </a:r>
            <a:r>
              <a:rPr lang="pt-BR" sz="1800" dirty="0" smtClean="0"/>
              <a:t> ocupando 4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writeLong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long</a:t>
            </a:r>
            <a:r>
              <a:rPr lang="pt-BR" sz="1800" dirty="0" smtClean="0"/>
              <a:t> ocupando 8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writeFloat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float</a:t>
            </a:r>
            <a:r>
              <a:rPr lang="pt-BR" sz="1800" dirty="0" smtClean="0"/>
              <a:t> ocupando 4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writeDouble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double</a:t>
            </a:r>
            <a:r>
              <a:rPr lang="pt-BR" sz="1800" dirty="0" smtClean="0"/>
              <a:t> ocupando 8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</a:t>
            </a:r>
            <a:r>
              <a:rPr lang="pt-BR" sz="1800" dirty="0" smtClean="0">
                <a:solidFill>
                  <a:srgbClr val="FFC000"/>
                </a:solidFill>
              </a:rPr>
              <a:t>(byte[])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conjunto de bytes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writeBoolean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 ocupando um byte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writeByte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byte e grava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writeShort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short e grava ocupando 2 bytes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writeChar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</a:t>
            </a:r>
            <a:r>
              <a:rPr lang="pt-BR" sz="1800" dirty="0" err="1" smtClean="0"/>
              <a:t>char</a:t>
            </a:r>
            <a:r>
              <a:rPr lang="pt-BR" sz="1800" dirty="0" smtClean="0"/>
              <a:t> e grava ocupando 4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Lendo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readInt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int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readLong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long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readFloat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float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readDouble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double</a:t>
            </a:r>
            <a:endParaRPr lang="pt-BR" sz="1800" u="sng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read(byte[],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um conjunto de bytes carregando-os em um </a:t>
            </a:r>
            <a:r>
              <a:rPr lang="pt-BR" sz="1800" u="sng" dirty="0" err="1" smtClean="0"/>
              <a:t>array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readBoolean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byte retornando um </a:t>
            </a:r>
            <a:r>
              <a:rPr lang="pt-BR" sz="1800" u="sng" dirty="0" err="1" smtClean="0"/>
              <a:t>boolean</a:t>
            </a:r>
            <a:endParaRPr lang="pt-BR" sz="1800" u="sng" dirty="0" smtClean="0"/>
          </a:p>
          <a:p>
            <a:r>
              <a:rPr lang="pt-BR" sz="1800" dirty="0" smtClean="0">
                <a:solidFill>
                  <a:srgbClr val="FFC000"/>
                </a:solidFill>
              </a:rPr>
              <a:t>byte </a:t>
            </a:r>
            <a:r>
              <a:rPr lang="pt-BR" sz="1800" dirty="0" err="1" smtClean="0">
                <a:solidFill>
                  <a:srgbClr val="FFC000"/>
                </a:solidFill>
              </a:rPr>
              <a:t>readByte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</a:t>
            </a:r>
            <a:r>
              <a:rPr lang="pt-BR" sz="1800" u="sng" dirty="0" smtClean="0"/>
              <a:t>byte</a:t>
            </a:r>
          </a:p>
          <a:p>
            <a:r>
              <a:rPr lang="pt-BR" sz="1800" dirty="0" smtClean="0">
                <a:solidFill>
                  <a:srgbClr val="FFC000"/>
                </a:solidFill>
              </a:rPr>
              <a:t>short </a:t>
            </a:r>
            <a:r>
              <a:rPr lang="pt-BR" sz="1800" dirty="0" err="1" smtClean="0">
                <a:solidFill>
                  <a:srgbClr val="FFC000"/>
                </a:solidFill>
              </a:rPr>
              <a:t>readShort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2 bytes retornando um </a:t>
            </a:r>
            <a:r>
              <a:rPr lang="pt-BR" sz="1800" u="sng" dirty="0" smtClean="0"/>
              <a:t>short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char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readChar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char</a:t>
            </a:r>
            <a:endParaRPr lang="pt-BR" sz="18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86766" cy="261461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Copie para a pasta </a:t>
            </a:r>
            <a:r>
              <a:rPr lang="pt-BR" sz="2000" dirty="0" err="1" smtClean="0">
                <a:solidFill>
                  <a:srgbClr val="FFC000"/>
                </a:solidFill>
              </a:rPr>
              <a:t>src</a:t>
            </a:r>
            <a:r>
              <a:rPr lang="pt-BR" sz="2000" dirty="0" smtClean="0"/>
              <a:t> de um novo projeto do eclipse os seguintes arquivos fornecidos pelo instrutor:</a:t>
            </a:r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br</a:t>
            </a:r>
            <a:r>
              <a:rPr lang="pt-BR" sz="1800" dirty="0" smtClean="0">
                <a:solidFill>
                  <a:srgbClr val="FFC000"/>
                </a:solidFill>
              </a:rPr>
              <a:t>/com/</a:t>
            </a:r>
            <a:r>
              <a:rPr lang="pt-BR" sz="1800" dirty="0" err="1" smtClean="0">
                <a:solidFill>
                  <a:srgbClr val="FFC000"/>
                </a:solidFill>
              </a:rPr>
              <a:t>cursojava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controller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FileCopyController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java</a:t>
            </a: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resource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FileCopy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fxml</a:t>
            </a:r>
            <a:endParaRPr lang="pt-BR" sz="1800" dirty="0" smtClean="0">
              <a:solidFill>
                <a:srgbClr val="FFC000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resource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image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copy</a:t>
            </a:r>
            <a:r>
              <a:rPr lang="pt-BR" sz="1800" dirty="0" smtClean="0">
                <a:solidFill>
                  <a:srgbClr val="FFC000"/>
                </a:solidFill>
              </a:rPr>
              <a:t>-icon.png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A classe </a:t>
            </a:r>
            <a:r>
              <a:rPr lang="pt-BR" sz="2000" dirty="0" err="1" smtClean="0">
                <a:solidFill>
                  <a:srgbClr val="FFC000"/>
                </a:solidFill>
              </a:rPr>
              <a:t>FileCopyController</a:t>
            </a:r>
            <a:r>
              <a:rPr lang="pt-BR" sz="2000" dirty="0" smtClean="0"/>
              <a:t> é uma classe executável que exibe uma janela permitindo ao usuário digitar o nome de dois arquivos.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256"/>
            <a:ext cx="55816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Implemente a funcionalidade do botão Ok da janela </a:t>
            </a:r>
            <a:r>
              <a:rPr lang="pt-BR" sz="2000" dirty="0" err="1" smtClean="0"/>
              <a:t>FileCopyController</a:t>
            </a:r>
            <a:r>
              <a:rPr lang="pt-BR" sz="2000" dirty="0" smtClean="0"/>
              <a:t> (método </a:t>
            </a:r>
            <a:r>
              <a:rPr lang="pt-BR" sz="2000" dirty="0" err="1" smtClean="0">
                <a:solidFill>
                  <a:srgbClr val="FFC000"/>
                </a:solidFill>
              </a:rPr>
              <a:t>okOnAction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, </a:t>
            </a:r>
            <a:r>
              <a:rPr lang="pt-BR" sz="2000" smtClean="0"/>
              <a:t>linha 78).</a:t>
            </a:r>
            <a:endParaRPr lang="pt-BR" sz="2000" dirty="0" smtClean="0"/>
          </a:p>
          <a:p>
            <a:pPr>
              <a:spcBef>
                <a:spcPts val="3000"/>
              </a:spcBef>
            </a:pPr>
            <a:r>
              <a:rPr lang="pt-BR" sz="2000" dirty="0" smtClean="0"/>
              <a:t>Ao clicar no botão Ok, a aplicação deverá copiar o arquivo especificado na primeira caixa de texto (</a:t>
            </a:r>
            <a:r>
              <a:rPr lang="pt-BR" sz="2000" dirty="0" err="1" smtClean="0">
                <a:solidFill>
                  <a:srgbClr val="FFC000"/>
                </a:solidFill>
              </a:rPr>
              <a:t>txtOrigem</a:t>
            </a:r>
            <a:r>
              <a:rPr lang="pt-BR" sz="2000" dirty="0" smtClean="0"/>
              <a:t>) gerando uma cópia com o nome especificado na segunda caixa de texto (</a:t>
            </a:r>
            <a:r>
              <a:rPr lang="pt-BR" sz="2000" dirty="0" err="1" smtClean="0">
                <a:solidFill>
                  <a:srgbClr val="FFC000"/>
                </a:solidFill>
              </a:rPr>
              <a:t>txtDestino</a:t>
            </a:r>
            <a:r>
              <a:rPr lang="pt-BR" sz="2000" dirty="0" smtClean="0"/>
              <a:t>).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Caso ocorra algum problema durante a cópia, uma mensagem de erro deverá ser exibida no rótulo </a:t>
            </a:r>
            <a:r>
              <a:rPr lang="pt-BR" sz="2000" dirty="0" err="1" smtClean="0">
                <a:solidFill>
                  <a:srgbClr val="FFC000"/>
                </a:solidFill>
              </a:rPr>
              <a:t>lblMensagem</a:t>
            </a:r>
            <a:r>
              <a:rPr lang="pt-BR" sz="2000" dirty="0" smtClean="0"/>
              <a:t>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lblMensagem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setText</a:t>
            </a:r>
            <a:r>
              <a:rPr lang="pt-BR" sz="2000" dirty="0" smtClean="0">
                <a:solidFill>
                  <a:srgbClr val="FFC000"/>
                </a:solidFill>
              </a:rPr>
              <a:t>(“Falha ao copiar o arquivo especificado”);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Exceptions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31840" y="2420888"/>
          <a:ext cx="266429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4"/>
          <p:cNvGraphicFramePr>
            <a:graphicFrameLocks/>
          </p:cNvGraphicFramePr>
          <p:nvPr/>
        </p:nvGraphicFramePr>
        <p:xfrm>
          <a:off x="755577" y="4583400"/>
          <a:ext cx="29523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FileNotFoundException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4"/>
          <p:cNvGraphicFramePr>
            <a:graphicFrameLocks/>
          </p:cNvGraphicFramePr>
          <p:nvPr/>
        </p:nvGraphicFramePr>
        <p:xfrm>
          <a:off x="5292080" y="4583400"/>
          <a:ext cx="28803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EOFException</a:t>
                      </a:r>
                      <a:endParaRPr kumimoji="0" lang="pt-BR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getMessage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printStackTrace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 rot="16200000">
            <a:off x="3887925" y="1808821"/>
            <a:ext cx="1152128" cy="4392487"/>
            <a:chOff x="2195736" y="3429000"/>
            <a:chExt cx="1872208" cy="2811189"/>
          </a:xfrm>
        </p:grpSpPr>
        <p:cxnSp>
          <p:nvCxnSpPr>
            <p:cNvPr id="33" name="Conector angulado 32"/>
            <p:cNvCxnSpPr/>
            <p:nvPr/>
          </p:nvCxnSpPr>
          <p:spPr>
            <a:xfrm flipV="1">
              <a:off x="2195736" y="5088062"/>
              <a:ext cx="1872207" cy="115212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/>
            <p:nvPr/>
          </p:nvCxnSpPr>
          <p:spPr>
            <a:xfrm>
              <a:off x="2195736" y="3429000"/>
              <a:ext cx="1872208" cy="115212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Exceptions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79"/>
          </a:xfrm>
        </p:spPr>
        <p:txBody>
          <a:bodyPr/>
          <a:lstStyle/>
          <a:p>
            <a:r>
              <a:rPr lang="pt-BR" dirty="0" smtClean="0"/>
              <a:t>Principais exceções: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Ocorre quando a aplicação tenta abrir para leitura um arquivo inexistente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EOFException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Disparado pela maioria dos métodos da classe </a:t>
            </a:r>
            <a:r>
              <a:rPr lang="pt-BR" sz="2000" dirty="0" err="1" smtClean="0"/>
              <a:t>RandomAccessFile</a:t>
            </a:r>
            <a:r>
              <a:rPr lang="pt-BR" sz="2000" dirty="0" smtClean="0"/>
              <a:t> quando tenta-se realizar a leitura de bytes após o final do arquivo.</a:t>
            </a:r>
          </a:p>
          <a:p>
            <a:pPr lvl="1">
              <a:spcBef>
                <a:spcPts val="1200"/>
              </a:spcBef>
            </a:pPr>
            <a:r>
              <a:rPr lang="pt-BR" sz="2000" b="1" i="1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Representa qualquer falha ao realizar operações de leitura, escrita ou manipulação de arquivos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Exemplos de arquivos binários são MP3, </a:t>
            </a:r>
            <a:r>
              <a:rPr lang="pt-BR" sz="2000" dirty="0" err="1" smtClean="0"/>
              <a:t>JPEGs</a:t>
            </a:r>
            <a:r>
              <a:rPr lang="pt-BR" sz="2000" dirty="0" smtClean="0"/>
              <a:t>, </a:t>
            </a:r>
            <a:r>
              <a:rPr lang="pt-BR" sz="2000" dirty="0" err="1" smtClean="0"/>
              <a:t>AVIs</a:t>
            </a:r>
            <a:r>
              <a:rPr lang="pt-BR" sz="2000" dirty="0" smtClean="0"/>
              <a:t>, </a:t>
            </a:r>
            <a:r>
              <a:rPr lang="pt-BR" sz="2000" dirty="0" err="1" smtClean="0"/>
              <a:t>DOCs</a:t>
            </a:r>
            <a:r>
              <a:rPr lang="pt-BR" sz="20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O pacote </a:t>
            </a: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entrada)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binários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</TotalTime>
  <Words>2260</Words>
  <Application>Microsoft Office PowerPoint</Application>
  <PresentationFormat>On-screen Show (4:3)</PresentationFormat>
  <Paragraphs>590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Técnica</vt:lpstr>
      <vt:lpstr>Arquivos – I/O e NIO Parte 2 Manipulação de Arquivos Binários</vt:lpstr>
      <vt:lpstr>Arquivos Binários</vt:lpstr>
      <vt:lpstr>Introdução</vt:lpstr>
      <vt:lpstr>Principais Exceptions</vt:lpstr>
      <vt:lpstr>Principais Exceptions</vt:lpstr>
      <vt:lpstr>Arquivos binários</vt:lpstr>
      <vt:lpstr>Arquivos binários</vt:lpstr>
      <vt:lpstr>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java.io.FileOutputStream</vt:lpstr>
      <vt:lpstr>java.io.ByteArrayOutputStream</vt:lpstr>
      <vt:lpstr>Arquivos de acesso randômico</vt:lpstr>
      <vt:lpstr>java.io.RandomAccessFile</vt:lpstr>
      <vt:lpstr>java.io.RandomAccessFile</vt:lpstr>
      <vt:lpstr>java.io.RandomAccessFile</vt:lpstr>
      <vt:lpstr>Exercício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binários</dc:title>
  <dc:creator>Sandro Vieira</dc:creator>
  <cp:lastModifiedBy>Sandro Luiz S. Vieira</cp:lastModifiedBy>
  <cp:revision>496</cp:revision>
  <dcterms:created xsi:type="dcterms:W3CDTF">2011-12-17T14:07:49Z</dcterms:created>
  <dcterms:modified xsi:type="dcterms:W3CDTF">2016-10-21T18:48:03Z</dcterms:modified>
</cp:coreProperties>
</file>