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309" r:id="rId3"/>
    <p:sldId id="401" r:id="rId4"/>
    <p:sldId id="400" r:id="rId5"/>
    <p:sldId id="402" r:id="rId6"/>
    <p:sldId id="403" r:id="rId7"/>
    <p:sldId id="404" r:id="rId8"/>
    <p:sldId id="405" r:id="rId9"/>
    <p:sldId id="407" r:id="rId10"/>
    <p:sldId id="408" r:id="rId11"/>
    <p:sldId id="411" r:id="rId12"/>
    <p:sldId id="412" r:id="rId13"/>
    <p:sldId id="414" r:id="rId14"/>
    <p:sldId id="413" r:id="rId15"/>
    <p:sldId id="417" r:id="rId16"/>
    <p:sldId id="416" r:id="rId17"/>
    <p:sldId id="418" r:id="rId18"/>
    <p:sldId id="429" r:id="rId19"/>
    <p:sldId id="419" r:id="rId20"/>
    <p:sldId id="420" r:id="rId21"/>
    <p:sldId id="421" r:id="rId22"/>
    <p:sldId id="426" r:id="rId23"/>
    <p:sldId id="423" r:id="rId24"/>
    <p:sldId id="424" r:id="rId25"/>
    <p:sldId id="427" r:id="rId26"/>
    <p:sldId id="425" r:id="rId27"/>
    <p:sldId id="430" r:id="rId28"/>
    <p:sldId id="431" r:id="rId29"/>
    <p:sldId id="433" r:id="rId30"/>
    <p:sldId id="434" r:id="rId31"/>
    <p:sldId id="435" r:id="rId32"/>
    <p:sldId id="437" r:id="rId33"/>
    <p:sldId id="436" r:id="rId3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21614" autoAdjust="0"/>
    <p:restoredTop sz="86377" autoAdjust="0"/>
  </p:normalViewPr>
  <p:slideViewPr>
    <p:cSldViewPr>
      <p:cViewPr varScale="1">
        <p:scale>
          <a:sx n="88" d="100"/>
          <a:sy n="88" d="100"/>
        </p:scale>
        <p:origin x="-7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2F60CC-E9F1-4D6D-9575-86562CE1CF43}" type="datetimeFigureOut">
              <a:rPr lang="pt-BR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3010A1-97EB-4147-B509-23B1A33D848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EEADA-C7F4-4190-AB85-DAE024F76D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FFD93-7E8A-49CE-B843-4B48C85AF3E8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714E-884E-49D1-BFEA-EB9C769B51B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7707-74BC-4BD5-8D54-11BA37AC4315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5A93-47A9-4738-934C-DDA2D6372AD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478D8-68D2-4657-B306-D4069ADAE222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4129-82C9-44DC-91D8-3848D3220C3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BFA36-808B-4AE0-A68D-04A211CCBED2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38D-5C5C-4AE6-B8C5-86CD882E3EC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29853-01EE-4CE0-AE0D-D432B78E70A6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E120-6210-44C4-9C14-8704E13AF0B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54DC8-F586-44E0-8A47-465838CB2C20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ECCE-2536-4D0F-B03E-A7861CBA8D6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ABBB-584B-40A1-B97E-32E94D210AC9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na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72386" cy="218598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8596" y="3929066"/>
            <a:ext cx="7496204" cy="219709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ABBF7-991C-4316-88FD-CF7654E8EE45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C700-8835-4F05-9426-213B8E11E34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42EE5-379D-4844-83CA-9C00F0F3E70C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0B93-B4AA-46EB-B8AB-DE912AEA2C2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72C40-F8C2-464C-A3C2-FA4FBF4748D0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D186-F532-45B6-BED0-3E4A3A7AE75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D95DB-F325-4B1B-9199-45743FCECAC2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7331-CE90-466A-8F04-1D698A9A24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5ECCA-7902-4987-86FC-B45F4B729392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FD7C-57FF-4ADE-83EA-E8FF26BE676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5929322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A7C953-04D8-43D3-83FE-C8885D9A5B38}" type="datetime1">
              <a:rPr lang="pt-BR" smtClean="0"/>
              <a:pPr>
                <a:defRPr/>
              </a:pPr>
              <a:t>21/10/2016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14282" y="6421438"/>
            <a:ext cx="442915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600" kern="1200" dirty="0" smtClean="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Capítulo 15 - Manipulação de arquivos texto</a:t>
            </a:r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0F594C-1F2F-439B-9F0B-0CEFB1F9CF57}" type="slidenum">
              <a:rPr lang="pt-BR" smtClean="0"/>
              <a:pPr>
                <a:defRPr/>
              </a:pPr>
              <a:t>‹#›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32" r:id="rId5"/>
    <p:sldLayoutId id="2147483829" r:id="rId6"/>
    <p:sldLayoutId id="2147483823" r:id="rId7"/>
    <p:sldLayoutId id="2147483824" r:id="rId8"/>
    <p:sldLayoutId id="2147483830" r:id="rId9"/>
    <p:sldLayoutId id="2147483831" r:id="rId10"/>
    <p:sldLayoutId id="2147483825" r:id="rId11"/>
    <p:sldLayoutId id="214748382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cap="none" dirty="0" smtClean="0"/>
              <a:t>Arquivos – I/O e NIO</a:t>
            </a:r>
            <a:br>
              <a:rPr lang="pt-BR" sz="4400" cap="none" dirty="0" smtClean="0"/>
            </a:br>
            <a:r>
              <a:rPr lang="pt-BR" sz="2000" cap="none" dirty="0" smtClean="0"/>
              <a:t>Parte 3</a:t>
            </a:r>
            <a:br>
              <a:rPr lang="pt-BR" sz="2000" cap="none" dirty="0" smtClean="0"/>
            </a:br>
            <a:r>
              <a:rPr lang="pt-BR" sz="2000" cap="none" dirty="0" smtClean="0"/>
              <a:t>Manipulação de arquivos texto</a:t>
            </a:r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643042" y="1600200"/>
            <a:ext cx="5857916" cy="2185989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Reader </a:t>
            </a:r>
            <a:r>
              <a:rPr lang="en-US" sz="2000" kern="1200" dirty="0" err="1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reader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FileReader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(“C:\\carta.txt”);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 dados = new char[4];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0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FFC000"/>
                </a:solidFill>
              </a:rPr>
              <a:t>int</a:t>
            </a:r>
            <a:r>
              <a:rPr lang="en-US" sz="2000" dirty="0" smtClean="0"/>
              <a:t> quant = </a:t>
            </a:r>
            <a:r>
              <a:rPr lang="en-US" sz="2000" dirty="0" err="1" smtClean="0">
                <a:solidFill>
                  <a:srgbClr val="FFC000"/>
                </a:solidFill>
              </a:rPr>
              <a:t>reader.read</a:t>
            </a:r>
            <a:r>
              <a:rPr lang="en-US" sz="2000" dirty="0" smtClean="0">
                <a:solidFill>
                  <a:srgbClr val="FFC000"/>
                </a:solidFill>
              </a:rPr>
              <a:t>(</a:t>
            </a:r>
            <a:r>
              <a:rPr lang="en-US" sz="2000" dirty="0" smtClean="0"/>
              <a:t>dados</a:t>
            </a:r>
            <a:r>
              <a:rPr lang="en-US" sz="2000" dirty="0" smtClean="0">
                <a:solidFill>
                  <a:srgbClr val="FFC000"/>
                </a:solidFill>
              </a:rPr>
              <a:t>)</a:t>
            </a:r>
            <a:r>
              <a:rPr lang="en-US" sz="20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FFC000"/>
                </a:solidFill>
              </a:rPr>
              <a:t>reader.close</a:t>
            </a:r>
            <a:r>
              <a:rPr lang="en-US" sz="2000" dirty="0" smtClean="0">
                <a:solidFill>
                  <a:srgbClr val="FFC000"/>
                </a:solidFill>
              </a:rPr>
              <a:t>()</a:t>
            </a:r>
            <a:r>
              <a:rPr lang="en-US" sz="20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texto</a:t>
            </a:r>
            <a:r>
              <a:rPr lang="en-US" sz="2000" dirty="0" smtClean="0"/>
              <a:t> = new String(dados);</a:t>
            </a:r>
            <a:endParaRPr lang="en-US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000" dirty="0" err="1" smtClean="0"/>
              <a:t>texto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</p:txBody>
      </p:sp>
      <p:grpSp>
        <p:nvGrpSpPr>
          <p:cNvPr id="25" name="Grupo 43"/>
          <p:cNvGrpSpPr>
            <a:grpSpLocks noGrp="1"/>
          </p:cNvGrpSpPr>
          <p:nvPr>
            <p:ph sz="half" idx="2"/>
          </p:nvPr>
        </p:nvGrpSpPr>
        <p:grpSpPr>
          <a:xfrm>
            <a:off x="1000100" y="5661355"/>
            <a:ext cx="7128000" cy="489600"/>
            <a:chOff x="755576" y="5675650"/>
            <a:chExt cx="7128793" cy="489654"/>
          </a:xfrm>
        </p:grpSpPr>
        <p:sp>
          <p:nvSpPr>
            <p:cNvPr id="26" name="Retângulo 45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27" name="Retângulo 46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28" name="Retângulo 47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29" name="Retângulo 48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30" name="Retângulo 49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31" name="Retângulo 50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</a:p>
          </p:txBody>
        </p:sp>
        <p:sp>
          <p:nvSpPr>
            <p:cNvPr id="32" name="Retângulo 51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</a:p>
          </p:txBody>
        </p:sp>
        <p:sp>
          <p:nvSpPr>
            <p:cNvPr id="33" name="Retângulo 52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34" name="Retângulo 53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35" name="Retângulo 54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36" name="Retângulo 55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</a:p>
          </p:txBody>
        </p:sp>
        <p:sp>
          <p:nvSpPr>
            <p:cNvPr id="37" name="Retângulo 56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</a:p>
          </p:txBody>
        </p:sp>
        <p:sp>
          <p:nvSpPr>
            <p:cNvPr id="38" name="Retângulo 57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</a:p>
          </p:txBody>
        </p:sp>
        <p:sp>
          <p:nvSpPr>
            <p:cNvPr id="39" name="Retângulo 58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40" name="Retângulo 59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41" name="Retângulo 60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</a:p>
          </p:txBody>
        </p:sp>
      </p:grpSp>
      <p:sp>
        <p:nvSpPr>
          <p:cNvPr id="43" name="Seta para baixo 61"/>
          <p:cNvSpPr/>
          <p:nvPr/>
        </p:nvSpPr>
        <p:spPr>
          <a:xfrm>
            <a:off x="1142976" y="5214950"/>
            <a:ext cx="244125" cy="360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3C700-8835-4F05-9426-213B8E11E34E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18837 -4.07407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3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long skip(long)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Avança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 err="1" smtClean="0"/>
              <a:t>capturar</a:t>
            </a:r>
            <a:r>
              <a:rPr lang="en-US" sz="2400" dirty="0" smtClean="0"/>
              <a:t> </a:t>
            </a:r>
            <a:r>
              <a:rPr lang="en-US" sz="2400" dirty="0" err="1" smtClean="0"/>
              <a:t>nenhuma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informação</a:t>
            </a:r>
            <a:r>
              <a:rPr lang="en-US" sz="2400" dirty="0" smtClean="0"/>
              <a:t> do reader.</a:t>
            </a:r>
            <a:endParaRPr lang="pt-BR" sz="2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643042" y="3929066"/>
            <a:ext cx="5857916" cy="2197097"/>
          </a:xfrm>
        </p:spPr>
        <p:txBody>
          <a:bodyPr/>
          <a:lstStyle/>
          <a:p>
            <a:pPr marL="3175" indent="0">
              <a:spcBef>
                <a:spcPts val="0"/>
              </a:spcBef>
              <a:buNone/>
            </a:pPr>
            <a:r>
              <a:rPr lang="pt-BR" sz="2000" dirty="0" err="1" smtClean="0"/>
              <a:t>Reader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reader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FileReader</a:t>
            </a:r>
            <a:r>
              <a:rPr lang="pt-BR" sz="2000" dirty="0" smtClean="0"/>
              <a:t>(“</a:t>
            </a:r>
            <a:r>
              <a:rPr lang="pt-BR" sz="2000" spc="-100" dirty="0" smtClean="0"/>
              <a:t>C:\\carta.txt</a:t>
            </a:r>
            <a:r>
              <a:rPr lang="pt-BR" sz="2000" dirty="0" smtClean="0"/>
              <a:t>”);</a:t>
            </a:r>
          </a:p>
          <a:p>
            <a:pPr marL="3175" indent="0">
              <a:spcBef>
                <a:spcPts val="0"/>
              </a:spcBef>
              <a:buNone/>
            </a:pPr>
            <a:r>
              <a:rPr lang="pt-BR" sz="2000" dirty="0" err="1" smtClean="0"/>
              <a:t>char</a:t>
            </a:r>
            <a:r>
              <a:rPr lang="pt-BR" sz="2000" dirty="0" smtClean="0"/>
              <a:t>[] dados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char</a:t>
            </a:r>
            <a:r>
              <a:rPr lang="pt-BR" sz="2000" dirty="0" smtClean="0"/>
              <a:t>[35];</a:t>
            </a:r>
          </a:p>
          <a:p>
            <a:pPr marL="3175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3175" indent="0">
              <a:spcBef>
                <a:spcPts val="0"/>
              </a:spcBef>
              <a:buNone/>
              <a:tabLst>
                <a:tab pos="2514600" algn="l"/>
              </a:tabLst>
            </a:pPr>
            <a:r>
              <a:rPr lang="pt-BR" sz="2000" dirty="0" err="1" smtClean="0"/>
              <a:t>reader</a:t>
            </a:r>
            <a:r>
              <a:rPr lang="pt-BR" sz="2000" dirty="0" smtClean="0"/>
              <a:t>.</a:t>
            </a:r>
            <a:r>
              <a:rPr lang="pt-BR" sz="2000" dirty="0" err="1" smtClean="0"/>
              <a:t>read</a:t>
            </a:r>
            <a:r>
              <a:rPr lang="pt-BR" sz="2000" dirty="0" smtClean="0"/>
              <a:t>(dados);</a:t>
            </a:r>
            <a:r>
              <a:rPr lang="pt-BR" sz="2000" dirty="0" smtClean="0">
                <a:solidFill>
                  <a:schemeClr val="accent6"/>
                </a:solidFill>
              </a:rPr>
              <a:t>	/* Lê 35 caracteres. */</a:t>
            </a:r>
          </a:p>
          <a:p>
            <a:pPr marL="3175" indent="0">
              <a:spcBef>
                <a:spcPts val="0"/>
              </a:spcBef>
              <a:buNone/>
              <a:tabLst>
                <a:tab pos="2514600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reader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skip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20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	</a:t>
            </a:r>
            <a:r>
              <a:rPr lang="pt-BR" sz="2000" dirty="0" smtClean="0">
                <a:solidFill>
                  <a:schemeClr val="accent6"/>
                </a:solidFill>
              </a:rPr>
              <a:t>/* “Pula” 20 posições. */</a:t>
            </a:r>
          </a:p>
          <a:p>
            <a:pPr marL="3175" indent="0">
              <a:spcBef>
                <a:spcPts val="0"/>
              </a:spcBef>
              <a:buNone/>
              <a:tabLst>
                <a:tab pos="2514600" algn="l"/>
              </a:tabLst>
            </a:pPr>
            <a:r>
              <a:rPr lang="pt-BR" sz="2000" dirty="0" err="1" smtClean="0"/>
              <a:t>reader</a:t>
            </a:r>
            <a:r>
              <a:rPr lang="pt-BR" sz="2000" dirty="0" smtClean="0"/>
              <a:t>.</a:t>
            </a:r>
            <a:r>
              <a:rPr lang="pt-BR" sz="2000" dirty="0" err="1" smtClean="0"/>
              <a:t>read</a:t>
            </a:r>
            <a:r>
              <a:rPr lang="pt-BR" sz="2000" dirty="0" smtClean="0"/>
              <a:t>(dados);	</a:t>
            </a:r>
            <a:r>
              <a:rPr lang="pt-BR" sz="2000" dirty="0" smtClean="0">
                <a:solidFill>
                  <a:schemeClr val="accent6"/>
                </a:solidFill>
              </a:rPr>
              <a:t>/* Lê mais 35 caracteres. */</a:t>
            </a:r>
          </a:p>
          <a:p>
            <a:pPr marL="3175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reader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  <a:endParaRPr lang="pt-BR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3C700-8835-4F05-9426-213B8E11E34E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3196951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boolean</a:t>
            </a:r>
            <a:r>
              <a:rPr lang="en-US" sz="2800" dirty="0" smtClean="0"/>
              <a:t> ready()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Verifica se na posição atual há algum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disponível para leitura.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Retorna </a:t>
            </a:r>
            <a:r>
              <a:rPr lang="pt-BR" sz="2400" b="1" i="1" dirty="0" err="1" smtClean="0"/>
              <a:t>true</a:t>
            </a:r>
            <a:r>
              <a:rPr lang="pt-BR" sz="2400" dirty="0" smtClean="0"/>
              <a:t> quando há algum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ou </a:t>
            </a:r>
            <a:r>
              <a:rPr lang="pt-BR" sz="2400" b="1" i="1" dirty="0" err="1" smtClean="0"/>
              <a:t>false</a:t>
            </a:r>
            <a:r>
              <a:rPr lang="pt-BR" sz="2400" dirty="0" smtClean="0"/>
              <a:t> quando o </a:t>
            </a:r>
            <a:r>
              <a:rPr lang="pt-BR" sz="2400" dirty="0" err="1" smtClean="0"/>
              <a:t>posicionador</a:t>
            </a:r>
            <a:r>
              <a:rPr lang="pt-BR" sz="2400" dirty="0" smtClean="0"/>
              <a:t> estiver apontando para após o último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do arquivo.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755576" y="5675650"/>
            <a:ext cx="7128793" cy="489654"/>
            <a:chOff x="755576" y="5675650"/>
            <a:chExt cx="7128793" cy="489654"/>
          </a:xfrm>
        </p:grpSpPr>
        <p:sp>
          <p:nvSpPr>
            <p:cNvPr id="6" name="Retângulo 5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</a:p>
          </p:txBody>
        </p:sp>
      </p:grpSp>
      <p:sp>
        <p:nvSpPr>
          <p:cNvPr id="23" name="Seta para baixo 21"/>
          <p:cNvSpPr/>
          <p:nvPr/>
        </p:nvSpPr>
        <p:spPr>
          <a:xfrm>
            <a:off x="857224" y="5229200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59259E-6 L 0.04635 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35 2.59259E-6 L 0.10156 2.59259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56 2.59259E-6 L 0.14878 2.59259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8 2.59259E-6 L 0.19601 2.59259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01 2.59259E-6 L 0.77882 2.59259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3" grpId="3" animBg="1"/>
      <p:bldP spid="23" grpId="4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3264" y="2065115"/>
            <a:ext cx="6851104" cy="3596134"/>
          </a:xfrm>
        </p:spPr>
        <p:txBody>
          <a:bodyPr/>
          <a:lstStyle/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err="1" smtClean="0"/>
              <a:t>Reader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FileReader</a:t>
            </a:r>
            <a:r>
              <a:rPr lang="pt-BR" sz="2400" dirty="0" smtClean="0"/>
              <a:t>(“</a:t>
            </a:r>
            <a:r>
              <a:rPr lang="pt-BR" sz="2400" spc="-100" dirty="0" smtClean="0"/>
              <a:t>C:\\plan1.</a:t>
            </a:r>
            <a:r>
              <a:rPr lang="pt-BR" sz="2400" spc="-100" dirty="0" err="1" smtClean="0"/>
              <a:t>xls</a:t>
            </a:r>
            <a:r>
              <a:rPr lang="pt-BR" sz="2400" dirty="0" smtClean="0"/>
              <a:t>”);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endParaRPr lang="pt-BR" sz="2400" dirty="0" smtClean="0"/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err="1" smtClean="0"/>
              <a:t>while</a:t>
            </a:r>
            <a:r>
              <a:rPr lang="pt-BR" sz="2400" dirty="0" smtClean="0"/>
              <a:t> (</a:t>
            </a: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ready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) {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</a:t>
            </a:r>
            <a:r>
              <a:rPr lang="pt-BR" sz="2400" dirty="0" smtClean="0"/>
              <a:t>((</a:t>
            </a:r>
            <a:r>
              <a:rPr lang="pt-BR" sz="2400" dirty="0" err="1" smtClean="0"/>
              <a:t>char</a:t>
            </a:r>
            <a:r>
              <a:rPr lang="pt-BR" sz="2400" dirty="0" smtClean="0"/>
              <a:t>) </a:t>
            </a: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>
                <a:solidFill>
                  <a:srgbClr val="FFC000"/>
                </a:solidFill>
              </a:rPr>
              <a:t>.read()</a:t>
            </a:r>
            <a:r>
              <a:rPr lang="pt-BR" sz="2400" dirty="0" smtClean="0"/>
              <a:t>);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smtClean="0"/>
              <a:t>}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endParaRPr lang="pt-BR" sz="2400" dirty="0" smtClean="0"/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>
                <a:solidFill>
                  <a:srgbClr val="FFC000"/>
                </a:solidFill>
              </a:rPr>
              <a:t>.close()</a:t>
            </a:r>
            <a:r>
              <a:rPr lang="pt-BR" sz="2400" dirty="0" smtClean="0"/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72386" cy="290037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void close()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Encerra</a:t>
            </a:r>
            <a:r>
              <a:rPr lang="en-US" sz="2000" dirty="0" smtClean="0"/>
              <a:t> a </a:t>
            </a:r>
            <a:r>
              <a:rPr lang="en-US" sz="2000" dirty="0" err="1" smtClean="0"/>
              <a:t>entrada</a:t>
            </a:r>
            <a:r>
              <a:rPr lang="en-US" sz="2000" dirty="0" smtClean="0"/>
              <a:t> de </a:t>
            </a:r>
            <a:r>
              <a:rPr lang="en-US" sz="2000" dirty="0" err="1" smtClean="0"/>
              <a:t>texto</a:t>
            </a:r>
            <a:r>
              <a:rPr lang="en-US" sz="2000" dirty="0" smtClean="0"/>
              <a:t> </a:t>
            </a:r>
            <a:r>
              <a:rPr lang="en-US" sz="2000" dirty="0" err="1" smtClean="0"/>
              <a:t>liberando</a:t>
            </a:r>
            <a:r>
              <a:rPr lang="en-US" sz="2000" dirty="0" smtClean="0"/>
              <a:t> o </a:t>
            </a:r>
            <a:r>
              <a:rPr lang="en-US" sz="2000" dirty="0" err="1" smtClean="0"/>
              <a:t>recurso</a:t>
            </a:r>
            <a:r>
              <a:rPr lang="en-US" sz="2000" dirty="0" smtClean="0"/>
              <a:t> (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outra</a:t>
            </a:r>
            <a:r>
              <a:rPr lang="en-US" sz="2000" dirty="0" smtClean="0"/>
              <a:t> </a:t>
            </a:r>
            <a:r>
              <a:rPr lang="en-US" sz="2000" dirty="0" err="1" smtClean="0"/>
              <a:t>origem</a:t>
            </a:r>
            <a:r>
              <a:rPr lang="en-US" sz="2000" dirty="0" smtClean="0"/>
              <a:t> de dados) </a:t>
            </a:r>
            <a:r>
              <a:rPr lang="en-US" sz="2000" dirty="0" err="1" smtClean="0"/>
              <a:t>tornando</a:t>
            </a:r>
            <a:r>
              <a:rPr lang="en-US" sz="2000" dirty="0" smtClean="0"/>
              <a:t>-o </a:t>
            </a:r>
            <a:r>
              <a:rPr lang="en-US" sz="2000" dirty="0" err="1" smtClean="0"/>
              <a:t>disponível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outros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programas</a:t>
            </a:r>
            <a:r>
              <a:rPr lang="en-US" sz="2000" dirty="0" smtClean="0"/>
              <a:t> do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operacional</a:t>
            </a:r>
            <a:r>
              <a:rPr lang="en-US" sz="20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smtClean="0"/>
              <a:t>Este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deve</a:t>
            </a:r>
            <a:r>
              <a:rPr lang="en-US" sz="2000" dirty="0" smtClean="0"/>
              <a:t> ser </a:t>
            </a:r>
            <a:r>
              <a:rPr lang="en-US" sz="2000" dirty="0" err="1" smtClean="0"/>
              <a:t>executado</a:t>
            </a:r>
            <a:r>
              <a:rPr lang="en-US" sz="2000" dirty="0" smtClean="0"/>
              <a:t> </a:t>
            </a:r>
            <a:r>
              <a:rPr lang="en-US" sz="2000" dirty="0" err="1" smtClean="0"/>
              <a:t>sempre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terminarmos</a:t>
            </a:r>
            <a:r>
              <a:rPr lang="en-US" sz="2000" dirty="0" smtClean="0"/>
              <a:t> a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do reader.</a:t>
            </a:r>
            <a:endParaRPr lang="pt-BR" sz="20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714480" y="4786322"/>
            <a:ext cx="5715040" cy="1428760"/>
          </a:xfrm>
        </p:spPr>
        <p:txBody>
          <a:bodyPr/>
          <a:lstStyle/>
          <a:p>
            <a:pPr marL="3175" indent="0">
              <a:spcBef>
                <a:spcPts val="0"/>
              </a:spcBef>
              <a:buNone/>
            </a:pPr>
            <a:r>
              <a:rPr lang="pt-BR" sz="2000" dirty="0" err="1" smtClean="0"/>
              <a:t>Reader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reader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FileReader</a:t>
            </a:r>
            <a:r>
              <a:rPr lang="pt-BR" sz="2000" dirty="0" smtClean="0"/>
              <a:t>(“C:\\carta.txt”);</a:t>
            </a:r>
          </a:p>
          <a:p>
            <a:pPr marL="3175" indent="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  <a:p>
            <a:pPr marL="3175" indent="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  <a:p>
            <a:pPr marL="3175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reader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  <a:endParaRPr lang="pt-BR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3C700-8835-4F05-9426-213B8E11E34E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FileReader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000" dirty="0" smtClean="0"/>
              <a:t>Uma simples implementação de </a:t>
            </a:r>
            <a:r>
              <a:rPr lang="pt-BR" sz="2000" dirty="0" err="1" smtClean="0"/>
              <a:t>Reader</a:t>
            </a:r>
            <a:r>
              <a:rPr lang="pt-BR" sz="2000" dirty="0" smtClean="0"/>
              <a:t> que lê dados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a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a partir de um arquivo texto.</a:t>
            </a:r>
          </a:p>
          <a:p>
            <a:pPr>
              <a:spcBef>
                <a:spcPts val="3000"/>
              </a:spcBef>
            </a:pPr>
            <a:r>
              <a:rPr lang="pt-BR" sz="2000" dirty="0" smtClean="0"/>
              <a:t>Ao instanciar um </a:t>
            </a:r>
            <a:r>
              <a:rPr lang="pt-BR" sz="2000" dirty="0" err="1" smtClean="0"/>
              <a:t>FileReader</a:t>
            </a:r>
            <a:r>
              <a:rPr lang="pt-BR" sz="2000" dirty="0" smtClean="0"/>
              <a:t> devemos especificar o caminho absoluto ou relativo do arquivo desejado.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285852" y="4143380"/>
            <a:ext cx="6572296" cy="198278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Reader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reader1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FileReader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“C:\\</a:t>
            </a:r>
            <a:r>
              <a:rPr lang="pt-BR" sz="2000" dirty="0" err="1" smtClean="0"/>
              <a:t>temp</a:t>
            </a:r>
            <a:r>
              <a:rPr lang="pt-BR" sz="2000" dirty="0" smtClean="0"/>
              <a:t>\\carta.txt”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Reader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reader2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FileReader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docs</a:t>
            </a:r>
            <a:r>
              <a:rPr lang="pt-BR" sz="2000" dirty="0" smtClean="0"/>
              <a:t>\\rascunho.txt”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reader1.close()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reader2.close()</a:t>
            </a:r>
            <a:r>
              <a:rPr lang="pt-BR" sz="2000" dirty="0" smtClean="0"/>
              <a:t>;</a:t>
            </a:r>
            <a:endParaRPr lang="pt-BR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BufferedReader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000" dirty="0" smtClean="0"/>
              <a:t>Outra implementação de </a:t>
            </a:r>
            <a:r>
              <a:rPr lang="pt-BR" sz="2000" dirty="0" err="1" smtClean="0"/>
              <a:t>Reader</a:t>
            </a:r>
            <a:r>
              <a:rPr lang="pt-BR" sz="2000" dirty="0" smtClean="0"/>
              <a:t> que pode ler dados </a:t>
            </a:r>
            <a:r>
              <a:rPr lang="pt-BR" sz="2000" u="sng" dirty="0" smtClean="0"/>
              <a:t>linha a linha</a:t>
            </a:r>
            <a:r>
              <a:rPr lang="pt-BR" sz="2000" dirty="0" smtClean="0"/>
              <a:t> a partir de algum outro </a:t>
            </a:r>
            <a:r>
              <a:rPr lang="pt-BR" sz="2000" dirty="0" err="1" smtClean="0"/>
              <a:t>reader</a:t>
            </a:r>
            <a:r>
              <a:rPr lang="pt-BR" sz="2000" dirty="0" smtClean="0"/>
              <a:t> já instanciado.</a:t>
            </a:r>
          </a:p>
          <a:p>
            <a:pPr>
              <a:spcBef>
                <a:spcPts val="3000"/>
              </a:spcBef>
            </a:pPr>
            <a:r>
              <a:rPr lang="pt-BR" sz="2000" dirty="0" smtClean="0"/>
              <a:t>Seu método mais utilizado é o </a:t>
            </a:r>
            <a:r>
              <a:rPr lang="pt-BR" sz="2000" dirty="0" err="1" smtClean="0">
                <a:solidFill>
                  <a:srgbClr val="FFC000"/>
                </a:solidFill>
              </a:rPr>
              <a:t>readLine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que retorna uma linha de texto inteira a partir do </a:t>
            </a:r>
            <a:r>
              <a:rPr lang="pt-BR" sz="2000" dirty="0" err="1" smtClean="0"/>
              <a:t>reader</a:t>
            </a:r>
            <a:r>
              <a:rPr lang="pt-BR" sz="2000" dirty="0" smtClean="0"/>
              <a:t> especificado.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357290" y="3929066"/>
            <a:ext cx="6429420" cy="219709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000" dirty="0" err="1" smtClean="0"/>
              <a:t>BufferedReader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reader</a:t>
            </a:r>
            <a:r>
              <a:rPr lang="pt-BR" sz="2000" dirty="0" smtClean="0"/>
              <a:t> =</a:t>
            </a:r>
          </a:p>
          <a:p>
            <a:pPr marL="0" indent="0" algn="r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BufferedReader</a:t>
            </a:r>
            <a:r>
              <a:rPr lang="pt-BR" sz="2000" dirty="0" smtClean="0"/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FileReader</a:t>
            </a:r>
            <a:r>
              <a:rPr lang="pt-BR" sz="2000" dirty="0" smtClean="0"/>
              <a:t>(“C:\\carta.txt”));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>
                <a:solidFill>
                  <a:srgbClr val="FFC000"/>
                </a:solidFill>
              </a:rPr>
              <a:t>reader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ready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reader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readLine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reader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Writer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828799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Um </a:t>
            </a:r>
            <a:r>
              <a:rPr lang="pt-BR" sz="2800" b="1" i="1" dirty="0" err="1" smtClean="0"/>
              <a:t>Writer</a:t>
            </a:r>
            <a:r>
              <a:rPr lang="pt-BR" sz="2800" dirty="0" smtClean="0"/>
              <a:t> representa uma entidade ou dispositivo para onde podemos empurrar informações de texto.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2123728" y="4365104"/>
            <a:ext cx="4968552" cy="1296144"/>
            <a:chOff x="2411760" y="4365104"/>
            <a:chExt cx="4968552" cy="1296144"/>
          </a:xfrm>
        </p:grpSpPr>
        <p:sp>
          <p:nvSpPr>
            <p:cNvPr id="50" name="Retângulo 49"/>
            <p:cNvSpPr/>
            <p:nvPr/>
          </p:nvSpPr>
          <p:spPr>
            <a:xfrm>
              <a:off x="4788024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n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220072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s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4128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u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372200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l</a:t>
              </a:r>
            </a:p>
          </p:txBody>
        </p:sp>
        <p:sp>
          <p:nvSpPr>
            <p:cNvPr id="43" name="Fluxograma: Armazenamento de acesso direto 42"/>
            <p:cNvSpPr/>
            <p:nvPr/>
          </p:nvSpPr>
          <p:spPr>
            <a:xfrm>
              <a:off x="2411760" y="4365104"/>
              <a:ext cx="2304256" cy="1296144"/>
            </a:xfrm>
            <a:prstGeom prst="flowChartMagneticDrum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211960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c</a:t>
              </a:r>
              <a:endParaRPr lang="pt-BR" sz="900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427984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o</a:t>
              </a:r>
            </a:p>
          </p:txBody>
        </p:sp>
        <p:sp>
          <p:nvSpPr>
            <p:cNvPr id="58" name="Semicírculos 57"/>
            <p:cNvSpPr/>
            <p:nvPr/>
          </p:nvSpPr>
          <p:spPr>
            <a:xfrm rot="16200000">
              <a:off x="3995936" y="4725144"/>
              <a:ext cx="720080" cy="576064"/>
            </a:xfrm>
            <a:prstGeom prst="blockArc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Arco 53"/>
            <p:cNvSpPr/>
            <p:nvPr/>
          </p:nvSpPr>
          <p:spPr>
            <a:xfrm rot="10800000">
              <a:off x="4211960" y="4797152"/>
              <a:ext cx="288032" cy="432048"/>
            </a:xfrm>
            <a:prstGeom prst="arc">
              <a:avLst>
                <a:gd name="adj1" fmla="val 14142181"/>
                <a:gd name="adj2" fmla="val 753914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1" name="Conector de seta reta 60"/>
            <p:cNvCxnSpPr/>
            <p:nvPr/>
          </p:nvCxnSpPr>
          <p:spPr>
            <a:xfrm flipH="1">
              <a:off x="5004048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flipH="1">
              <a:off x="4788024" y="537321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flipH="1">
              <a:off x="5796136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flipH="1">
              <a:off x="6300192" y="537321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flipH="1">
              <a:off x="5508104" y="537321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/>
            <p:cNvSpPr/>
            <p:nvPr/>
          </p:nvSpPr>
          <p:spPr>
            <a:xfrm>
              <a:off x="7164288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t</a:t>
              </a:r>
            </a:p>
          </p:txBody>
        </p:sp>
      </p:grp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dirty="0" err="1" smtClean="0"/>
              <a:t>void</a:t>
            </a:r>
            <a:r>
              <a:rPr lang="pt-BR" sz="2800" dirty="0" smtClean="0"/>
              <a:t> </a:t>
            </a:r>
            <a:r>
              <a:rPr lang="pt-BR" sz="2800" dirty="0" err="1" smtClean="0"/>
              <a:t>write</a:t>
            </a:r>
            <a:r>
              <a:rPr lang="pt-BR" sz="2800" dirty="0" smtClean="0"/>
              <a:t>(String)</a:t>
            </a:r>
          </a:p>
          <a:p>
            <a:pPr lvl="1"/>
            <a:r>
              <a:rPr lang="pt-BR" sz="2400" dirty="0" smtClean="0"/>
              <a:t>Método mais utilizado do </a:t>
            </a:r>
            <a:r>
              <a:rPr lang="pt-BR" sz="2400" dirty="0" err="1" smtClean="0"/>
              <a:t>writer</a:t>
            </a:r>
            <a:r>
              <a:rPr lang="pt-BR" sz="2400" dirty="0" smtClean="0"/>
              <a:t> que permite escrever um string ao final do texto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857356" y="3929067"/>
            <a:ext cx="5429288" cy="1143008"/>
          </a:xfrm>
        </p:spPr>
        <p:txBody>
          <a:bodyPr/>
          <a:lstStyle/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“Java é divertido”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pt-BR" sz="2400" dirty="0" smtClean="0"/>
              <a:t>Converte o valor especificado para </a:t>
            </a:r>
            <a:r>
              <a:rPr lang="pt-BR" sz="2400" dirty="0" err="1" smtClean="0"/>
              <a:t>char</a:t>
            </a:r>
            <a:r>
              <a:rPr lang="pt-BR" sz="2400" dirty="0" smtClean="0"/>
              <a:t> e escreve ao final do texto.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928794" y="3522258"/>
            <a:ext cx="5286412" cy="2197097"/>
          </a:xfrm>
        </p:spPr>
        <p:txBody>
          <a:bodyPr/>
          <a:lstStyle/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0" lvl="1" indent="6350">
              <a:spcBef>
                <a:spcPts val="0"/>
              </a:spcBef>
              <a:buNone/>
              <a:tabLst>
                <a:tab pos="1970088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74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	// J</a:t>
            </a:r>
          </a:p>
          <a:p>
            <a:pPr marL="0" lvl="1" indent="6350">
              <a:spcBef>
                <a:spcPts val="0"/>
              </a:spcBef>
              <a:buNone/>
              <a:tabLst>
                <a:tab pos="1970088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	// a</a:t>
            </a:r>
            <a:endParaRPr lang="pt-BR" sz="2000" dirty="0" smtClean="0"/>
          </a:p>
          <a:p>
            <a:pPr marL="0" lvl="1" indent="6350">
              <a:spcBef>
                <a:spcPts val="0"/>
              </a:spcBef>
              <a:buNone/>
              <a:tabLst>
                <a:tab pos="1970088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118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	// v</a:t>
            </a:r>
            <a:endParaRPr lang="pt-BR" sz="2000" dirty="0" smtClean="0"/>
          </a:p>
          <a:p>
            <a:pPr marL="0" lvl="1" indent="6350">
              <a:spcBef>
                <a:spcPts val="0"/>
              </a:spcBef>
              <a:buNone/>
              <a:tabLst>
                <a:tab pos="1970088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	// a</a:t>
            </a:r>
            <a:endParaRPr lang="pt-BR" sz="2000" dirty="0" smtClean="0"/>
          </a:p>
          <a:p>
            <a:pPr marL="0" lvl="1" indent="6350">
              <a:spcBef>
                <a:spcPts val="0"/>
              </a:spcBef>
              <a:buNone/>
              <a:tabLst>
                <a:tab pos="1970088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4143372" y="3500438"/>
            <a:ext cx="2660876" cy="1664894"/>
            <a:chOff x="5223492" y="2348881"/>
            <a:chExt cx="2660876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5223492" y="2348881"/>
              <a:ext cx="1214446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5579739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5794996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texto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Arquivos texto</a:t>
            </a:r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Reader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FileReader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BufferedReader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Writer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FileWriter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BufferedWriter</a:t>
            </a:r>
            <a:endParaRPr lang="pt-BR" sz="2400" dirty="0" smtClean="0"/>
          </a:p>
          <a:p>
            <a:pPr lvl="1"/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PrintWriter</a:t>
            </a:r>
            <a:endParaRPr lang="pt-BR" sz="24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dirty="0" err="1" smtClean="0"/>
              <a:t>void</a:t>
            </a:r>
            <a:r>
              <a:rPr lang="pt-BR" sz="2800" dirty="0" smtClean="0"/>
              <a:t> </a:t>
            </a:r>
            <a:r>
              <a:rPr lang="pt-BR" sz="2800" dirty="0" err="1" smtClean="0"/>
              <a:t>write</a:t>
            </a:r>
            <a:r>
              <a:rPr lang="pt-BR" sz="2800" dirty="0" smtClean="0"/>
              <a:t>(</a:t>
            </a:r>
            <a:r>
              <a:rPr lang="pt-BR" sz="2800" dirty="0" err="1" smtClean="0"/>
              <a:t>char</a:t>
            </a:r>
            <a:r>
              <a:rPr lang="pt-BR" sz="2800" dirty="0" smtClean="0"/>
              <a:t>[])</a:t>
            </a:r>
          </a:p>
          <a:p>
            <a:pPr lvl="1"/>
            <a:r>
              <a:rPr lang="pt-BR" sz="2400" dirty="0" smtClean="0"/>
              <a:t>Adiciona um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caracteres ao final do texto.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428728" y="3500438"/>
            <a:ext cx="6286544" cy="2197097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char</a:t>
            </a:r>
            <a:r>
              <a:rPr lang="pt-BR" sz="2000" dirty="0" smtClean="0"/>
              <a:t>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‘J’, ‘a’, ‘v’, ‘a’, ‘ ’, ‘é’, ‘ ’, ‘d’, ‘i’, ‘v’,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‘e’, ‘r’, ‘t’, ‘i’, ‘d’, ‘o’ };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  <a:endParaRPr lang="pt-B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071802" y="4121560"/>
            <a:ext cx="2304629" cy="1664894"/>
            <a:chOff x="4651988" y="2348881"/>
            <a:chExt cx="2304629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5223492" y="2348881"/>
              <a:ext cx="1214446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651988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5804116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dirty="0" err="1" smtClean="0"/>
              <a:t>void</a:t>
            </a:r>
            <a:r>
              <a:rPr lang="pt-BR" sz="2800" dirty="0" smtClean="0"/>
              <a:t> </a:t>
            </a:r>
            <a:r>
              <a:rPr lang="pt-BR" sz="2800" dirty="0" err="1" smtClean="0"/>
              <a:t>write</a:t>
            </a:r>
            <a:r>
              <a:rPr lang="pt-BR" sz="2800" dirty="0" smtClean="0"/>
              <a:t>(</a:t>
            </a:r>
            <a:r>
              <a:rPr lang="pt-BR" sz="2800" dirty="0" err="1" smtClean="0"/>
              <a:t>char</a:t>
            </a:r>
            <a:r>
              <a:rPr lang="pt-BR" sz="2800" dirty="0" smtClean="0"/>
              <a:t>[], </a:t>
            </a:r>
            <a:r>
              <a:rPr lang="pt-BR" sz="2800" dirty="0" err="1" smtClean="0"/>
              <a:t>int</a:t>
            </a:r>
            <a:r>
              <a:rPr lang="pt-BR" sz="2800" dirty="0" smtClean="0"/>
              <a:t>, </a:t>
            </a:r>
            <a:r>
              <a:rPr lang="pt-BR" sz="2800" dirty="0" err="1" smtClean="0"/>
              <a:t>int</a:t>
            </a:r>
            <a:r>
              <a:rPr lang="pt-BR" sz="2800" dirty="0" smtClean="0"/>
              <a:t>)</a:t>
            </a:r>
          </a:p>
          <a:p>
            <a:pPr lvl="1"/>
            <a:r>
              <a:rPr lang="pt-BR" sz="2400" dirty="0" smtClean="0"/>
              <a:t>Adiciona um trecho de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caracteres ao final do texto.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1428728" y="3500438"/>
            <a:ext cx="6286544" cy="2197097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char</a:t>
            </a:r>
            <a:r>
              <a:rPr lang="pt-BR" sz="2000" dirty="0" smtClean="0"/>
              <a:t>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‘J’, ‘a’, ‘v’, ‘a’, ‘ ’, ‘é’, ‘ ’, ‘d’, ‘i’, ‘v’,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‘e’, ‘r’, ‘t’, ‘i’, ‘d’, ‘o’ };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, 7, 9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lvl="1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2469518" y="4800398"/>
            <a:ext cx="1728565" cy="914618"/>
            <a:chOff x="5436096" y="2852936"/>
            <a:chExt cx="1728565" cy="914618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5436096" y="3429000"/>
              <a:ext cx="172856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Posição inicial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7020085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upo 9"/>
          <p:cNvGrpSpPr/>
          <p:nvPr/>
        </p:nvGrpSpPr>
        <p:grpSpPr>
          <a:xfrm>
            <a:off x="4269345" y="4800398"/>
            <a:ext cx="2088605" cy="914618"/>
            <a:chOff x="5436096" y="2852936"/>
            <a:chExt cx="2088605" cy="914618"/>
          </a:xfrm>
        </p:grpSpPr>
        <p:sp>
          <p:nvSpPr>
            <p:cNvPr id="14" name="CaixaDeTexto 13"/>
            <p:cNvSpPr txBox="1"/>
            <p:nvPr/>
          </p:nvSpPr>
          <p:spPr bwMode="auto">
            <a:xfrm>
              <a:off x="5436096" y="3429000"/>
              <a:ext cx="208860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Quantidade de bytes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15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5508477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dirty="0" err="1" smtClean="0"/>
              <a:t>void</a:t>
            </a:r>
            <a:r>
              <a:rPr lang="pt-BR" sz="2800" dirty="0" smtClean="0"/>
              <a:t> flush()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Obriga o envio de dados em </a:t>
            </a:r>
            <a:r>
              <a:rPr lang="pt-BR" sz="2400" dirty="0" err="1" smtClean="0"/>
              <a:t>cache</a:t>
            </a:r>
            <a:r>
              <a:rPr lang="pt-BR" sz="2400" dirty="0" smtClean="0"/>
              <a:t> para seu destino.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571604" y="3286124"/>
            <a:ext cx="6000792" cy="2197097"/>
          </a:xfrm>
        </p:spPr>
        <p:txBody>
          <a:bodyPr/>
          <a:lstStyle/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.flush()</a:t>
            </a:r>
            <a:r>
              <a:rPr lang="pt-BR" sz="2000" dirty="0" smtClean="0"/>
              <a:t>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.flush()</a:t>
            </a:r>
            <a:r>
              <a:rPr lang="pt-BR" sz="2000" dirty="0" smtClean="0"/>
              <a:t>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 bwMode="auto">
          <a:xfrm>
            <a:off x="4404044" y="4565738"/>
            <a:ext cx="3168352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600" dirty="0" smtClean="0">
                <a:latin typeface="+mn-lt"/>
              </a:rPr>
              <a:t>Esvazia o </a:t>
            </a:r>
            <a:r>
              <a:rPr lang="pt-BR" sz="1600" dirty="0" err="1" smtClean="0">
                <a:latin typeface="+mn-lt"/>
              </a:rPr>
              <a:t>cache</a:t>
            </a:r>
            <a:r>
              <a:rPr lang="pt-BR" sz="1600" dirty="0" smtClean="0">
                <a:latin typeface="+mn-lt"/>
              </a:rPr>
              <a:t> forçando os dados em memória para saída</a:t>
            </a:r>
            <a:endParaRPr lang="pt-BR" sz="1600" dirty="0">
              <a:latin typeface="+mn-lt"/>
            </a:endParaRPr>
          </a:p>
        </p:txBody>
      </p:sp>
      <p:cxnSp>
        <p:nvCxnSpPr>
          <p:cNvPr id="7" name="Conector de seta reta 10"/>
          <p:cNvCxnSpPr>
            <a:cxnSpLocks noChangeShapeType="1"/>
          </p:cNvCxnSpPr>
          <p:nvPr/>
        </p:nvCxnSpPr>
        <p:spPr bwMode="auto">
          <a:xfrm flipH="1" flipV="1">
            <a:off x="3323925" y="4421722"/>
            <a:ext cx="864095" cy="36004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" name="Conector de seta reta 10"/>
          <p:cNvCxnSpPr>
            <a:cxnSpLocks noChangeShapeType="1"/>
          </p:cNvCxnSpPr>
          <p:nvPr/>
        </p:nvCxnSpPr>
        <p:spPr bwMode="auto">
          <a:xfrm flipH="1">
            <a:off x="3323925" y="4997786"/>
            <a:ext cx="864095" cy="36004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dirty="0" err="1" smtClean="0"/>
              <a:t>void</a:t>
            </a:r>
            <a:r>
              <a:rPr lang="pt-BR" sz="2800" dirty="0" smtClean="0"/>
              <a:t> close()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Encerra a saída de texto liberando o recurso (arquivo ou outro meio de gravação) tornando-o disponível para utilização por outros programas do sistema operacional.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Este método obriga o texto a realizar o </a:t>
            </a:r>
            <a:r>
              <a:rPr lang="pt-BR" sz="2000" i="1" dirty="0" smtClean="0"/>
              <a:t>flush</a:t>
            </a:r>
            <a:r>
              <a:rPr lang="pt-BR" sz="2000" dirty="0" smtClean="0"/>
              <a:t> de todos os dados que porventura ainda estejam em </a:t>
            </a:r>
            <a:r>
              <a:rPr lang="pt-BR" sz="2000" dirty="0" err="1" smtClean="0"/>
              <a:t>cache</a:t>
            </a:r>
            <a:r>
              <a:rPr lang="pt-BR" sz="2000" dirty="0" smtClean="0"/>
              <a:t>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928794" y="4429132"/>
            <a:ext cx="5286412" cy="1697031"/>
          </a:xfrm>
        </p:spPr>
        <p:txBody>
          <a:bodyPr/>
          <a:lstStyle/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0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FileWriter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86766" cy="218598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dirty="0" smtClean="0"/>
              <a:t>Uma simples implementação de </a:t>
            </a:r>
            <a:r>
              <a:rPr lang="pt-BR" sz="2000" dirty="0" err="1" smtClean="0"/>
              <a:t>Writer</a:t>
            </a:r>
            <a:r>
              <a:rPr lang="pt-BR" sz="2000" dirty="0" smtClean="0"/>
              <a:t> que escreve texto em um arquivo.</a:t>
            </a:r>
          </a:p>
          <a:p>
            <a:pPr>
              <a:spcBef>
                <a:spcPts val="1800"/>
              </a:spcBef>
            </a:pPr>
            <a:r>
              <a:rPr lang="pt-BR" sz="2000" dirty="0" smtClean="0"/>
              <a:t>Ao instanciar um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 devemos especificar o caminho absoluto ou relativo do arquivo desejado.</a:t>
            </a:r>
          </a:p>
          <a:p>
            <a:pPr>
              <a:spcBef>
                <a:spcPts val="1800"/>
              </a:spcBef>
            </a:pPr>
            <a:r>
              <a:rPr lang="pt-BR" sz="2000" dirty="0" smtClean="0"/>
              <a:t>No exemplo abaixo, se o arquivo informado já existir, todo o seu conteúdo será eliminado após a instanciação.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928794" y="4643446"/>
            <a:ext cx="5286412" cy="1125527"/>
          </a:xfrm>
        </p:spPr>
        <p:txBody>
          <a:bodyPr/>
          <a:lstStyle/>
          <a:p>
            <a:pPr marL="3175" indent="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FileWriter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“C:\\carta.txt”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3175" indent="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  <a:p>
            <a:pPr marL="3175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FileWriter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86766" cy="1543048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000" dirty="0" smtClean="0"/>
              <a:t>Ao instanciar um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 podemos informar que seus dados serão “</a:t>
            </a:r>
            <a:r>
              <a:rPr lang="pt-BR" sz="2000" dirty="0" err="1" smtClean="0"/>
              <a:t>appendados</a:t>
            </a:r>
            <a:r>
              <a:rPr lang="pt-BR" sz="2000" dirty="0" smtClean="0"/>
              <a:t>” (escritos ao final do texto já existente).</a:t>
            </a:r>
          </a:p>
          <a:p>
            <a:pPr>
              <a:spcBef>
                <a:spcPts val="3000"/>
              </a:spcBef>
            </a:pPr>
            <a:r>
              <a:rPr lang="pt-BR" sz="2000" dirty="0" smtClean="0"/>
              <a:t>Isto evita que o arquivo seja limpo após a instanciação: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643042" y="4303736"/>
            <a:ext cx="5857916" cy="1196966"/>
          </a:xfrm>
        </p:spPr>
        <p:txBody>
          <a:bodyPr/>
          <a:lstStyle/>
          <a:p>
            <a:pPr marL="3175" indent="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FileWriter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“C:\\carta.txt”, </a:t>
            </a:r>
            <a:r>
              <a:rPr lang="pt-BR" sz="2000" u="sng" dirty="0" err="1" smtClean="0"/>
              <a:t>true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3175" indent="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  <a:p>
            <a:pPr marL="3175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  <a:endParaRPr lang="pt-BR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BufferedWriter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000" dirty="0" smtClean="0"/>
              <a:t>Outra implementação de </a:t>
            </a:r>
            <a:r>
              <a:rPr lang="pt-BR" sz="2000" dirty="0" err="1" smtClean="0"/>
              <a:t>Writer</a:t>
            </a:r>
            <a:r>
              <a:rPr lang="pt-BR" sz="2000" dirty="0" smtClean="0"/>
              <a:t> que possui o método adicional </a:t>
            </a:r>
            <a:r>
              <a:rPr lang="pt-BR" sz="2000" dirty="0" err="1" smtClean="0">
                <a:solidFill>
                  <a:srgbClr val="FFC000"/>
                </a:solidFill>
              </a:rPr>
              <a:t>newLine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utilizado para escrever a “quebra de linha”.</a:t>
            </a:r>
          </a:p>
          <a:p>
            <a:pPr>
              <a:spcBef>
                <a:spcPts val="3000"/>
              </a:spcBef>
            </a:pPr>
            <a:r>
              <a:rPr lang="pt-BR" sz="2000" dirty="0" smtClean="0"/>
              <a:t>Um </a:t>
            </a:r>
            <a:r>
              <a:rPr lang="pt-BR" sz="2000" dirty="0" err="1" smtClean="0"/>
              <a:t>BufferedWriter</a:t>
            </a:r>
            <a:r>
              <a:rPr lang="pt-BR" sz="2000" dirty="0" smtClean="0"/>
              <a:t> deve ser instanciado a partir de algum outro </a:t>
            </a:r>
            <a:r>
              <a:rPr lang="pt-BR" sz="2000" dirty="0" err="1" smtClean="0"/>
              <a:t>Writer</a:t>
            </a:r>
            <a:r>
              <a:rPr lang="pt-BR" sz="2000" dirty="0" smtClean="0"/>
              <a:t>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357290" y="4071942"/>
            <a:ext cx="6429420" cy="205422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BufferedWriter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BufferedWriter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(“C:\\carta.txt”)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(“Linha 1”);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newLine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(“Linha 2”);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.close();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PrintWriter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sofisticada implementação de </a:t>
            </a:r>
            <a:r>
              <a:rPr lang="pt-BR" sz="2200" dirty="0" err="1" smtClean="0"/>
              <a:t>Writer</a:t>
            </a:r>
            <a:r>
              <a:rPr lang="pt-BR" sz="2200" dirty="0" smtClean="0"/>
              <a:t> onde podemos escrever textos e números formatados.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Seus principais métodos são: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print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println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printf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643042" y="4357694"/>
            <a:ext cx="5857916" cy="176846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PrintWriter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PrintWriter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 “C:\\carta.txt”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print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“Prêmio 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println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“Acumulado”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printf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“da </a:t>
            </a:r>
            <a:r>
              <a:rPr lang="pt-BR" sz="2000" dirty="0" err="1" smtClean="0"/>
              <a:t>megasena</a:t>
            </a:r>
            <a:r>
              <a:rPr lang="pt-BR" sz="2000" dirty="0" smtClean="0"/>
              <a:t>: %,.2f”, 42500000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.close();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Busca em arquivo texto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Utilize a classe Scanner para solicitar que o usuário digite algum texto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Utilize a classe </a:t>
            </a:r>
            <a:r>
              <a:rPr lang="pt-BR" sz="2000" dirty="0" err="1" smtClean="0">
                <a:solidFill>
                  <a:srgbClr val="FFC000"/>
                </a:solidFill>
              </a:rPr>
              <a:t>java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io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BufferedReader</a:t>
            </a:r>
            <a:r>
              <a:rPr lang="pt-BR" sz="2000" dirty="0" smtClean="0"/>
              <a:t> para abrir e ler linha a linha o arquivo </a:t>
            </a:r>
            <a:r>
              <a:rPr lang="pt-BR" sz="2000" dirty="0" smtClean="0">
                <a:solidFill>
                  <a:srgbClr val="FFC000"/>
                </a:solidFill>
              </a:rPr>
              <a:t>lusiadas.txt</a:t>
            </a:r>
            <a:r>
              <a:rPr lang="pt-BR" sz="2000" dirty="0" smtClean="0"/>
              <a:t> fornecido pelo instrutor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 cada linha lida do arquivo, verifique se ela contém o texto digitado pelo usuário. Se sim, exiba:</a:t>
            </a:r>
          </a:p>
          <a:p>
            <a:pPr lvl="2">
              <a:spcBef>
                <a:spcPts val="600"/>
              </a:spcBef>
            </a:pPr>
            <a:r>
              <a:rPr lang="pt-BR" sz="1800" dirty="0" smtClean="0"/>
              <a:t>O número da linha</a:t>
            </a:r>
          </a:p>
          <a:p>
            <a:pPr lvl="2">
              <a:spcBef>
                <a:spcPts val="600"/>
              </a:spcBef>
            </a:pPr>
            <a:r>
              <a:rPr lang="pt-BR" sz="1800" dirty="0" smtClean="0"/>
              <a:t>O conteúdo da linha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 resultado deverá ser exibido conforme próximo slide</a:t>
            </a:r>
            <a:endParaRPr lang="pt-BR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 </a:t>
            </a:r>
            <a:r>
              <a:rPr lang="pt-BR" sz="3600" dirty="0" smtClean="0"/>
              <a:t>(fim)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72386" cy="614354"/>
          </a:xfrm>
        </p:spPr>
        <p:txBody>
          <a:bodyPr/>
          <a:lstStyle/>
          <a:p>
            <a:r>
              <a:rPr lang="pt-BR" sz="2800" dirty="0" smtClean="0"/>
              <a:t>Resultado: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5918" y="2500307"/>
            <a:ext cx="5929354" cy="300039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1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Digite o texto a ser procurado: </a:t>
            </a:r>
            <a:r>
              <a:rPr lang="pt-BR" sz="1800" b="1" u="sng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nação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b="1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398: Da determi</a:t>
            </a:r>
            <a:r>
              <a:rPr lang="pt-BR" sz="1800" b="1" u="sng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nação</a:t>
            </a:r>
            <a:r>
              <a:rPr lang="pt-BR" sz="1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, que tens tomada,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529: Estrangeiros na terra, Lei e </a:t>
            </a:r>
            <a:r>
              <a:rPr lang="pt-BR" sz="1800" b="1" u="sng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nação</a:t>
            </a:r>
            <a:r>
              <a:rPr lang="pt-BR" sz="1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1011: Tal determi</a:t>
            </a:r>
            <a:r>
              <a:rPr lang="pt-BR" sz="1800" b="1" u="sng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nação</a:t>
            </a:r>
            <a:r>
              <a:rPr lang="pt-BR" sz="1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levar avante,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b="1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Busca concluída com sucesso.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b="1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pt-BR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3C700-8835-4F05-9426-213B8E11E34E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Um</a:t>
            </a:r>
            <a:r>
              <a:rPr lang="pt-BR" sz="2400" baseline="0" dirty="0" smtClean="0"/>
              <a:t> arquivo texto é um arquivo que contém informações legíveis e editáveis por quaisquer editores de texto, como o </a:t>
            </a:r>
            <a:r>
              <a:rPr lang="pt-BR" sz="2400" baseline="0" dirty="0" err="1" smtClean="0"/>
              <a:t>Notepad</a:t>
            </a:r>
            <a:r>
              <a:rPr lang="pt-BR" sz="2400" baseline="0" dirty="0" smtClean="0"/>
              <a:t>, Edit, VI e outros.</a:t>
            </a:r>
          </a:p>
          <a:p>
            <a:pPr>
              <a:spcBef>
                <a:spcPts val="2400"/>
              </a:spcBef>
            </a:pPr>
            <a:r>
              <a:rPr lang="pt-BR" sz="2400" baseline="0" dirty="0" smtClean="0"/>
              <a:t>Um arquivo texto pode possuir qualquer extensão, mas geralmente utilizamos a extensão TXT.</a:t>
            </a:r>
          </a:p>
          <a:p>
            <a:pPr>
              <a:spcBef>
                <a:spcPts val="2400"/>
              </a:spcBef>
            </a:pPr>
            <a:r>
              <a:rPr lang="pt-BR" sz="2400" baseline="0" dirty="0" smtClean="0"/>
              <a:t>Através do pacote </a:t>
            </a:r>
            <a:r>
              <a:rPr lang="pt-BR" sz="2400" baseline="0" dirty="0" err="1" smtClean="0"/>
              <a:t>java</a:t>
            </a:r>
            <a:r>
              <a:rPr lang="pt-BR" sz="2400" baseline="0" dirty="0" smtClean="0"/>
              <a:t>.</a:t>
            </a:r>
            <a:r>
              <a:rPr lang="pt-BR" sz="2400" baseline="0" dirty="0" err="1" smtClean="0"/>
              <a:t>io</a:t>
            </a:r>
            <a:r>
              <a:rPr lang="pt-BR" sz="2400" baseline="0" dirty="0" smtClean="0"/>
              <a:t> podemos utilizar classes do Java para leitura e gravação de texto em arquivos deste tipo.</a:t>
            </a:r>
            <a:endParaRPr lang="pt-BR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Exercício 2 – Editor de Texto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000" dirty="0" smtClean="0"/>
              <a:t>Copie para a pasta </a:t>
            </a:r>
            <a:r>
              <a:rPr lang="pt-BR" sz="2000" dirty="0" err="1" smtClean="0">
                <a:solidFill>
                  <a:srgbClr val="FFC000"/>
                </a:solidFill>
              </a:rPr>
              <a:t>src</a:t>
            </a:r>
            <a:r>
              <a:rPr lang="pt-BR" sz="2000" dirty="0" smtClean="0"/>
              <a:t> de seu projeto do eclipse os seguintes arquivos fornecidos pelo instrutor:</a:t>
            </a:r>
          </a:p>
          <a:p>
            <a:pPr lvl="1">
              <a:spcBef>
                <a:spcPts val="0"/>
              </a:spcBef>
            </a:pPr>
            <a:r>
              <a:rPr lang="pt-BR" sz="1800" dirty="0" err="1" smtClean="0">
                <a:solidFill>
                  <a:srgbClr val="FFC000"/>
                </a:solidFill>
              </a:rPr>
              <a:t>br</a:t>
            </a:r>
            <a:r>
              <a:rPr lang="pt-BR" sz="1800" dirty="0" smtClean="0">
                <a:solidFill>
                  <a:srgbClr val="FFC000"/>
                </a:solidFill>
              </a:rPr>
              <a:t>/com/</a:t>
            </a:r>
            <a:r>
              <a:rPr lang="pt-BR" sz="1800" dirty="0" err="1" smtClean="0">
                <a:solidFill>
                  <a:srgbClr val="FFC000"/>
                </a:solidFill>
              </a:rPr>
              <a:t>cursojava</a:t>
            </a:r>
            <a:r>
              <a:rPr lang="pt-BR" sz="1800" dirty="0" smtClean="0">
                <a:solidFill>
                  <a:srgbClr val="FFC000"/>
                </a:solidFill>
              </a:rPr>
              <a:t>/</a:t>
            </a:r>
            <a:r>
              <a:rPr lang="pt-BR" sz="1800" dirty="0" err="1" smtClean="0">
                <a:solidFill>
                  <a:srgbClr val="FFC000"/>
                </a:solidFill>
              </a:rPr>
              <a:t>controller</a:t>
            </a:r>
            <a:r>
              <a:rPr lang="pt-BR" sz="1800" dirty="0" smtClean="0">
                <a:solidFill>
                  <a:srgbClr val="FFC000"/>
                </a:solidFill>
              </a:rPr>
              <a:t>/</a:t>
            </a:r>
            <a:r>
              <a:rPr lang="pt-BR" sz="1800" dirty="0" err="1" smtClean="0">
                <a:solidFill>
                  <a:srgbClr val="FFC000"/>
                </a:solidFill>
              </a:rPr>
              <a:t>TabajaraEditorController</a:t>
            </a:r>
            <a:r>
              <a:rPr lang="pt-BR" sz="1800" dirty="0" smtClean="0">
                <a:solidFill>
                  <a:srgbClr val="FFC000"/>
                </a:solidFill>
              </a:rPr>
              <a:t>.</a:t>
            </a:r>
            <a:r>
              <a:rPr lang="pt-BR" sz="1800" dirty="0" err="1" smtClean="0">
                <a:solidFill>
                  <a:srgbClr val="FFC000"/>
                </a:solidFill>
              </a:rPr>
              <a:t>java</a:t>
            </a: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err="1" smtClean="0">
                <a:solidFill>
                  <a:srgbClr val="FFC000"/>
                </a:solidFill>
              </a:rPr>
              <a:t>resource</a:t>
            </a:r>
            <a:r>
              <a:rPr lang="pt-BR" sz="1800" dirty="0" smtClean="0">
                <a:solidFill>
                  <a:srgbClr val="FFC000"/>
                </a:solidFill>
              </a:rPr>
              <a:t>/</a:t>
            </a:r>
            <a:r>
              <a:rPr lang="pt-BR" sz="1800" dirty="0" err="1" smtClean="0">
                <a:solidFill>
                  <a:srgbClr val="FFC000"/>
                </a:solidFill>
              </a:rPr>
              <a:t>TabajaraEditor</a:t>
            </a:r>
            <a:r>
              <a:rPr lang="pt-BR" sz="1800" dirty="0" smtClean="0">
                <a:solidFill>
                  <a:srgbClr val="FFC000"/>
                </a:solidFill>
              </a:rPr>
              <a:t>.</a:t>
            </a:r>
            <a:r>
              <a:rPr lang="pt-BR" sz="1800" dirty="0" err="1" smtClean="0">
                <a:solidFill>
                  <a:srgbClr val="FFC000"/>
                </a:solidFill>
              </a:rPr>
              <a:t>fxml</a:t>
            </a:r>
            <a:endParaRPr lang="pt-BR" sz="1800" dirty="0" smtClean="0">
              <a:solidFill>
                <a:srgbClr val="FFC000"/>
              </a:solidFill>
            </a:endParaRPr>
          </a:p>
          <a:p>
            <a:pPr lvl="1">
              <a:spcBef>
                <a:spcPts val="0"/>
              </a:spcBef>
            </a:pPr>
            <a:r>
              <a:rPr lang="pt-BR" sz="1800" dirty="0" err="1" smtClean="0">
                <a:solidFill>
                  <a:srgbClr val="FFC000"/>
                </a:solidFill>
              </a:rPr>
              <a:t>resource</a:t>
            </a:r>
            <a:r>
              <a:rPr lang="pt-BR" sz="1800" dirty="0" smtClean="0">
                <a:solidFill>
                  <a:srgbClr val="FFC000"/>
                </a:solidFill>
              </a:rPr>
              <a:t>/</a:t>
            </a:r>
            <a:r>
              <a:rPr lang="pt-BR" sz="1800" dirty="0" err="1" smtClean="0">
                <a:solidFill>
                  <a:srgbClr val="FFC000"/>
                </a:solidFill>
              </a:rPr>
              <a:t>image</a:t>
            </a:r>
            <a:r>
              <a:rPr lang="pt-BR" sz="1800" dirty="0" smtClean="0">
                <a:solidFill>
                  <a:srgbClr val="FFC000"/>
                </a:solidFill>
              </a:rPr>
              <a:t>/editor-icon.png</a:t>
            </a:r>
          </a:p>
          <a:p>
            <a:r>
              <a:rPr lang="pt-BR" sz="2000" dirty="0" smtClean="0"/>
              <a:t>Implemente os comandos do itens “</a:t>
            </a:r>
            <a:r>
              <a:rPr lang="pt-BR" sz="2000" dirty="0" smtClean="0">
                <a:solidFill>
                  <a:srgbClr val="FFC000"/>
                </a:solidFill>
              </a:rPr>
              <a:t>Novo</a:t>
            </a:r>
            <a:r>
              <a:rPr lang="pt-BR" sz="2000" dirty="0" smtClean="0"/>
              <a:t>”, “</a:t>
            </a:r>
            <a:r>
              <a:rPr lang="pt-BR" sz="2000" dirty="0" smtClean="0">
                <a:solidFill>
                  <a:srgbClr val="FFC000"/>
                </a:solidFill>
              </a:rPr>
              <a:t>Abrir</a:t>
            </a:r>
            <a:r>
              <a:rPr lang="pt-BR" sz="2000" dirty="0" smtClean="0"/>
              <a:t>”, “</a:t>
            </a:r>
            <a:r>
              <a:rPr lang="pt-BR" sz="2000" dirty="0" smtClean="0">
                <a:solidFill>
                  <a:srgbClr val="FFC000"/>
                </a:solidFill>
              </a:rPr>
              <a:t>Salvar</a:t>
            </a:r>
            <a:r>
              <a:rPr lang="pt-BR" sz="2000" dirty="0" smtClean="0"/>
              <a:t>” e “</a:t>
            </a:r>
            <a:r>
              <a:rPr lang="pt-BR" sz="2000" dirty="0" smtClean="0">
                <a:solidFill>
                  <a:srgbClr val="FFC000"/>
                </a:solidFill>
              </a:rPr>
              <a:t>Sair</a:t>
            </a:r>
            <a:r>
              <a:rPr lang="pt-BR" sz="2000" dirty="0" smtClean="0"/>
              <a:t>” conforme especificado nos próximos slides</a:t>
            </a:r>
            <a:endParaRPr lang="pt-BR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3857628"/>
            <a:ext cx="42767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Exercício 2 </a:t>
            </a:r>
            <a:r>
              <a:rPr lang="pt-BR" sz="3600" dirty="0" smtClean="0"/>
              <a:t>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400" dirty="0" smtClean="0"/>
              <a:t>Comando “</a:t>
            </a:r>
            <a:r>
              <a:rPr lang="pt-BR" sz="2400" dirty="0" smtClean="0">
                <a:solidFill>
                  <a:srgbClr val="FFC000"/>
                </a:solidFill>
              </a:rPr>
              <a:t>Novo</a:t>
            </a:r>
            <a:r>
              <a:rPr lang="pt-BR" sz="2400" dirty="0" smtClean="0"/>
              <a:t>”</a:t>
            </a:r>
          </a:p>
          <a:p>
            <a:pPr lvl="1"/>
            <a:r>
              <a:rPr lang="pt-BR" sz="2000" dirty="0" smtClean="0"/>
              <a:t>Limpa a caixa de texto</a:t>
            </a:r>
          </a:p>
          <a:p>
            <a:pPr lvl="1"/>
            <a:endParaRPr lang="pt-BR" sz="2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2400" dirty="0" smtClean="0"/>
              <a:t>Comando “</a:t>
            </a:r>
            <a:r>
              <a:rPr lang="pt-BR" sz="2400" dirty="0" smtClean="0">
                <a:solidFill>
                  <a:srgbClr val="FFC000"/>
                </a:solidFill>
              </a:rPr>
              <a:t>Sair</a:t>
            </a:r>
            <a:r>
              <a:rPr lang="pt-BR" sz="2400" dirty="0" smtClean="0"/>
              <a:t>”</a:t>
            </a:r>
          </a:p>
          <a:p>
            <a:pPr lvl="1"/>
            <a:r>
              <a:rPr lang="pt-BR" sz="2000" dirty="0" smtClean="0"/>
              <a:t>Fecha a janela</a:t>
            </a:r>
            <a:endParaRPr lang="pt-BR" sz="2000" dirty="0" smtClean="0">
              <a:solidFill>
                <a:srgbClr val="FFC000"/>
              </a:solidFill>
            </a:endParaRPr>
          </a:p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Exercício 2 </a:t>
            </a:r>
            <a:r>
              <a:rPr lang="pt-BR" sz="3600" dirty="0" smtClean="0"/>
              <a:t>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Comando “</a:t>
            </a:r>
            <a:r>
              <a:rPr lang="pt-BR" sz="2400" dirty="0" smtClean="0">
                <a:solidFill>
                  <a:srgbClr val="FFC000"/>
                </a:solidFill>
              </a:rPr>
              <a:t>Salvar</a:t>
            </a:r>
            <a:r>
              <a:rPr lang="pt-BR" sz="2400" dirty="0" smtClean="0"/>
              <a:t>”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Solicita que o usuário escolha um arquivo existente ou digite o nome de um novo arquivo através do comando:</a:t>
            </a:r>
          </a:p>
          <a:p>
            <a:pPr marL="1588" lvl="1" indent="-1588" algn="ctr">
              <a:spcBef>
                <a:spcPts val="180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File arquivo = </a:t>
            </a:r>
            <a:r>
              <a:rPr lang="pt-BR" sz="2000" dirty="0" err="1" smtClean="0">
                <a:solidFill>
                  <a:srgbClr val="FFC000"/>
                </a:solidFill>
              </a:rPr>
              <a:t>dialog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showSaveDialog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stage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Após executar o comando acima, se a variável </a:t>
            </a:r>
            <a:r>
              <a:rPr lang="pt-BR" sz="2000" dirty="0" smtClean="0">
                <a:solidFill>
                  <a:srgbClr val="FFC000"/>
                </a:solidFill>
              </a:rPr>
              <a:t>arquivo</a:t>
            </a:r>
            <a:r>
              <a:rPr lang="pt-BR" sz="2000" dirty="0" smtClean="0"/>
              <a:t> </a:t>
            </a:r>
            <a:r>
              <a:rPr lang="pt-BR" sz="2000" u="sng" dirty="0" smtClean="0"/>
              <a:t>não</a:t>
            </a:r>
            <a:r>
              <a:rPr lang="pt-BR" sz="2000" dirty="0" smtClean="0"/>
              <a:t> estiver nula, significa que o usuário selecionou ou digitou corretamente o nome de um arquivo.</a:t>
            </a:r>
          </a:p>
          <a:p>
            <a:pPr lvl="1" indent="-1588">
              <a:spcBef>
                <a:spcPts val="1800"/>
              </a:spcBef>
              <a:buNone/>
            </a:pPr>
            <a:r>
              <a:rPr lang="pt-BR" sz="2000" dirty="0" smtClean="0"/>
              <a:t>Neste caso, salve todo o conteúdo da caixa de texto no arquivo especificado.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Exercício 2 </a:t>
            </a:r>
            <a:r>
              <a:rPr lang="pt-BR" sz="3600" dirty="0" smtClean="0"/>
              <a:t>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Comando “</a:t>
            </a:r>
            <a:r>
              <a:rPr lang="pt-BR" sz="2400" dirty="0" smtClean="0">
                <a:solidFill>
                  <a:srgbClr val="FFC000"/>
                </a:solidFill>
              </a:rPr>
              <a:t>Abrir</a:t>
            </a:r>
            <a:r>
              <a:rPr lang="pt-BR" sz="2400" dirty="0" smtClean="0"/>
              <a:t>”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Solicita que o usuário escolha um arquivo através do comando abaixo:</a:t>
            </a:r>
          </a:p>
          <a:p>
            <a:pPr marL="1588" lvl="1" indent="-1588" algn="ctr">
              <a:spcBef>
                <a:spcPts val="180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File arquivo = </a:t>
            </a:r>
            <a:r>
              <a:rPr lang="pt-BR" sz="2000" dirty="0" err="1" smtClean="0">
                <a:solidFill>
                  <a:srgbClr val="FFC000"/>
                </a:solidFill>
              </a:rPr>
              <a:t>dialog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showOpenDialog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stage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Após executar o comando acima, se a variável </a:t>
            </a:r>
            <a:r>
              <a:rPr lang="pt-BR" sz="2000" dirty="0" smtClean="0">
                <a:solidFill>
                  <a:srgbClr val="FFC000"/>
                </a:solidFill>
              </a:rPr>
              <a:t>arquivo</a:t>
            </a:r>
            <a:r>
              <a:rPr lang="pt-BR" sz="2000" dirty="0" smtClean="0"/>
              <a:t> </a:t>
            </a:r>
            <a:r>
              <a:rPr lang="pt-BR" sz="2000" u="sng" dirty="0" smtClean="0"/>
              <a:t>não</a:t>
            </a:r>
            <a:r>
              <a:rPr lang="pt-BR" sz="2000" dirty="0" smtClean="0"/>
              <a:t> estiver nula, significa que o usuário selecionou corretamente um arquivo.</a:t>
            </a:r>
          </a:p>
          <a:p>
            <a:pPr lvl="1" indent="-1588">
              <a:spcBef>
                <a:spcPts val="1800"/>
              </a:spcBef>
              <a:buNone/>
            </a:pPr>
            <a:r>
              <a:rPr lang="pt-BR" sz="2000" dirty="0" smtClean="0"/>
              <a:t>Neste caso, leia todo o conteúdo do arquivo e carregue-o na caixa de texto central da tela.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texto</a:t>
            </a:r>
            <a:endParaRPr lang="pt-BR" dirty="0" smtClean="0"/>
          </a:p>
        </p:txBody>
      </p:sp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611560" y="1700808"/>
          <a:ext cx="2016224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read(char[])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read(char[],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skip(long n) : long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ready()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3347864" y="2636912"/>
          <a:ext cx="2016224" cy="67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readLine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Espaço Reservado para Conteúdo 4"/>
          <p:cNvGraphicFramePr>
            <a:graphicFrameLocks/>
          </p:cNvGraphicFramePr>
          <p:nvPr/>
        </p:nvGraphicFramePr>
        <p:xfrm>
          <a:off x="5508104" y="5157192"/>
          <a:ext cx="2664296" cy="94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print(String)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println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(String, Object...)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PrintWriter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Espaço Reservado para Conteúdo 4"/>
          <p:cNvGraphicFramePr>
            <a:graphicFrameLocks/>
          </p:cNvGraphicFramePr>
          <p:nvPr/>
        </p:nvGraphicFramePr>
        <p:xfrm>
          <a:off x="5940152" y="4221088"/>
          <a:ext cx="1800200" cy="67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BufferedWriter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newLine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Espaço Reservado para Conteúdo 4"/>
          <p:cNvGraphicFramePr>
            <a:graphicFrameLocks/>
          </p:cNvGraphicFramePr>
          <p:nvPr/>
        </p:nvGraphicFramePr>
        <p:xfrm>
          <a:off x="6012160" y="3284984"/>
          <a:ext cx="165618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Espaço Reservado para Conteúdo 4"/>
          <p:cNvGraphicFramePr>
            <a:graphicFrameLocks/>
          </p:cNvGraphicFramePr>
          <p:nvPr/>
        </p:nvGraphicFramePr>
        <p:xfrm>
          <a:off x="3347864" y="1700808"/>
          <a:ext cx="201622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FileReader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Espaço Reservado para Conteúdo 4"/>
          <p:cNvGraphicFramePr>
            <a:graphicFrameLocks/>
          </p:cNvGraphicFramePr>
          <p:nvPr/>
        </p:nvGraphicFramePr>
        <p:xfrm>
          <a:off x="2915816" y="4077072"/>
          <a:ext cx="172819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307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write(String)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write(char[])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flush()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Conector de seta reta 19"/>
          <p:cNvCxnSpPr/>
          <p:nvPr/>
        </p:nvCxnSpPr>
        <p:spPr>
          <a:xfrm flipH="1">
            <a:off x="2627784" y="2060848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2627784" y="2996952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4644008" y="4653136"/>
            <a:ext cx="12961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/>
          <p:nvPr/>
        </p:nvCxnSpPr>
        <p:spPr>
          <a:xfrm rot="10800000" flipV="1">
            <a:off x="4644008" y="3645024"/>
            <a:ext cx="1368152" cy="7200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/>
          <p:nvPr/>
        </p:nvCxnSpPr>
        <p:spPr>
          <a:xfrm rot="10800000">
            <a:off x="4644008" y="4941168"/>
            <a:ext cx="864096" cy="7200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DD186-F532-45B6-BED0-3E4A3A7AE753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Arquivos texto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288032" y="1600200"/>
            <a:ext cx="3995936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Reader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alguma fonte de dados em formato texto.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FileReader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texto de onde podemos ler dados </a:t>
            </a:r>
            <a:r>
              <a:rPr lang="pt-BR" sz="1600" u="sng" dirty="0" err="1" smtClean="0"/>
              <a:t>caracter</a:t>
            </a:r>
            <a:r>
              <a:rPr lang="pt-BR" sz="1600" u="sng" dirty="0" smtClean="0"/>
              <a:t> a </a:t>
            </a:r>
            <a:r>
              <a:rPr lang="pt-BR" sz="1600" u="sng" dirty="0" err="1" smtClean="0"/>
              <a:t>caracter</a:t>
            </a:r>
            <a:r>
              <a:rPr lang="pt-BR" sz="16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BufferedReader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alguma fonte de texto de onde podemos ler </a:t>
            </a:r>
            <a:r>
              <a:rPr lang="pt-BR" sz="1600" u="sng" dirty="0" smtClean="0"/>
              <a:t>linha a linha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81264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 destino de dados em formato texto.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texto onde podemos escrever </a:t>
            </a:r>
            <a:r>
              <a:rPr lang="pt-BR" sz="1600" u="sng" dirty="0" err="1" smtClean="0"/>
              <a:t>caracter</a:t>
            </a:r>
            <a:r>
              <a:rPr lang="pt-BR" sz="1600" u="sng" dirty="0" smtClean="0"/>
              <a:t> a </a:t>
            </a:r>
            <a:r>
              <a:rPr lang="pt-BR" sz="1600" u="sng" dirty="0" err="1" smtClean="0"/>
              <a:t>caracter</a:t>
            </a:r>
            <a:r>
              <a:rPr lang="pt-BR" sz="16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BufferedWriter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uma saída de texto onde podemos escrever </a:t>
            </a:r>
            <a:r>
              <a:rPr lang="pt-BR" sz="1600" u="sng" dirty="0" smtClean="0"/>
              <a:t>linha a linha</a:t>
            </a:r>
            <a:r>
              <a:rPr lang="pt-BR" sz="16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PrintWriter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uma saída de texto onde podemos escrever </a:t>
            </a:r>
            <a:r>
              <a:rPr lang="pt-BR" sz="1600" u="sng" dirty="0" smtClean="0"/>
              <a:t>linha a linha</a:t>
            </a:r>
            <a:r>
              <a:rPr lang="pt-BR" sz="1600" dirty="0" smtClean="0"/>
              <a:t>, inclusive </a:t>
            </a:r>
            <a:r>
              <a:rPr lang="pt-BR" sz="1600" u="sng" dirty="0" smtClean="0"/>
              <a:t>dados formatados</a:t>
            </a:r>
            <a:r>
              <a:rPr lang="pt-BR" sz="1600" dirty="0" smtClean="0"/>
              <a:t>.</a:t>
            </a:r>
          </a:p>
          <a:p>
            <a:pPr>
              <a:spcBef>
                <a:spcPts val="600"/>
              </a:spcBef>
            </a:pPr>
            <a:endParaRPr lang="pt-B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98092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smtClean="0"/>
              <a:t>Um </a:t>
            </a:r>
            <a:r>
              <a:rPr lang="pt-BR" sz="2000" dirty="0" err="1" smtClean="0"/>
              <a:t>Reader</a:t>
            </a:r>
            <a:r>
              <a:rPr lang="pt-BR" sz="2000" dirty="0" smtClean="0"/>
              <a:t> (também chamado de leitor) representa um montante de informações em formato texto enfileirados de onde podemos capturar seus dados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a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Algumas implementações desta classe podem também capturar dados linha a linha.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Uma instância da classe </a:t>
            </a:r>
            <a:r>
              <a:rPr lang="pt-BR" sz="2000" b="1" i="1" dirty="0" err="1" smtClean="0"/>
              <a:t>Reader</a:t>
            </a:r>
            <a:r>
              <a:rPr lang="pt-BR" sz="2000" dirty="0" smtClean="0"/>
              <a:t> possui um </a:t>
            </a:r>
            <a:r>
              <a:rPr lang="pt-BR" sz="2000" dirty="0" err="1" smtClean="0"/>
              <a:t>posicionador</a:t>
            </a:r>
            <a:r>
              <a:rPr lang="pt-BR" sz="2000" dirty="0" smtClean="0"/>
              <a:t> apontando para algum de seus caracteres.</a:t>
            </a:r>
          </a:p>
          <a:p>
            <a:pPr>
              <a:spcBef>
                <a:spcPts val="1200"/>
              </a:spcBef>
            </a:pPr>
            <a:r>
              <a:rPr lang="pt-BR" sz="2000" dirty="0" smtClean="0"/>
              <a:t>A cada leitura realizada o </a:t>
            </a:r>
            <a:r>
              <a:rPr lang="pt-BR" sz="2000" dirty="0" err="1" smtClean="0"/>
              <a:t>posicionador</a:t>
            </a:r>
            <a:r>
              <a:rPr lang="pt-BR" sz="2000" dirty="0" smtClean="0"/>
              <a:t> captura o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e avança para o próximo, tornando-o disponível para nova leitura.</a:t>
            </a:r>
            <a:endParaRPr lang="pt-BR" sz="2000" dirty="0"/>
          </a:p>
        </p:txBody>
      </p:sp>
      <p:grpSp>
        <p:nvGrpSpPr>
          <p:cNvPr id="49" name="Grupo 48"/>
          <p:cNvGrpSpPr/>
          <p:nvPr/>
        </p:nvGrpSpPr>
        <p:grpSpPr>
          <a:xfrm>
            <a:off x="755576" y="5229200"/>
            <a:ext cx="7128793" cy="936104"/>
            <a:chOff x="755576" y="5229200"/>
            <a:chExt cx="7128793" cy="936104"/>
          </a:xfrm>
        </p:grpSpPr>
        <p:sp>
          <p:nvSpPr>
            <p:cNvPr id="10" name="Retângulo 9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</a:p>
          </p:txBody>
        </p:sp>
        <p:sp>
          <p:nvSpPr>
            <p:cNvPr id="48" name="Seta para baixo 47"/>
            <p:cNvSpPr/>
            <p:nvPr/>
          </p:nvSpPr>
          <p:spPr>
            <a:xfrm>
              <a:off x="2195736" y="5229200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sz="2800" dirty="0" err="1" smtClean="0"/>
              <a:t>int</a:t>
            </a:r>
            <a:r>
              <a:rPr lang="en-US" sz="2800" dirty="0" smtClean="0"/>
              <a:t> read()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retornando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a ser </a:t>
            </a:r>
            <a:r>
              <a:rPr lang="en-US" sz="2400" dirty="0" err="1" smtClean="0"/>
              <a:t>convertido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b="1" i="1" dirty="0" smtClean="0"/>
              <a:t>char</a:t>
            </a:r>
            <a:r>
              <a:rPr lang="en-US" sz="2400" dirty="0" smtClean="0"/>
              <a:t> e </a:t>
            </a:r>
            <a:r>
              <a:rPr lang="en-US" sz="2400" dirty="0" err="1" smtClean="0"/>
              <a:t>avança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o </a:t>
            </a:r>
            <a:r>
              <a:rPr lang="en-US" sz="2400" dirty="0" err="1" smtClean="0"/>
              <a:t>próximo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Caso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 </a:t>
            </a:r>
            <a:r>
              <a:rPr lang="en-US" sz="2400" dirty="0" err="1" smtClean="0"/>
              <a:t>estiver</a:t>
            </a:r>
            <a:r>
              <a:rPr lang="en-US" sz="2400" dirty="0" smtClean="0"/>
              <a:t> </a:t>
            </a:r>
            <a:r>
              <a:rPr lang="en-US" sz="2400" dirty="0" err="1" smtClean="0"/>
              <a:t>apontando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depois</a:t>
            </a:r>
            <a:r>
              <a:rPr lang="en-US" sz="2400" dirty="0" smtClean="0"/>
              <a:t> do </a:t>
            </a:r>
            <a:r>
              <a:rPr lang="en-US" sz="2400" dirty="0" err="1" smtClean="0"/>
              <a:t>último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</a:t>
            </a:r>
            <a:r>
              <a:rPr lang="en-US" sz="2400" dirty="0" smtClean="0"/>
              <a:t>,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o valor -1.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714480" y="1671638"/>
            <a:ext cx="5715040" cy="290037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smtClean="0"/>
              <a:t>Reader </a:t>
            </a:r>
            <a:r>
              <a:rPr lang="en-US" sz="2000" dirty="0" err="1" smtClean="0">
                <a:solidFill>
                  <a:srgbClr val="FFC000"/>
                </a:solidFill>
              </a:rPr>
              <a:t>reader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FileReader</a:t>
            </a:r>
            <a:r>
              <a:rPr lang="en-US" sz="2000" dirty="0" smtClean="0"/>
              <a:t>(“C:\\carta.txt”);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smtClean="0"/>
              <a:t>char[] dados = new char[4];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smtClean="0"/>
              <a:t>dados[0] = (char) </a:t>
            </a:r>
            <a:r>
              <a:rPr lang="en-US" sz="2000" dirty="0" err="1" smtClean="0">
                <a:solidFill>
                  <a:srgbClr val="FFC000"/>
                </a:solidFill>
              </a:rPr>
              <a:t>reader.read</a:t>
            </a:r>
            <a:r>
              <a:rPr lang="en-US" sz="2000" dirty="0" smtClean="0">
                <a:solidFill>
                  <a:srgbClr val="FFC000"/>
                </a:solidFill>
              </a:rPr>
              <a:t>()</a:t>
            </a:r>
            <a:r>
              <a:rPr lang="en-US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smtClean="0"/>
              <a:t>dados[1] = (char) </a:t>
            </a:r>
            <a:r>
              <a:rPr lang="en-US" sz="2000" dirty="0" err="1" smtClean="0">
                <a:solidFill>
                  <a:srgbClr val="FFC000"/>
                </a:solidFill>
              </a:rPr>
              <a:t>reader.read</a:t>
            </a:r>
            <a:r>
              <a:rPr lang="en-US" sz="2000" dirty="0" smtClean="0">
                <a:solidFill>
                  <a:srgbClr val="FFC000"/>
                </a:solidFill>
              </a:rPr>
              <a:t>()</a:t>
            </a:r>
            <a:r>
              <a:rPr lang="en-US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smtClean="0"/>
              <a:t>dados[2] = (char) </a:t>
            </a:r>
            <a:r>
              <a:rPr lang="en-US" sz="2000" dirty="0" err="1" smtClean="0">
                <a:solidFill>
                  <a:srgbClr val="FFC000"/>
                </a:solidFill>
              </a:rPr>
              <a:t>reader.read</a:t>
            </a:r>
            <a:r>
              <a:rPr lang="en-US" sz="2000" dirty="0" smtClean="0">
                <a:solidFill>
                  <a:srgbClr val="FFC000"/>
                </a:solidFill>
              </a:rPr>
              <a:t>()</a:t>
            </a:r>
            <a:r>
              <a:rPr lang="en-US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smtClean="0"/>
              <a:t>dados[3] = (char) </a:t>
            </a:r>
            <a:r>
              <a:rPr lang="en-US" sz="2000" dirty="0" err="1" smtClean="0">
                <a:solidFill>
                  <a:srgbClr val="FFC000"/>
                </a:solidFill>
              </a:rPr>
              <a:t>reader.read</a:t>
            </a:r>
            <a:r>
              <a:rPr lang="en-US" sz="2000" dirty="0" smtClean="0">
                <a:solidFill>
                  <a:srgbClr val="FFC000"/>
                </a:solidFill>
              </a:rPr>
              <a:t>()</a:t>
            </a:r>
            <a:r>
              <a:rPr lang="en-US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err="1" smtClean="0">
                <a:solidFill>
                  <a:srgbClr val="FFC000"/>
                </a:solidFill>
              </a:rPr>
              <a:t>reader.close</a:t>
            </a:r>
            <a:r>
              <a:rPr lang="en-US" sz="2000" dirty="0" smtClean="0">
                <a:solidFill>
                  <a:srgbClr val="FFC000"/>
                </a:solidFill>
              </a:rPr>
              <a:t>()</a:t>
            </a:r>
            <a:r>
              <a:rPr lang="en-US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smtClean="0"/>
              <a:t>String </a:t>
            </a:r>
            <a:r>
              <a:rPr lang="en-US" sz="2000" dirty="0" err="1" smtClean="0"/>
              <a:t>texto</a:t>
            </a:r>
            <a:r>
              <a:rPr lang="en-US" sz="2000" dirty="0" smtClean="0"/>
              <a:t> = new String(dados);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texto</a:t>
            </a:r>
            <a:r>
              <a:rPr lang="en-US" sz="2000" dirty="0" smtClean="0"/>
              <a:t>);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4214810" y="1714488"/>
            <a:ext cx="3857652" cy="1227717"/>
            <a:chOff x="4214810" y="1714488"/>
            <a:chExt cx="3857652" cy="1227717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4214810" y="1714488"/>
              <a:ext cx="1285884" cy="346360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 bwMode="auto">
            <a:xfrm>
              <a:off x="5767833" y="235743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Reader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49" name="Conector angulado 48"/>
            <p:cNvCxnSpPr>
              <a:stCxn id="48" idx="1"/>
            </p:cNvCxnSpPr>
            <p:nvPr/>
          </p:nvCxnSpPr>
          <p:spPr>
            <a:xfrm rot="10800000">
              <a:off x="5396963" y="2148818"/>
              <a:ext cx="370870" cy="50100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o 56"/>
          <p:cNvGrpSpPr>
            <a:grpSpLocks noGrp="1"/>
          </p:cNvGrpSpPr>
          <p:nvPr>
            <p:ph sz="half" idx="2"/>
          </p:nvPr>
        </p:nvGrpSpPr>
        <p:grpSpPr>
          <a:xfrm>
            <a:off x="1000100" y="5661355"/>
            <a:ext cx="7128000" cy="489600"/>
            <a:chOff x="755576" y="5675650"/>
            <a:chExt cx="7128793" cy="489654"/>
          </a:xfrm>
        </p:grpSpPr>
        <p:sp>
          <p:nvSpPr>
            <p:cNvPr id="51" name="Retângulo 57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52" name="Retângulo 58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53" name="Retângulo 59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54" name="Retângulo 60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</a:p>
          </p:txBody>
        </p:sp>
        <p:sp>
          <p:nvSpPr>
            <p:cNvPr id="55" name="Retângulo 61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56" name="Retângulo 62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</a:p>
          </p:txBody>
        </p:sp>
        <p:sp>
          <p:nvSpPr>
            <p:cNvPr id="75" name="Retângulo 63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</a:p>
          </p:txBody>
        </p:sp>
        <p:sp>
          <p:nvSpPr>
            <p:cNvPr id="76" name="Retângulo 64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77" name="Retângulo 65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78" name="Retângulo 66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</a:p>
          </p:txBody>
        </p:sp>
        <p:sp>
          <p:nvSpPr>
            <p:cNvPr id="79" name="Retângulo 67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</a:p>
          </p:txBody>
        </p:sp>
        <p:sp>
          <p:nvSpPr>
            <p:cNvPr id="80" name="Retângulo 68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</a:p>
          </p:txBody>
        </p:sp>
        <p:sp>
          <p:nvSpPr>
            <p:cNvPr id="81" name="Retângulo 69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</a:p>
          </p:txBody>
        </p:sp>
        <p:sp>
          <p:nvSpPr>
            <p:cNvPr id="82" name="Retângulo 70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</a:p>
          </p:txBody>
        </p:sp>
        <p:sp>
          <p:nvSpPr>
            <p:cNvPr id="83" name="Retângulo 71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</a:p>
          </p:txBody>
        </p:sp>
        <p:sp>
          <p:nvSpPr>
            <p:cNvPr id="84" name="Retângulo 72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</a:p>
          </p:txBody>
        </p:sp>
      </p:grpSp>
      <p:sp>
        <p:nvSpPr>
          <p:cNvPr id="97" name="Seta para baixo 73"/>
          <p:cNvSpPr/>
          <p:nvPr/>
        </p:nvSpPr>
        <p:spPr>
          <a:xfrm>
            <a:off x="1142976" y="5214950"/>
            <a:ext cx="244125" cy="360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Footer Placeholder 9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3C700-8835-4F05-9426-213B8E11E34E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0467 -4.07407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 -4.07407E-6 L 0.09392 -4.0740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92 -4.07407E-6 L 0.14114 -4.07407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14 -4.07407E-6 L 0.18837 -4.07407E-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7" grpId="2" animBg="1"/>
      <p:bldP spid="97" grpId="3" animBg="1"/>
      <p:bldP spid="97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sz="2800" dirty="0" err="1" smtClean="0"/>
              <a:t>int</a:t>
            </a:r>
            <a:r>
              <a:rPr lang="en-US" sz="2800" dirty="0" smtClean="0"/>
              <a:t> read(char[])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Principal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</a:t>
            </a:r>
            <a:r>
              <a:rPr lang="en-US" sz="2400" dirty="0" err="1" smtClean="0"/>
              <a:t>o</a:t>
            </a:r>
            <a:r>
              <a:rPr lang="en-US" sz="2400" dirty="0" smtClean="0"/>
              <a:t> da </a:t>
            </a:r>
            <a:r>
              <a:rPr lang="en-US" sz="2400" dirty="0" err="1" smtClean="0"/>
              <a:t>classe</a:t>
            </a:r>
            <a:r>
              <a:rPr lang="en-US" sz="2400" dirty="0" smtClean="0"/>
              <a:t> Reader.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caracteres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só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armazenando-os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array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especificado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15 - Manipulação de arquivos texto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4516</TotalTime>
  <Words>2037</Words>
  <Application>Microsoft Office PowerPoint</Application>
  <PresentationFormat>On-screen Show (4:3)</PresentationFormat>
  <Paragraphs>438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Técnica</vt:lpstr>
      <vt:lpstr>Arquivos – I/O e NIO Parte 3 Manipulação de arquivos texto</vt:lpstr>
      <vt:lpstr>Arquivos texto</vt:lpstr>
      <vt:lpstr>Arquivos texto</vt:lpstr>
      <vt:lpstr>Arquivos texto</vt:lpstr>
      <vt:lpstr>Arquivos texto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java.io.FileReader</vt:lpstr>
      <vt:lpstr>java.io.BufferedReader</vt:lpstr>
      <vt:lpstr>java.io.Writer</vt:lpstr>
      <vt:lpstr>java.io.Writer</vt:lpstr>
      <vt:lpstr>java.io.Writer</vt:lpstr>
      <vt:lpstr>java.io.Writer</vt:lpstr>
      <vt:lpstr>java.io.Writer</vt:lpstr>
      <vt:lpstr>java.io.Writer</vt:lpstr>
      <vt:lpstr>java.io.Writer</vt:lpstr>
      <vt:lpstr>java.io.FileWriter</vt:lpstr>
      <vt:lpstr>java.io.FileWriter</vt:lpstr>
      <vt:lpstr>java.io.BufferedWriter</vt:lpstr>
      <vt:lpstr>java.io.PrintWriter</vt:lpstr>
      <vt:lpstr>Exercício 1</vt:lpstr>
      <vt:lpstr>Exercício 1 (fim)</vt:lpstr>
      <vt:lpstr>Exercício 2 – Editor de Texto</vt:lpstr>
      <vt:lpstr>Exercício 2 (continuação)</vt:lpstr>
      <vt:lpstr>Exercício 2 (continuação)</vt:lpstr>
      <vt:lpstr>Exercício 2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Arquivos texto</dc:title>
  <dc:creator>Sandro Vieira</dc:creator>
  <cp:lastModifiedBy>Sandro Luiz S. Vieira</cp:lastModifiedBy>
  <cp:revision>527</cp:revision>
  <dcterms:created xsi:type="dcterms:W3CDTF">2011-12-17T14:07:49Z</dcterms:created>
  <dcterms:modified xsi:type="dcterms:W3CDTF">2016-10-21T18:53:30Z</dcterms:modified>
</cp:coreProperties>
</file>