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304" r:id="rId3"/>
    <p:sldId id="298" r:id="rId4"/>
    <p:sldId id="305" r:id="rId5"/>
    <p:sldId id="310" r:id="rId6"/>
    <p:sldId id="299" r:id="rId7"/>
    <p:sldId id="306" r:id="rId8"/>
    <p:sldId id="300" r:id="rId9"/>
    <p:sldId id="301" r:id="rId10"/>
    <p:sldId id="307" r:id="rId11"/>
    <p:sldId id="308" r:id="rId12"/>
    <p:sldId id="309" r:id="rId1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87" autoAdjust="0"/>
    <p:restoredTop sz="94265" autoAdjust="0"/>
  </p:normalViewPr>
  <p:slideViewPr>
    <p:cSldViewPr>
      <p:cViewPr>
        <p:scale>
          <a:sx n="95" d="100"/>
          <a:sy n="95" d="100"/>
        </p:scale>
        <p:origin x="-84" y="-2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C49A5ED-195B-4F03-8658-1A45344E366D}" type="datetimeFigureOut">
              <a:rPr lang="pt-BR"/>
              <a:pPr>
                <a:defRPr/>
              </a:pPr>
              <a:t>18/02/2017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28DBC7E-C6B4-4221-AB24-099AF5F901C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19334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E72A14-320F-496D-8923-68EF6B811DAB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021EB2-B595-4F6A-936A-3DF9152E5007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021EB2-B595-4F6A-936A-3DF9152E5007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021EB2-B595-4F6A-936A-3DF9152E5007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8DBC7E-C6B4-4221-AB24-099AF5F901C0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6F0BBA-0E23-4A58-B800-09ABFE6EFE5D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6F0BBA-0E23-4A58-B800-09ABFE6EFE5D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6F0BBA-0E23-4A58-B800-09ABFE6EFE5D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AF17AB-4831-4342-B2F5-6ECC058F8203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AF17AB-4831-4342-B2F5-6ECC058F8203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90D282-B9F4-4590-8829-44E1533AE7F2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021EB2-B595-4F6A-936A-3DF9152E5007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6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502A6-A0CF-4222-8B91-AFA64C73717E}" type="datetime1">
              <a:rPr lang="pt-BR" smtClean="0"/>
              <a:t>18/02/2017</a:t>
            </a:fld>
            <a:endParaRPr lang="pt-BR"/>
          </a:p>
        </p:txBody>
      </p:sp>
      <p:sp>
        <p:nvSpPr>
          <p:cNvPr id="7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16 - Asserções</a:t>
            </a:r>
            <a:endParaRPr lang="pt-BR"/>
          </a:p>
        </p:txBody>
      </p:sp>
      <p:sp>
        <p:nvSpPr>
          <p:cNvPr id="8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27C90-F206-4798-81A4-8FEA77A6BF0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3FBE9E-776C-4BED-8B61-8131D0C3CA68}" type="datetime1">
              <a:rPr lang="pt-BR" smtClean="0"/>
              <a:t>18/02/2017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16 - Asserções</a:t>
            </a: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6287C4-E116-4643-B09A-8D77ECF399E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37BA9-4BE0-4A74-859C-3FBEB361D3BE}" type="datetime1">
              <a:rPr lang="pt-BR" smtClean="0"/>
              <a:t>18/02/2017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16 - Asserções</a:t>
            </a: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E0C8A-6273-479E-B6D5-7F512C23F62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CD794-8F69-4F44-B409-2ABE6B5092E3}" type="datetime1">
              <a:rPr lang="pt-BR" smtClean="0"/>
              <a:t>18/02/2017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16 - Asserções</a:t>
            </a: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13EE29-91C6-4A19-BBBC-4CC27F71B77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C7E3EF-02DF-41B9-BCBF-EC9125856F5B}" type="datetime1">
              <a:rPr lang="pt-BR" smtClean="0"/>
              <a:t>18/02/2017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16 - Asserções</a:t>
            </a: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C40C88-437D-48E4-9001-C6DB30B200F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7C5716-FE87-428F-B1F1-0E0A12ED5702}" type="datetime1">
              <a:rPr lang="pt-BR" smtClean="0"/>
              <a:t>18/02/2017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16 - Asserções</a:t>
            </a: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736BF-7D59-418C-8ED5-E4EF100FF55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6A8C48-0F37-4117-AFBF-60A1AF46ED31}" type="datetime1">
              <a:rPr lang="pt-BR" smtClean="0"/>
              <a:t>18/02/2017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16 - Asserções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17D6A-A490-48AA-8903-3783122DC8B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653B4-1245-4C8D-A15E-EE44A91C24BC}" type="datetime1">
              <a:rPr lang="pt-BR" smtClean="0"/>
              <a:t>18/02/2017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16 - Asserções</a:t>
            </a: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881FBE-C813-408F-B908-F56B7A4030A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AD2DCF-0A32-49F8-9D9E-7A76F1453B28}" type="datetime1">
              <a:rPr lang="pt-BR" smtClean="0"/>
              <a:t>18/02/2017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16 - Asserções</a:t>
            </a: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28D09-9C15-4598-8A99-B7FCA758B2F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7B82E-20BD-41EE-8DBD-C3F59F012D58}" type="datetime1">
              <a:rPr lang="pt-BR" smtClean="0"/>
              <a:t>18/02/2017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16 - Asserções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9194FA-9250-4E37-9790-953610982EA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366BA0-8F0E-4720-BE95-F891DF9B1B51}" type="datetime1">
              <a:rPr lang="pt-BR" smtClean="0"/>
              <a:t>18/02/2017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 smtClean="0"/>
              <a:t>Capítulo 16 - Asserções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8BBE2-8D6A-44F0-95B5-55471E03B7A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ço Reservado para Título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467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  <a:endParaRPr lang="en-US" smtClean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5795986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B5FB1C7-17C8-4170-89A3-9F4471F7BB7A}" type="datetime1">
              <a:rPr lang="pt-BR" smtClean="0"/>
              <a:t>18/02/2017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14282" y="6421438"/>
            <a:ext cx="2895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pt-BR" sz="1600" kern="1200" smtClean="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pt-BR" smtClean="0"/>
              <a:t>Capítulo 16 - Asserções</a:t>
            </a:r>
            <a:endParaRPr lang="pt-BR" dirty="0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600">
                <a:solidFill>
                  <a:schemeClr val="tx2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C1B88AB-0397-4CEF-BDD1-027394AFB92B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1" r:id="rId2"/>
    <p:sldLayoutId id="2147483828" r:id="rId3"/>
    <p:sldLayoutId id="2147483822" r:id="rId4"/>
    <p:sldLayoutId id="2147483829" r:id="rId5"/>
    <p:sldLayoutId id="2147483823" r:id="rId6"/>
    <p:sldLayoutId id="2147483824" r:id="rId7"/>
    <p:sldLayoutId id="2147483830" r:id="rId8"/>
    <p:sldLayoutId id="2147483831" r:id="rId9"/>
    <p:sldLayoutId id="2147483825" r:id="rId10"/>
    <p:sldLayoutId id="2147483826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cap="none" dirty="0" smtClean="0"/>
              <a:t>Asserções</a:t>
            </a:r>
            <a:endParaRPr lang="pt-BR" cap="none" dirty="0"/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433388" y="1544638"/>
            <a:ext cx="6480175" cy="1752600"/>
          </a:xfrm>
        </p:spPr>
        <p:txBody>
          <a:bodyPr/>
          <a:lstStyle/>
          <a:p>
            <a:pPr eaLnBrk="1" hangingPunct="1"/>
            <a:r>
              <a:rPr lang="pt-BR" dirty="0" smtClean="0"/>
              <a:t>Capítulo 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>
          <a:xfrm>
            <a:off x="357158" y="274638"/>
            <a:ext cx="8572560" cy="1143000"/>
          </a:xfrm>
        </p:spPr>
        <p:txBody>
          <a:bodyPr/>
          <a:lstStyle/>
          <a:p>
            <a:pPr eaLnBrk="1" hangingPunct="1"/>
            <a:r>
              <a:rPr lang="pt-BR" sz="4400" spc="-50" dirty="0" smtClean="0"/>
              <a:t>Ativando e desativando asserções</a:t>
            </a:r>
          </a:p>
        </p:txBody>
      </p:sp>
      <p:sp>
        <p:nvSpPr>
          <p:cNvPr id="11267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pPr marL="0" indent="0" algn="ctr">
              <a:spcBef>
                <a:spcPts val="3000"/>
              </a:spcBef>
              <a:buNone/>
            </a:pPr>
            <a:endParaRPr lang="pt-BR" sz="2400" dirty="0" smtClean="0"/>
          </a:p>
          <a:p>
            <a:pPr marL="0" indent="0" algn="ctr">
              <a:spcBef>
                <a:spcPts val="3000"/>
              </a:spcBef>
              <a:buNone/>
            </a:pPr>
            <a:endParaRPr lang="pt-BR" sz="2400" dirty="0" smtClean="0"/>
          </a:p>
          <a:p>
            <a:pPr marL="0" indent="0" algn="ctr">
              <a:spcBef>
                <a:spcPts val="3000"/>
              </a:spcBef>
              <a:buNone/>
            </a:pPr>
            <a:r>
              <a:rPr lang="pt-BR" sz="2400" dirty="0" err="1" smtClean="0"/>
              <a:t>java</a:t>
            </a:r>
            <a:r>
              <a:rPr lang="pt-BR" sz="2400" dirty="0" smtClean="0"/>
              <a:t> </a:t>
            </a:r>
            <a:r>
              <a:rPr lang="pt-BR" sz="2400" dirty="0" smtClean="0">
                <a:solidFill>
                  <a:srgbClr val="FFC000"/>
                </a:solidFill>
              </a:rPr>
              <a:t>-</a:t>
            </a:r>
            <a:r>
              <a:rPr lang="pt-BR" sz="2400" dirty="0" err="1" smtClean="0">
                <a:solidFill>
                  <a:srgbClr val="FFC000"/>
                </a:solidFill>
              </a:rPr>
              <a:t>ea</a:t>
            </a:r>
            <a:r>
              <a:rPr lang="pt-BR" sz="2400" dirty="0" smtClean="0">
                <a:solidFill>
                  <a:srgbClr val="FFC000"/>
                </a:solidFill>
              </a:rPr>
              <a:t>:br.com.tabajara.Cliente</a:t>
            </a:r>
            <a:r>
              <a:rPr lang="pt-BR" sz="2400" dirty="0" smtClean="0"/>
              <a:t> br.com.tabajara.Start</a:t>
            </a:r>
          </a:p>
          <a:p>
            <a:pPr marL="0" indent="0" algn="ctr">
              <a:spcBef>
                <a:spcPts val="3000"/>
              </a:spcBef>
              <a:buNone/>
            </a:pPr>
            <a:endParaRPr lang="pt-BR" sz="2400" dirty="0" smtClean="0"/>
          </a:p>
          <a:p>
            <a:pPr>
              <a:spcBef>
                <a:spcPts val="3000"/>
              </a:spcBef>
            </a:pPr>
            <a:r>
              <a:rPr lang="pt-BR" sz="2400" dirty="0" smtClean="0"/>
              <a:t>Executa a classe br.com.tabajara.Start (esta deve conter o método </a:t>
            </a:r>
            <a:r>
              <a:rPr lang="pt-BR" sz="2400" dirty="0" err="1" smtClean="0"/>
              <a:t>main</a:t>
            </a:r>
            <a:r>
              <a:rPr lang="pt-BR" sz="2400" dirty="0" smtClean="0"/>
              <a:t>) realizando a verificação de asserções somente na classe </a:t>
            </a:r>
            <a:r>
              <a:rPr lang="pt-BR" sz="2400" dirty="0" smtClean="0">
                <a:solidFill>
                  <a:srgbClr val="FFC000"/>
                </a:solidFill>
              </a:rPr>
              <a:t>br.com.tabajara.Cliente</a:t>
            </a:r>
            <a:r>
              <a:rPr lang="pt-BR" sz="2400" dirty="0" smtClean="0"/>
              <a:t> quando esta for chamada.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3EE29-91C6-4A19-BBBC-4CC27F71B778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16 - Asserções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>
          <a:xfrm>
            <a:off x="357158" y="274638"/>
            <a:ext cx="8572560" cy="1143000"/>
          </a:xfrm>
        </p:spPr>
        <p:txBody>
          <a:bodyPr/>
          <a:lstStyle/>
          <a:p>
            <a:pPr eaLnBrk="1" hangingPunct="1"/>
            <a:r>
              <a:rPr lang="pt-BR" sz="4400" spc="-50" dirty="0" smtClean="0"/>
              <a:t>Ativando e desativando asserções</a:t>
            </a:r>
          </a:p>
        </p:txBody>
      </p:sp>
      <p:sp>
        <p:nvSpPr>
          <p:cNvPr id="11267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pPr marL="0" indent="0" algn="ctr">
              <a:spcBef>
                <a:spcPts val="3000"/>
              </a:spcBef>
              <a:buNone/>
            </a:pPr>
            <a:endParaRPr lang="pt-BR" sz="2400" dirty="0" smtClean="0"/>
          </a:p>
          <a:p>
            <a:pPr marL="0" indent="0" algn="ctr">
              <a:spcBef>
                <a:spcPts val="3000"/>
              </a:spcBef>
              <a:buNone/>
            </a:pPr>
            <a:endParaRPr lang="pt-BR" sz="2400" dirty="0" smtClean="0"/>
          </a:p>
          <a:p>
            <a:pPr marL="0" indent="0" algn="ctr">
              <a:spcBef>
                <a:spcPts val="3000"/>
              </a:spcBef>
              <a:buNone/>
            </a:pPr>
            <a:r>
              <a:rPr lang="pt-BR" sz="2400" dirty="0" err="1" smtClean="0"/>
              <a:t>java</a:t>
            </a:r>
            <a:r>
              <a:rPr lang="pt-BR" sz="2400" dirty="0" smtClean="0"/>
              <a:t> </a:t>
            </a:r>
            <a:r>
              <a:rPr lang="pt-BR" sz="2400" dirty="0" smtClean="0">
                <a:solidFill>
                  <a:srgbClr val="FFC000"/>
                </a:solidFill>
              </a:rPr>
              <a:t>-</a:t>
            </a:r>
            <a:r>
              <a:rPr lang="pt-BR" sz="2400" dirty="0" err="1" smtClean="0">
                <a:solidFill>
                  <a:srgbClr val="FFC000"/>
                </a:solidFill>
              </a:rPr>
              <a:t>ea</a:t>
            </a:r>
            <a:r>
              <a:rPr lang="pt-BR" sz="2400" dirty="0" smtClean="0">
                <a:solidFill>
                  <a:srgbClr val="FFC000"/>
                </a:solidFill>
              </a:rPr>
              <a:t>:br.com.tabajara...</a:t>
            </a:r>
            <a:r>
              <a:rPr lang="pt-BR" sz="2400" dirty="0" smtClean="0"/>
              <a:t> br.com.tabajara.Start</a:t>
            </a:r>
          </a:p>
          <a:p>
            <a:pPr marL="0" indent="0" algn="ctr">
              <a:spcBef>
                <a:spcPts val="3000"/>
              </a:spcBef>
              <a:buNone/>
            </a:pPr>
            <a:endParaRPr lang="pt-BR" sz="2400" dirty="0" smtClean="0"/>
          </a:p>
          <a:p>
            <a:pPr>
              <a:spcBef>
                <a:spcPts val="3000"/>
              </a:spcBef>
            </a:pPr>
            <a:r>
              <a:rPr lang="pt-BR" sz="2400" dirty="0" smtClean="0"/>
              <a:t>Executa a classe br.com.tabajara.Start realizando a verificação de asserções somente nas classes que pertencem ao pacote </a:t>
            </a:r>
            <a:r>
              <a:rPr lang="pt-BR" sz="2400" dirty="0" smtClean="0">
                <a:solidFill>
                  <a:srgbClr val="FFC000"/>
                </a:solidFill>
              </a:rPr>
              <a:t>br.com.tabajara</a:t>
            </a:r>
            <a:r>
              <a:rPr lang="pt-BR" sz="2400" dirty="0" smtClean="0"/>
              <a:t> ao a algum de seus subpacotes.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3EE29-91C6-4A19-BBBC-4CC27F71B778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16 - Asserções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>
          <a:xfrm>
            <a:off x="357158" y="274638"/>
            <a:ext cx="8572560" cy="1143000"/>
          </a:xfrm>
        </p:spPr>
        <p:txBody>
          <a:bodyPr/>
          <a:lstStyle/>
          <a:p>
            <a:pPr eaLnBrk="1" hangingPunct="1"/>
            <a:r>
              <a:rPr lang="pt-BR" sz="4400" spc="-50" dirty="0" smtClean="0"/>
              <a:t>Ativando e desativando asserções</a:t>
            </a:r>
          </a:p>
        </p:txBody>
      </p:sp>
      <p:sp>
        <p:nvSpPr>
          <p:cNvPr id="11267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pPr marL="2327275" indent="-720725">
              <a:spcBef>
                <a:spcPts val="3000"/>
              </a:spcBef>
              <a:buNone/>
            </a:pPr>
            <a:endParaRPr lang="pt-BR" sz="2400" dirty="0" smtClean="0"/>
          </a:p>
          <a:p>
            <a:pPr marL="2327275" indent="-720725">
              <a:spcBef>
                <a:spcPts val="3000"/>
              </a:spcBef>
              <a:buNone/>
            </a:pPr>
            <a:r>
              <a:rPr lang="pt-BR" sz="2400" dirty="0" err="1" smtClean="0"/>
              <a:t>java</a:t>
            </a:r>
            <a:r>
              <a:rPr lang="pt-BR" sz="2400" dirty="0" smtClean="0"/>
              <a:t>	</a:t>
            </a:r>
            <a:r>
              <a:rPr lang="pt-BR" sz="2400" dirty="0" smtClean="0">
                <a:solidFill>
                  <a:srgbClr val="FFC000"/>
                </a:solidFill>
              </a:rPr>
              <a:t>-</a:t>
            </a:r>
            <a:r>
              <a:rPr lang="pt-BR" sz="2400" dirty="0" err="1" smtClean="0">
                <a:solidFill>
                  <a:srgbClr val="FFC000"/>
                </a:solidFill>
              </a:rPr>
              <a:t>ea</a:t>
            </a:r>
            <a:r>
              <a:rPr lang="pt-BR" sz="2400" dirty="0" smtClean="0">
                <a:solidFill>
                  <a:srgbClr val="FFC000"/>
                </a:solidFill>
              </a:rPr>
              <a:t>:br.com.tabajara...</a:t>
            </a:r>
            <a:br>
              <a:rPr lang="pt-BR" sz="2400" dirty="0" smtClean="0">
                <a:solidFill>
                  <a:srgbClr val="FFC000"/>
                </a:solidFill>
              </a:rPr>
            </a:br>
            <a:r>
              <a:rPr lang="pt-BR" sz="2400" dirty="0" smtClean="0">
                <a:solidFill>
                  <a:srgbClr val="FFC000"/>
                </a:solidFill>
              </a:rPr>
              <a:t>-</a:t>
            </a:r>
            <a:r>
              <a:rPr lang="pt-BR" sz="2400" dirty="0" err="1" smtClean="0">
                <a:solidFill>
                  <a:srgbClr val="FFC000"/>
                </a:solidFill>
              </a:rPr>
              <a:t>ea</a:t>
            </a:r>
            <a:r>
              <a:rPr lang="pt-BR" sz="2400" dirty="0" smtClean="0">
                <a:solidFill>
                  <a:srgbClr val="FFC000"/>
                </a:solidFill>
              </a:rPr>
              <a:t>:br.com.</a:t>
            </a:r>
            <a:r>
              <a:rPr lang="pt-BR" sz="2400" dirty="0" err="1" smtClean="0">
                <a:solidFill>
                  <a:srgbClr val="FFC000"/>
                </a:solidFill>
              </a:rPr>
              <a:t>utils</a:t>
            </a:r>
            <a:r>
              <a:rPr lang="pt-BR" sz="2400" dirty="0" smtClean="0">
                <a:solidFill>
                  <a:srgbClr val="FFC000"/>
                </a:solidFill>
              </a:rPr>
              <a:t>...</a:t>
            </a:r>
            <a:br>
              <a:rPr lang="pt-BR" sz="2400" dirty="0" smtClean="0">
                <a:solidFill>
                  <a:srgbClr val="FFC000"/>
                </a:solidFill>
              </a:rPr>
            </a:br>
            <a:r>
              <a:rPr lang="pt-BR" sz="2400" dirty="0" smtClean="0">
                <a:solidFill>
                  <a:srgbClr val="FFC000"/>
                </a:solidFill>
              </a:rPr>
              <a:t>-da:br.com.tabajara.Cliente</a:t>
            </a:r>
            <a:br>
              <a:rPr lang="pt-BR" sz="2400" dirty="0" smtClean="0">
                <a:solidFill>
                  <a:srgbClr val="FFC000"/>
                </a:solidFill>
              </a:rPr>
            </a:br>
            <a:r>
              <a:rPr lang="pt-BR" sz="2400" dirty="0" smtClean="0"/>
              <a:t>br.com.tabajara.Start</a:t>
            </a:r>
            <a:br>
              <a:rPr lang="pt-BR" sz="2400" dirty="0" smtClean="0"/>
            </a:br>
            <a:endParaRPr lang="pt-BR" sz="2400" dirty="0" smtClean="0"/>
          </a:p>
          <a:p>
            <a:pPr>
              <a:spcBef>
                <a:spcPts val="3000"/>
              </a:spcBef>
            </a:pPr>
            <a:r>
              <a:rPr lang="pt-BR" sz="2400" dirty="0" smtClean="0"/>
              <a:t>Executa a classe br.com.tabajara.Start realizando a verificação de asserções nas classes dos pacotes e subpacotes de </a:t>
            </a:r>
            <a:r>
              <a:rPr lang="pt-BR" sz="2400" dirty="0" smtClean="0">
                <a:solidFill>
                  <a:srgbClr val="FFC000"/>
                </a:solidFill>
              </a:rPr>
              <a:t>br.com.tabajara</a:t>
            </a:r>
            <a:r>
              <a:rPr lang="pt-BR" sz="2400" dirty="0" smtClean="0"/>
              <a:t> e </a:t>
            </a:r>
            <a:r>
              <a:rPr lang="pt-BR" sz="2400" dirty="0" smtClean="0">
                <a:solidFill>
                  <a:srgbClr val="FFC000"/>
                </a:solidFill>
              </a:rPr>
              <a:t>br.com.</a:t>
            </a:r>
            <a:r>
              <a:rPr lang="pt-BR" sz="2400" dirty="0" err="1" smtClean="0">
                <a:solidFill>
                  <a:srgbClr val="FFC000"/>
                </a:solidFill>
              </a:rPr>
              <a:t>utils</a:t>
            </a:r>
            <a:r>
              <a:rPr lang="pt-BR" sz="2400" dirty="0" smtClean="0"/>
              <a:t>, mas não na classe </a:t>
            </a:r>
            <a:r>
              <a:rPr lang="pt-BR" sz="2400" dirty="0" smtClean="0">
                <a:solidFill>
                  <a:srgbClr val="FFC000"/>
                </a:solidFill>
              </a:rPr>
              <a:t>br.com.tabajara.Cliente</a:t>
            </a:r>
            <a:endParaRPr lang="pt-BR" sz="24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3EE29-91C6-4A19-BBBC-4CC27F71B778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16 - Asserções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Asserções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</a:p>
          <a:p>
            <a:r>
              <a:rPr lang="pt-BR" dirty="0" smtClean="0"/>
              <a:t>Sintaxe das asserções</a:t>
            </a:r>
          </a:p>
          <a:p>
            <a:r>
              <a:rPr lang="pt-BR" dirty="0" smtClean="0"/>
              <a:t>Executando sua aplicação</a:t>
            </a:r>
          </a:p>
          <a:p>
            <a:r>
              <a:rPr lang="pt-BR" dirty="0" smtClean="0"/>
              <a:t>Ativando e desativando asserções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3EE29-91C6-4A19-BBBC-4CC27F71B778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16 - Asserções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Introdução</a:t>
            </a:r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Asserções são pequenas expressões aplicadas pelo desenvolvedor ao longo do código para validar o comportamento da aplicação.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Uma asserção trata-se de uma expressão booleana que o programador acredita ser verdadeira naquele ponto do código e, caso não seja, a aplicação dispara um erro durante sua execução.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3EE29-91C6-4A19-BBBC-4CC27F71B778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16 - Asserções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Introdução</a:t>
            </a:r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>
          <a:xfrm>
            <a:off x="857224" y="2281139"/>
            <a:ext cx="7675216" cy="316408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pt-BR" sz="2400" dirty="0" smtClean="0"/>
              <a:t>Cliente cli = </a:t>
            </a:r>
            <a:r>
              <a:rPr lang="pt-BR" sz="2400" dirty="0" err="1" smtClean="0"/>
              <a:t>cn</a:t>
            </a:r>
            <a:r>
              <a:rPr lang="pt-BR" sz="2400" dirty="0" smtClean="0"/>
              <a:t>.</a:t>
            </a:r>
            <a:r>
              <a:rPr lang="pt-BR" sz="2400" dirty="0" err="1" smtClean="0"/>
              <a:t>obterCliente</a:t>
            </a:r>
            <a:r>
              <a:rPr lang="pt-BR" sz="2400" dirty="0" smtClean="0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assert</a:t>
            </a:r>
            <a:r>
              <a:rPr lang="pt-BR" sz="2400" dirty="0" smtClean="0">
                <a:solidFill>
                  <a:srgbClr val="FFC000"/>
                </a:solidFill>
              </a:rPr>
              <a:t> </a:t>
            </a:r>
            <a:r>
              <a:rPr lang="pt-BR" sz="2400" dirty="0" err="1" smtClean="0"/>
              <a:t>cli</a:t>
            </a:r>
            <a:r>
              <a:rPr lang="pt-BR" sz="2400" dirty="0" smtClean="0"/>
              <a:t> </a:t>
            </a:r>
            <a:r>
              <a:rPr lang="pt-BR" sz="2400" dirty="0" smtClean="0"/>
              <a:t>!= </a:t>
            </a:r>
            <a:r>
              <a:rPr lang="pt-BR" sz="2400" dirty="0" err="1" smtClean="0"/>
              <a:t>null</a:t>
            </a:r>
            <a:r>
              <a:rPr lang="pt-BR" sz="2400" dirty="0" smtClean="0"/>
              <a:t>;</a:t>
            </a:r>
            <a:endParaRPr lang="pt-BR" sz="2400" dirty="0" smtClean="0"/>
          </a:p>
          <a:p>
            <a:pPr marL="0" indent="0">
              <a:spcBef>
                <a:spcPts val="0"/>
              </a:spcBef>
              <a:buNone/>
            </a:pPr>
            <a:endParaRPr lang="pt-BR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 smtClean="0"/>
              <a:t>Conta </a:t>
            </a:r>
            <a:r>
              <a:rPr lang="pt-BR" sz="2400" dirty="0" err="1" smtClean="0"/>
              <a:t>con</a:t>
            </a:r>
            <a:r>
              <a:rPr lang="pt-BR" sz="2400" dirty="0" smtClean="0"/>
              <a:t> = </a:t>
            </a:r>
            <a:r>
              <a:rPr lang="pt-BR" sz="2400" dirty="0" err="1" smtClean="0"/>
              <a:t>new</a:t>
            </a:r>
            <a:r>
              <a:rPr lang="pt-BR" sz="2400" dirty="0" smtClean="0"/>
              <a:t> Conta();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 err="1" smtClean="0"/>
              <a:t>processarSaldo</a:t>
            </a:r>
            <a:r>
              <a:rPr lang="pt-BR" sz="2400" dirty="0" smtClean="0"/>
              <a:t>(</a:t>
            </a:r>
            <a:r>
              <a:rPr lang="pt-BR" sz="2400" dirty="0" err="1" smtClean="0"/>
              <a:t>con</a:t>
            </a:r>
            <a:r>
              <a:rPr lang="pt-BR" sz="2400" dirty="0" smtClean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 err="1" smtClean="0">
                <a:solidFill>
                  <a:srgbClr val="FFC000"/>
                </a:solidFill>
              </a:rPr>
              <a:t>assert</a:t>
            </a:r>
            <a:r>
              <a:rPr lang="pt-BR" sz="2400" dirty="0" smtClean="0">
                <a:solidFill>
                  <a:srgbClr val="FFC000"/>
                </a:solidFill>
              </a:rPr>
              <a:t> </a:t>
            </a:r>
            <a:r>
              <a:rPr lang="pt-BR" sz="2400" dirty="0" err="1" smtClean="0"/>
              <a:t>con.getSaldo</a:t>
            </a:r>
            <a:r>
              <a:rPr lang="pt-BR" sz="2400" dirty="0" smtClean="0"/>
              <a:t>() &gt;= </a:t>
            </a:r>
            <a:r>
              <a:rPr lang="pt-BR" sz="2400" dirty="0" smtClean="0"/>
              <a:t>0 </a:t>
            </a:r>
            <a:r>
              <a:rPr lang="pt-BR" sz="2400" dirty="0" smtClean="0">
                <a:solidFill>
                  <a:srgbClr val="FFC000"/>
                </a:solidFill>
              </a:rPr>
              <a:t>: </a:t>
            </a:r>
            <a:r>
              <a:rPr lang="pt-BR" sz="2400" dirty="0" smtClean="0"/>
              <a:t>“Saldo ficou negativo”;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3EE29-91C6-4A19-BBBC-4CC27F71B778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16 - Asserções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Exemplo</a:t>
            </a:r>
            <a:endParaRPr lang="pt-BR" dirty="0" smtClean="0"/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>
          <a:xfrm>
            <a:off x="857224" y="2281139"/>
            <a:ext cx="7675216" cy="316408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pt-BR" sz="2400" dirty="0" err="1" smtClean="0"/>
              <a:t>public</a:t>
            </a:r>
            <a:r>
              <a:rPr lang="pt-BR" sz="2400" dirty="0" smtClean="0"/>
              <a:t> </a:t>
            </a:r>
            <a:r>
              <a:rPr lang="pt-BR" sz="2400" dirty="0" err="1" smtClean="0"/>
              <a:t>void</a:t>
            </a:r>
            <a:r>
              <a:rPr lang="pt-BR" sz="2400" dirty="0" smtClean="0"/>
              <a:t> depositar(</a:t>
            </a:r>
            <a:r>
              <a:rPr lang="pt-BR" sz="2400" dirty="0" err="1" smtClean="0"/>
              <a:t>double</a:t>
            </a:r>
            <a:r>
              <a:rPr lang="pt-BR" sz="2400" dirty="0" smtClean="0"/>
              <a:t> valor)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/>
              <a:t>	</a:t>
            </a:r>
            <a:endParaRPr lang="pt-BR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/>
              <a:t>	</a:t>
            </a:r>
            <a:r>
              <a:rPr lang="pt-BR" sz="2400" dirty="0" err="1" smtClean="0">
                <a:solidFill>
                  <a:srgbClr val="FFC000"/>
                </a:solidFill>
              </a:rPr>
              <a:t>assert</a:t>
            </a:r>
            <a:r>
              <a:rPr lang="pt-BR" sz="2400" dirty="0" smtClean="0"/>
              <a:t> valor &gt;=0 </a:t>
            </a:r>
            <a:r>
              <a:rPr lang="pt-BR" sz="2400" dirty="0" smtClean="0">
                <a:solidFill>
                  <a:srgbClr val="FFC000"/>
                </a:solidFill>
              </a:rPr>
              <a:t>:</a:t>
            </a:r>
            <a:r>
              <a:rPr lang="pt-BR" sz="2400" dirty="0" smtClean="0"/>
              <a:t> “Valor de de</a:t>
            </a:r>
            <a:r>
              <a:rPr lang="pt-BR" sz="2400" dirty="0" smtClean="0"/>
              <a:t>pósito negativo</a:t>
            </a:r>
            <a:r>
              <a:rPr lang="pt-BR" sz="2400" dirty="0" smtClean="0"/>
              <a:t>”;</a:t>
            </a:r>
          </a:p>
          <a:p>
            <a:pPr marL="0" indent="0">
              <a:spcBef>
                <a:spcPts val="0"/>
              </a:spcBef>
              <a:buNone/>
            </a:pPr>
            <a:endParaRPr lang="pt-BR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/>
              <a:t>	</a:t>
            </a:r>
            <a:r>
              <a:rPr lang="pt-BR" sz="2400" dirty="0" err="1" smtClean="0"/>
              <a:t>this.saldo</a:t>
            </a:r>
            <a:r>
              <a:rPr lang="pt-BR" sz="2400" dirty="0" smtClean="0"/>
              <a:t> += valor;</a:t>
            </a:r>
            <a:endParaRPr lang="pt-BR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pt-BR" sz="2400" dirty="0" smtClean="0"/>
              <a:t>}</a:t>
            </a:r>
            <a:endParaRPr lang="pt-BR" sz="24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3EE29-91C6-4A19-BBBC-4CC27F71B778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16 - Asserções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934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Sintaxe das asserções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err="1" smtClean="0"/>
              <a:t>assert</a:t>
            </a:r>
            <a:r>
              <a:rPr lang="pt-BR" sz="3200" dirty="0" smtClean="0"/>
              <a:t> </a:t>
            </a:r>
            <a:r>
              <a:rPr lang="pt-BR" sz="3200" i="1" dirty="0" smtClean="0">
                <a:solidFill>
                  <a:srgbClr val="FFC000"/>
                </a:solidFill>
              </a:rPr>
              <a:t>[</a:t>
            </a:r>
            <a:r>
              <a:rPr lang="pt-BR" sz="3200" i="1" dirty="0" err="1" smtClean="0">
                <a:solidFill>
                  <a:srgbClr val="FFC000"/>
                </a:solidFill>
              </a:rPr>
              <a:t>boolean</a:t>
            </a:r>
            <a:r>
              <a:rPr lang="pt-BR" sz="3200" i="1" dirty="0" smtClean="0">
                <a:solidFill>
                  <a:srgbClr val="FFC000"/>
                </a:solidFill>
              </a:rPr>
              <a:t>]</a:t>
            </a:r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Realiza a verificação da expressão especificada.</a:t>
            </a:r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Caso a expressão seja verdadeira, nada ocorre e o fluxo da aplicação segue normalmente como se esta instrução não existisse.</a:t>
            </a:r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Caso a expressão seja falsa, é disparado um </a:t>
            </a:r>
            <a:r>
              <a:rPr lang="pt-BR" sz="2400" b="1" i="1" dirty="0" err="1" smtClean="0"/>
              <a:t>java</a:t>
            </a:r>
            <a:r>
              <a:rPr lang="pt-BR" sz="2400" b="1" i="1" dirty="0" smtClean="0"/>
              <a:t>.</a:t>
            </a:r>
            <a:r>
              <a:rPr lang="pt-BR" sz="2400" b="1" i="1" dirty="0" err="1" smtClean="0"/>
              <a:t>lang</a:t>
            </a:r>
            <a:r>
              <a:rPr lang="pt-BR" sz="2400" b="1" i="1" dirty="0" smtClean="0"/>
              <a:t>.</a:t>
            </a:r>
            <a:r>
              <a:rPr lang="pt-BR" sz="2400" b="1" i="1" dirty="0" err="1" smtClean="0"/>
              <a:t>AssertionError</a:t>
            </a:r>
            <a:r>
              <a:rPr lang="pt-BR" sz="2400" dirty="0" smtClean="0"/>
              <a:t>, sinalizando que a condição não foi atendida.</a:t>
            </a:r>
            <a:endParaRPr lang="pt-BR" sz="2400" b="1" i="1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3EE29-91C6-4A19-BBBC-4CC27F71B778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16 - Asserções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Sintaxe das asserções</a:t>
            </a:r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 err="1" smtClean="0"/>
              <a:t>assert</a:t>
            </a:r>
            <a:r>
              <a:rPr lang="pt-BR" sz="3200" dirty="0" smtClean="0"/>
              <a:t> </a:t>
            </a:r>
            <a:r>
              <a:rPr lang="pt-BR" sz="3200" i="1" dirty="0" smtClean="0">
                <a:solidFill>
                  <a:srgbClr val="FFC000"/>
                </a:solidFill>
              </a:rPr>
              <a:t>[</a:t>
            </a:r>
            <a:r>
              <a:rPr lang="pt-BR" sz="3200" i="1" dirty="0" err="1" smtClean="0">
                <a:solidFill>
                  <a:srgbClr val="FFC000"/>
                </a:solidFill>
              </a:rPr>
              <a:t>boolean</a:t>
            </a:r>
            <a:r>
              <a:rPr lang="pt-BR" sz="3200" i="1" dirty="0" smtClean="0">
                <a:solidFill>
                  <a:srgbClr val="FFC000"/>
                </a:solidFill>
              </a:rPr>
              <a:t>]</a:t>
            </a:r>
            <a:r>
              <a:rPr lang="pt-BR" sz="3200" dirty="0" smtClean="0"/>
              <a:t> : </a:t>
            </a:r>
            <a:r>
              <a:rPr lang="pt-BR" sz="3200" i="1" dirty="0" smtClean="0">
                <a:solidFill>
                  <a:srgbClr val="FFC000"/>
                </a:solidFill>
              </a:rPr>
              <a:t>[mensagem]</a:t>
            </a:r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Realiza a verificação da expressão especificada.</a:t>
            </a:r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Caso a expressão seja verdadeira, nada ocorre e o fluxo da aplicação segue normalmente como se esta instrução não existisse.</a:t>
            </a:r>
          </a:p>
          <a:p>
            <a:pPr lvl="1">
              <a:spcBef>
                <a:spcPts val="1800"/>
              </a:spcBef>
            </a:pPr>
            <a:r>
              <a:rPr lang="pt-BR" sz="2400" dirty="0" smtClean="0"/>
              <a:t>Caso a expressão seja falsa, é disparado um </a:t>
            </a:r>
            <a:r>
              <a:rPr lang="pt-BR" sz="2400" b="1" i="1" dirty="0" err="1" smtClean="0"/>
              <a:t>java</a:t>
            </a:r>
            <a:r>
              <a:rPr lang="pt-BR" sz="2400" b="1" i="1" dirty="0" smtClean="0"/>
              <a:t>.</a:t>
            </a:r>
            <a:r>
              <a:rPr lang="pt-BR" sz="2400" b="1" i="1" dirty="0" err="1" smtClean="0"/>
              <a:t>lang</a:t>
            </a:r>
            <a:r>
              <a:rPr lang="pt-BR" sz="2400" b="1" i="1" dirty="0" smtClean="0"/>
              <a:t>.</a:t>
            </a:r>
            <a:r>
              <a:rPr lang="pt-BR" sz="2400" b="1" i="1" dirty="0" err="1" smtClean="0"/>
              <a:t>AssertionError</a:t>
            </a:r>
            <a:r>
              <a:rPr lang="pt-BR" sz="2400" dirty="0" smtClean="0"/>
              <a:t> contendo a mensagem de erro definida por </a:t>
            </a:r>
            <a:r>
              <a:rPr lang="pt-BR" sz="2400" i="1" dirty="0" smtClean="0">
                <a:solidFill>
                  <a:srgbClr val="FFC000"/>
                </a:solidFill>
              </a:rPr>
              <a:t>[mensagem]</a:t>
            </a:r>
            <a:r>
              <a:rPr lang="pt-BR" sz="2400" dirty="0" smtClean="0"/>
              <a:t>.</a:t>
            </a:r>
            <a:endParaRPr lang="pt-BR" sz="2400" b="1" i="1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3EE29-91C6-4A19-BBBC-4CC27F71B778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16 - Asserções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Executando sua aplicação</a:t>
            </a:r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Quando executamos uma aplicação Java pelo modo normal, as asserções são totalmente ignoradas pelo JVM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Para informar ao JVM que desejamos validar as asserções, é necessário utilizar o argumento</a:t>
            </a:r>
            <a:br>
              <a:rPr lang="pt-BR" sz="2400" dirty="0" smtClean="0"/>
            </a:br>
            <a:r>
              <a:rPr lang="pt-BR" sz="2400" i="1" dirty="0" smtClean="0">
                <a:solidFill>
                  <a:srgbClr val="FFC000"/>
                </a:solidFill>
              </a:rPr>
              <a:t>-</a:t>
            </a:r>
            <a:r>
              <a:rPr lang="pt-BR" sz="2400" i="1" dirty="0" err="1" smtClean="0">
                <a:solidFill>
                  <a:srgbClr val="FFC000"/>
                </a:solidFill>
              </a:rPr>
              <a:t>enableassertions</a:t>
            </a:r>
            <a:r>
              <a:rPr lang="pt-BR" sz="2400" dirty="0" smtClean="0"/>
              <a:t> ao executar sua aplicação, ou simplesmente </a:t>
            </a:r>
            <a:r>
              <a:rPr lang="pt-BR" sz="2400" i="1" dirty="0" smtClean="0">
                <a:solidFill>
                  <a:srgbClr val="FFC000"/>
                </a:solidFill>
              </a:rPr>
              <a:t>-</a:t>
            </a:r>
            <a:r>
              <a:rPr lang="pt-BR" sz="2400" i="1" dirty="0" err="1" smtClean="0">
                <a:solidFill>
                  <a:srgbClr val="FFC000"/>
                </a:solidFill>
              </a:rPr>
              <a:t>ea</a:t>
            </a:r>
            <a:endParaRPr lang="pt-BR" sz="2400" i="1" dirty="0" smtClean="0">
              <a:solidFill>
                <a:srgbClr val="FFC000"/>
              </a:solidFill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pt-BR" sz="2400" dirty="0" smtClean="0">
              <a:solidFill>
                <a:srgbClr val="FFC000"/>
              </a:solidFill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pt-BR" sz="2400" dirty="0" err="1" smtClean="0"/>
              <a:t>java</a:t>
            </a:r>
            <a:r>
              <a:rPr lang="pt-BR" sz="2400" dirty="0" smtClean="0"/>
              <a:t> </a:t>
            </a:r>
            <a:r>
              <a:rPr lang="pt-BR" sz="2400" dirty="0" smtClean="0">
                <a:solidFill>
                  <a:srgbClr val="FFC000"/>
                </a:solidFill>
              </a:rPr>
              <a:t>-</a:t>
            </a:r>
            <a:r>
              <a:rPr lang="pt-BR" sz="2400" dirty="0" err="1" smtClean="0">
                <a:solidFill>
                  <a:srgbClr val="FFC000"/>
                </a:solidFill>
              </a:rPr>
              <a:t>enableassertions</a:t>
            </a:r>
            <a:r>
              <a:rPr lang="pt-BR" sz="2400" dirty="0" smtClean="0"/>
              <a:t> </a:t>
            </a:r>
            <a:r>
              <a:rPr lang="pt-BR" sz="2400" dirty="0" err="1" smtClean="0"/>
              <a:t>OlaMundo</a:t>
            </a:r>
            <a:endParaRPr lang="pt-BR" sz="2400" dirty="0" smtClean="0"/>
          </a:p>
          <a:p>
            <a:pPr marL="0" indent="0" algn="ctr">
              <a:spcBef>
                <a:spcPts val="0"/>
              </a:spcBef>
              <a:buNone/>
            </a:pPr>
            <a:r>
              <a:rPr lang="pt-BR" sz="2400" dirty="0" smtClean="0"/>
              <a:t>ou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pt-BR" sz="2400" dirty="0" err="1" smtClean="0"/>
              <a:t>java</a:t>
            </a:r>
            <a:r>
              <a:rPr lang="pt-BR" sz="2400" dirty="0" smtClean="0"/>
              <a:t> </a:t>
            </a:r>
            <a:r>
              <a:rPr lang="pt-BR" sz="2400" dirty="0" smtClean="0">
                <a:solidFill>
                  <a:srgbClr val="FFC000"/>
                </a:solidFill>
              </a:rPr>
              <a:t>-</a:t>
            </a:r>
            <a:r>
              <a:rPr lang="pt-BR" sz="2400" dirty="0" err="1" smtClean="0">
                <a:solidFill>
                  <a:srgbClr val="FFC000"/>
                </a:solidFill>
              </a:rPr>
              <a:t>ea</a:t>
            </a:r>
            <a:r>
              <a:rPr lang="pt-BR" sz="2400" dirty="0" smtClean="0"/>
              <a:t> </a:t>
            </a:r>
            <a:r>
              <a:rPr lang="pt-BR" sz="2400" dirty="0" err="1" smtClean="0"/>
              <a:t>OlaMundo</a:t>
            </a:r>
            <a:endParaRPr lang="pt-BR" sz="2400" dirty="0" smtClean="0"/>
          </a:p>
          <a:p>
            <a:pPr marL="0" indent="0" algn="ctr">
              <a:spcBef>
                <a:spcPts val="0"/>
              </a:spcBef>
              <a:buNone/>
            </a:pPr>
            <a:endParaRPr lang="pt-BR" sz="2400" dirty="0" smtClean="0">
              <a:solidFill>
                <a:srgbClr val="FFC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3EE29-91C6-4A19-BBBC-4CC27F71B778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16 - Asserções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>
          <a:xfrm>
            <a:off x="357158" y="274638"/>
            <a:ext cx="8501122" cy="1143000"/>
          </a:xfrm>
        </p:spPr>
        <p:txBody>
          <a:bodyPr/>
          <a:lstStyle/>
          <a:p>
            <a:pPr eaLnBrk="1" hangingPunct="1"/>
            <a:r>
              <a:rPr lang="pt-BR" sz="4400" spc="-50" dirty="0" smtClean="0"/>
              <a:t>Ativando e desativando asserções</a:t>
            </a:r>
          </a:p>
        </p:txBody>
      </p:sp>
      <p:sp>
        <p:nvSpPr>
          <p:cNvPr id="11267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525963"/>
          </a:xfrm>
        </p:spPr>
        <p:txBody>
          <a:bodyPr/>
          <a:lstStyle/>
          <a:p>
            <a:pPr>
              <a:spcBef>
                <a:spcPts val="3000"/>
              </a:spcBef>
            </a:pPr>
            <a:r>
              <a:rPr lang="pt-BR" sz="2400" dirty="0" smtClean="0"/>
              <a:t>Ao executar sua aplicação, podemos também solicitar a verificação parcial das asserções, considerando apenas uma ou mais classes ou pacotes a serem validados</a:t>
            </a:r>
          </a:p>
          <a:p>
            <a:pPr>
              <a:spcBef>
                <a:spcPts val="3000"/>
              </a:spcBef>
            </a:pPr>
            <a:r>
              <a:rPr lang="pt-BR" sz="2400" dirty="0" smtClean="0"/>
              <a:t>Para isto contamos também com a ajuda do argumento </a:t>
            </a:r>
            <a:r>
              <a:rPr lang="pt-BR" sz="2400" i="1" dirty="0" smtClean="0">
                <a:solidFill>
                  <a:srgbClr val="FFC000"/>
                </a:solidFill>
              </a:rPr>
              <a:t>-</a:t>
            </a:r>
            <a:r>
              <a:rPr lang="pt-BR" sz="2400" i="1" dirty="0" err="1" smtClean="0">
                <a:solidFill>
                  <a:srgbClr val="FFC000"/>
                </a:solidFill>
              </a:rPr>
              <a:t>disableassertions</a:t>
            </a:r>
            <a:r>
              <a:rPr lang="pt-BR" sz="2400" dirty="0" smtClean="0"/>
              <a:t> ou simplesmente </a:t>
            </a:r>
            <a:r>
              <a:rPr lang="pt-BR" sz="2400" i="1" dirty="0" smtClean="0">
                <a:solidFill>
                  <a:srgbClr val="FFC000"/>
                </a:solidFill>
              </a:rPr>
              <a:t>-da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3EE29-91C6-4A19-BBBC-4CC27F71B778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Capítulo 16 - Asserções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304</TotalTime>
  <Words>435</Words>
  <Application>Microsoft Office PowerPoint</Application>
  <PresentationFormat>Apresentação na tela (4:3)</PresentationFormat>
  <Paragraphs>94</Paragraphs>
  <Slides>12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Técnica</vt:lpstr>
      <vt:lpstr>Asserções</vt:lpstr>
      <vt:lpstr>Asserções</vt:lpstr>
      <vt:lpstr>Introdução</vt:lpstr>
      <vt:lpstr>Introdução</vt:lpstr>
      <vt:lpstr>Exemplo</vt:lpstr>
      <vt:lpstr>Sintaxe das asserções</vt:lpstr>
      <vt:lpstr>Sintaxe das asserções</vt:lpstr>
      <vt:lpstr>Executando sua aplicação</vt:lpstr>
      <vt:lpstr>Ativando e desativando asserções</vt:lpstr>
      <vt:lpstr>Ativando e desativando asserções</vt:lpstr>
      <vt:lpstr>Ativando e desativando asserções</vt:lpstr>
      <vt:lpstr>Ativando e desativando asserções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Asserções</dc:title>
  <dc:creator>Sandro Vieira</dc:creator>
  <cp:lastModifiedBy>Base</cp:lastModifiedBy>
  <cp:revision>59</cp:revision>
  <dcterms:created xsi:type="dcterms:W3CDTF">2011-12-17T14:07:49Z</dcterms:created>
  <dcterms:modified xsi:type="dcterms:W3CDTF">2017-02-18T10:59:52Z</dcterms:modified>
</cp:coreProperties>
</file>