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315" r:id="rId3"/>
    <p:sldId id="316" r:id="rId4"/>
    <p:sldId id="305" r:id="rId5"/>
    <p:sldId id="339" r:id="rId6"/>
    <p:sldId id="318" r:id="rId7"/>
    <p:sldId id="320" r:id="rId8"/>
    <p:sldId id="321" r:id="rId9"/>
    <p:sldId id="319" r:id="rId10"/>
    <p:sldId id="322" r:id="rId11"/>
    <p:sldId id="306" r:id="rId12"/>
    <p:sldId id="340" r:id="rId13"/>
    <p:sldId id="328" r:id="rId14"/>
    <p:sldId id="329" r:id="rId15"/>
    <p:sldId id="327" r:id="rId16"/>
    <p:sldId id="308" r:id="rId17"/>
    <p:sldId id="330" r:id="rId18"/>
    <p:sldId id="341" r:id="rId19"/>
    <p:sldId id="333" r:id="rId20"/>
    <p:sldId id="331" r:id="rId21"/>
    <p:sldId id="334" r:id="rId22"/>
    <p:sldId id="338" r:id="rId23"/>
    <p:sldId id="337" r:id="rId24"/>
    <p:sldId id="336" r:id="rId25"/>
    <p:sldId id="335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10" r:id="rId38"/>
    <p:sldId id="353" r:id="rId39"/>
    <p:sldId id="354" r:id="rId40"/>
    <p:sldId id="311" r:id="rId41"/>
    <p:sldId id="355" r:id="rId42"/>
    <p:sldId id="356" r:id="rId43"/>
    <p:sldId id="357" r:id="rId44"/>
    <p:sldId id="358" r:id="rId45"/>
    <p:sldId id="359" r:id="rId46"/>
    <p:sldId id="312" r:id="rId47"/>
    <p:sldId id="361" r:id="rId48"/>
    <p:sldId id="360" r:id="rId49"/>
    <p:sldId id="362" r:id="rId50"/>
    <p:sldId id="363" r:id="rId51"/>
    <p:sldId id="364" r:id="rId52"/>
    <p:sldId id="365" r:id="rId53"/>
    <p:sldId id="366" r:id="rId54"/>
    <p:sldId id="367" r:id="rId5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 varScale="1">
        <p:scale>
          <a:sx n="95" d="100"/>
          <a:sy n="95" d="100"/>
        </p:scale>
        <p:origin x="-9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27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95584-91AB-4FB1-97C8-A782AFC954F0}" type="datetime1">
              <a:rPr lang="pt-BR" smtClean="0"/>
              <a:t>18/02/2017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 dirty="0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98452-1498-435F-98A6-495462FE396E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2501-6F90-4742-903B-B56AEF97812C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AC90F-03D3-409C-B02A-0EB8121649B2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595F-07C6-4734-8E03-199575E2452B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DEED-07BA-44F1-9A1D-64A5CDF27D98}" type="datetime1">
              <a:rPr lang="pt-BR" smtClean="0"/>
              <a:t>18/02/2017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10577-5E29-4E62-99C5-42D245F621A9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72386" cy="21859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8596" y="3929066"/>
            <a:ext cx="7496204" cy="219709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3810E-0D7B-4FC8-9F93-67C0F00A20B7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84C26-6884-4786-B5FB-5FAF2109F911}" type="datetime1">
              <a:rPr lang="pt-BR" smtClean="0"/>
              <a:t>18/02/2017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4CF8F-1D46-4A87-91B3-D8FB67720CB2}" type="datetime1">
              <a:rPr lang="pt-BR" smtClean="0"/>
              <a:t>18/02/2017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6F582-72FA-47C8-83E5-EF6712FE2825}" type="datetime1">
              <a:rPr lang="pt-BR" smtClean="0"/>
              <a:t>18/02/2017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F87E2-E82D-4C19-87E5-4B4DAA01A33A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857884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C33D1E-A4FC-4634-B1A5-CCE289D9CE29}" type="datetime1">
              <a:rPr lang="pt-BR" smtClean="0"/>
              <a:t>18/02/2017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14282" y="6421438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dirty="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32" r:id="rId5"/>
    <p:sldLayoutId id="2147483829" r:id="rId6"/>
    <p:sldLayoutId id="2147483823" r:id="rId7"/>
    <p:sldLayoutId id="2147483824" r:id="rId8"/>
    <p:sldLayoutId id="2147483830" r:id="rId9"/>
    <p:sldLayoutId id="2147483831" r:id="rId10"/>
    <p:sldLayoutId id="2147483825" r:id="rId11"/>
    <p:sldLayoutId id="214748382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ojdbc6.jar (antigo </a:t>
            </a:r>
            <a:r>
              <a:rPr lang="pt-BR" sz="2200" i="1" dirty="0" smtClean="0"/>
              <a:t>classes12.jar</a:t>
            </a:r>
            <a:r>
              <a:rPr lang="pt-BR" sz="22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571876"/>
          <a:ext cx="1944216" cy="73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8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622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421582" y="1844824"/>
          <a:ext cx="2357454" cy="8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8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60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7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68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81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428992" y="3571876"/>
          <a:ext cx="2357454" cy="83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8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8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428992" y="5118574"/>
          <a:ext cx="2357454" cy="83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249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8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 rot="16200000" flipH="1">
            <a:off x="2413470" y="4501711"/>
            <a:ext cx="1373853" cy="657192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321968" y="3107926"/>
            <a:ext cx="9279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557405"/>
          <a:ext cx="1944216" cy="82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8841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8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531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143372" y="3071810"/>
            <a:ext cx="1000132" cy="1588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215604" y="4714884"/>
            <a:ext cx="856462" cy="794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rot="10800000" flipV="1">
            <a:off x="2771800" y="3929066"/>
            <a:ext cx="657192" cy="399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3" name="Group 62"/>
          <p:cNvGrpSpPr/>
          <p:nvPr/>
        </p:nvGrpSpPr>
        <p:grpSpPr>
          <a:xfrm rot="16200000">
            <a:off x="2417463" y="2703220"/>
            <a:ext cx="1365871" cy="657191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62"/>
          <p:cNvGrpSpPr/>
          <p:nvPr/>
        </p:nvGrpSpPr>
        <p:grpSpPr>
          <a:xfrm rot="5400000" flipH="1" flipV="1">
            <a:off x="5538977" y="4539994"/>
            <a:ext cx="1296145" cy="658332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rot="10800000">
            <a:off x="5857884" y="3929066"/>
            <a:ext cx="658332" cy="399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9" name="Group 62"/>
          <p:cNvGrpSpPr/>
          <p:nvPr/>
        </p:nvGrpSpPr>
        <p:grpSpPr>
          <a:xfrm rot="16200000" flipV="1">
            <a:off x="5471815" y="2600623"/>
            <a:ext cx="1430470" cy="658332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860001" y="1857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0..1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860001" y="36186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0..1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860001" y="55721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0..*</a:t>
            </a:r>
            <a:endParaRPr lang="pt-BR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 interface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sql</a:t>
            </a:r>
            <a:r>
              <a:rPr lang="pt-BR" sz="2000" dirty="0" smtClean="0">
                <a:solidFill>
                  <a:srgbClr val="FFC000"/>
                </a:solidFill>
              </a:rPr>
              <a:t>.Connection</a:t>
            </a:r>
            <a:r>
              <a:rPr lang="pt-BR" sz="20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Podemos </a:t>
            </a:r>
            <a:r>
              <a:rPr lang="pt-BR" sz="2000" dirty="0" err="1" smtClean="0"/>
              <a:t>obtem</a:t>
            </a:r>
            <a:r>
              <a:rPr lang="pt-BR" sz="2000" dirty="0" smtClean="0"/>
              <a:t> uma Connection (abrir uma conexão) utilizando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sql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/>
              <a:t>: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5852" y="4643446"/>
            <a:ext cx="6572296" cy="1482717"/>
          </a:xfrm>
        </p:spPr>
        <p:txBody>
          <a:bodyPr/>
          <a:lstStyle/>
          <a:p>
            <a:pPr marL="0" lvl="1" indent="0">
              <a:buSzPct val="80000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28596" y="3071810"/>
            <a:ext cx="8286808" cy="2197097"/>
          </a:xfrm>
        </p:spPr>
        <p:txBody>
          <a:bodyPr/>
          <a:lstStyle/>
          <a:p>
            <a:pPr marL="419100" lvl="1" indent="-382588">
              <a:buSzPct val="80000"/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3389092" y="137518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665456" y="349942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745576" y="349942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876924" y="425550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69412" y="432751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21540" y="432751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marL="446088" lvl="1" indent="3175">
              <a:spcBef>
                <a:spcPts val="1800"/>
              </a:spcBef>
              <a:buNone/>
            </a:pPr>
            <a:r>
              <a:rPr lang="pt-BR" sz="2000" dirty="0" smtClean="0"/>
              <a:t>A URL de conexão define o caminho do servidor de dados e é específico para cada </a:t>
            </a:r>
            <a:r>
              <a:rPr lang="pt-BR" sz="2000" dirty="0" err="1" smtClean="0"/>
              <a:t>driver</a:t>
            </a:r>
            <a:r>
              <a:rPr lang="pt-BR" sz="2000" dirty="0" smtClean="0"/>
              <a:t> utilizado: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5786" y="3929067"/>
            <a:ext cx="7572428" cy="1214446"/>
          </a:xfrm>
        </p:spPr>
        <p:txBody>
          <a:bodyPr/>
          <a:lstStyle/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thin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:@servidor:1521:instancia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000" dirty="0" smtClean="0"/>
              <a:t>Após encerrarmos todas as operações com a base de dados devemos fechar a conexão utilizada: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500430" y="3929066"/>
            <a:ext cx="2143140" cy="2197097"/>
          </a:xfrm>
        </p:spPr>
        <p:txBody>
          <a:bodyPr/>
          <a:lstStyle/>
          <a:p>
            <a:pPr marL="0" lvl="1" indent="0">
              <a:buSzPct val="80000"/>
              <a:buNone/>
            </a:pPr>
            <a:r>
              <a:rPr lang="pt-BR" sz="2800" dirty="0" err="1" smtClean="0">
                <a:solidFill>
                  <a:srgbClr val="FFC000"/>
                </a:solidFill>
              </a:rPr>
              <a:t>cn</a:t>
            </a:r>
            <a:r>
              <a:rPr lang="pt-BR" sz="2800" dirty="0" smtClean="0">
                <a:solidFill>
                  <a:srgbClr val="FFC000"/>
                </a:solidFill>
              </a:rPr>
              <a:t>.close();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794194" cy="1368351"/>
            <a:chOff x="4499992" y="2348880"/>
            <a:chExt cx="379419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85846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que foi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000" dirty="0" smtClean="0"/>
              <a:t>Tanto a abertura quanto o fechamento da conexão requerem o tratamento da exceção 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5852" y="2924944"/>
            <a:ext cx="6572296" cy="3344095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try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{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Connection </a:t>
            </a:r>
            <a:r>
              <a:rPr lang="pt-BR" sz="1800" dirty="0" err="1" smtClean="0">
                <a:solidFill>
                  <a:srgbClr val="FFC000"/>
                </a:solidFill>
              </a:rPr>
              <a:t>cn</a:t>
            </a:r>
            <a:r>
              <a:rPr lang="pt-BR" sz="1800" dirty="0" smtClean="0">
                <a:solidFill>
                  <a:srgbClr val="FFC000"/>
                </a:solidFill>
              </a:rPr>
              <a:t> = </a:t>
            </a:r>
            <a:r>
              <a:rPr lang="pt-BR" sz="1800" dirty="0" err="1" smtClean="0">
                <a:solidFill>
                  <a:srgbClr val="FFC000"/>
                </a:solidFill>
              </a:rPr>
              <a:t>DriverManager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getConnection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>
                <a:solidFill>
                  <a:srgbClr val="FFC000"/>
                </a:solidFill>
              </a:rPr>
              <a:t>		“</a:t>
            </a:r>
            <a:r>
              <a:rPr lang="pt-BR" sz="1800" dirty="0" err="1" smtClean="0">
                <a:solidFill>
                  <a:srgbClr val="FFC000"/>
                </a:solidFill>
              </a:rPr>
              <a:t>jdbc</a:t>
            </a:r>
            <a:r>
              <a:rPr lang="pt-BR" sz="1800" dirty="0" smtClean="0">
                <a:solidFill>
                  <a:srgbClr val="FFC000"/>
                </a:solidFill>
              </a:rPr>
              <a:t>:</a:t>
            </a:r>
            <a:r>
              <a:rPr lang="pt-BR" sz="1800" dirty="0" err="1" smtClean="0">
                <a:solidFill>
                  <a:srgbClr val="FFC000"/>
                </a:solidFill>
              </a:rPr>
              <a:t>mysql</a:t>
            </a:r>
            <a:r>
              <a:rPr lang="pt-BR" sz="1800" dirty="0" smtClean="0">
                <a:solidFill>
                  <a:srgbClr val="FFC000"/>
                </a:solidFill>
              </a:rPr>
              <a:t>://</a:t>
            </a:r>
            <a:r>
              <a:rPr lang="pt-BR" sz="1800" dirty="0" err="1" smtClean="0">
                <a:solidFill>
                  <a:srgbClr val="FFC000"/>
                </a:solidFill>
              </a:rPr>
              <a:t>server</a:t>
            </a:r>
            <a:r>
              <a:rPr lang="pt-BR" sz="1800" dirty="0" smtClean="0">
                <a:solidFill>
                  <a:srgbClr val="FFC000"/>
                </a:solidFill>
              </a:rPr>
              <a:t>:3306/</a:t>
            </a:r>
            <a:r>
              <a:rPr lang="pt-BR" sz="1800" dirty="0" err="1" smtClean="0">
                <a:solidFill>
                  <a:srgbClr val="FFC000"/>
                </a:solidFill>
              </a:rPr>
              <a:t>db</a:t>
            </a:r>
            <a:r>
              <a:rPr lang="pt-BR" sz="1800" dirty="0" smtClean="0">
                <a:solidFill>
                  <a:srgbClr val="FFC000"/>
                </a:solidFill>
              </a:rPr>
              <a:t>”, “</a:t>
            </a:r>
            <a:r>
              <a:rPr lang="pt-BR" sz="1800" dirty="0" err="1" smtClean="0">
                <a:solidFill>
                  <a:srgbClr val="FFC000"/>
                </a:solidFill>
              </a:rPr>
              <a:t>usuario</a:t>
            </a:r>
            <a:r>
              <a:rPr lang="pt-BR" sz="1800" dirty="0" smtClean="0">
                <a:solidFill>
                  <a:srgbClr val="FFC000"/>
                </a:solidFill>
              </a:rPr>
              <a:t>”, “senha”);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1800" dirty="0" smtClean="0">
              <a:solidFill>
                <a:schemeClr val="accent6"/>
              </a:solidFill>
            </a:endParaRP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18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cn.close</a:t>
            </a:r>
            <a:r>
              <a:rPr lang="pt-BR" sz="18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 </a:t>
            </a:r>
            <a:r>
              <a:rPr lang="pt-BR" sz="1800" dirty="0" smtClean="0">
                <a:solidFill>
                  <a:srgbClr val="FFC000"/>
                </a:solidFill>
              </a:rPr>
              <a:t>catch (</a:t>
            </a:r>
            <a:r>
              <a:rPr lang="pt-BR" sz="1800" dirty="0" err="1" smtClean="0">
                <a:solidFill>
                  <a:srgbClr val="FFC000"/>
                </a:solidFill>
              </a:rPr>
              <a:t>SQLException</a:t>
            </a:r>
            <a:r>
              <a:rPr lang="pt-BR" sz="1800" dirty="0" smtClean="0">
                <a:solidFill>
                  <a:srgbClr val="FFC000"/>
                </a:solidFill>
              </a:rPr>
              <a:t> e) {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System.</a:t>
            </a:r>
            <a:r>
              <a:rPr lang="pt-BR" sz="1800" dirty="0" err="1" smtClean="0">
                <a:solidFill>
                  <a:srgbClr val="FFC000"/>
                </a:solidFill>
              </a:rPr>
              <a:t>out.println</a:t>
            </a:r>
            <a:r>
              <a:rPr lang="pt-BR" sz="18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Com a conexão aberta podemos realizar operações na base de dados, como inclusão, exclusão, alteração e outros.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Cada operação na base de dados é definida por uma instrução na linguagem SQL, chamada de “</a:t>
            </a:r>
            <a:r>
              <a:rPr lang="pt-BR" sz="2000" i="1" dirty="0" err="1" smtClean="0"/>
              <a:t>statement</a:t>
            </a:r>
            <a:r>
              <a:rPr lang="pt-BR" sz="2000" dirty="0" smtClean="0"/>
              <a:t>”: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7224" y="4089423"/>
            <a:ext cx="7429552" cy="126840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UPDATE </a:t>
            </a:r>
            <a:r>
              <a:rPr lang="pt-BR" sz="2000" dirty="0" err="1" smtClean="0">
                <a:solidFill>
                  <a:srgbClr val="FFC000"/>
                </a:solidFill>
              </a:rPr>
              <a:t>tab_funcionario</a:t>
            </a:r>
            <a:r>
              <a:rPr lang="pt-BR" sz="2000" dirty="0" smtClean="0">
                <a:solidFill>
                  <a:srgbClr val="FFC000"/>
                </a:solidFill>
              </a:rPr>
              <a:t> SET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>
                <a:solidFill>
                  <a:srgbClr val="FFC000"/>
                </a:solidFill>
              </a:rPr>
              <a:t> = 5000 WHERE </a:t>
            </a:r>
            <a:r>
              <a:rPr lang="pt-BR" sz="2000" dirty="0" err="1" smtClean="0">
                <a:solidFill>
                  <a:srgbClr val="FFC000"/>
                </a:solidFill>
              </a:rPr>
              <a:t>matr</a:t>
            </a:r>
            <a:r>
              <a:rPr lang="pt-BR" sz="2000" dirty="0" smtClean="0">
                <a:solidFill>
                  <a:srgbClr val="FFC000"/>
                </a:solidFill>
              </a:rPr>
              <a:t> = 34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</a:t>
            </a:r>
            <a:r>
              <a:rPr lang="pt-BR" sz="2000" dirty="0" err="1" smtClean="0">
                <a:solidFill>
                  <a:srgbClr val="FFC000"/>
                </a:solidFill>
              </a:rPr>
              <a:t>tab_setor</a:t>
            </a:r>
            <a:r>
              <a:rPr lang="pt-BR" sz="2000" dirty="0" smtClean="0">
                <a:solidFill>
                  <a:srgbClr val="FFC000"/>
                </a:solidFill>
              </a:rPr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codigo</a:t>
            </a:r>
            <a:r>
              <a:rPr lang="pt-BR" sz="2000" dirty="0" smtClean="0">
                <a:solidFill>
                  <a:srgbClr val="FFC000"/>
                </a:solidFill>
              </a:rPr>
              <a:t>, nome) VALUES (34, ‘RH’)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DELETE FROM </a:t>
            </a:r>
            <a:r>
              <a:rPr lang="pt-BR" sz="2000" dirty="0" err="1" smtClean="0">
                <a:solidFill>
                  <a:srgbClr val="FFC000"/>
                </a:solidFill>
              </a:rPr>
              <a:t>tab_produto</a:t>
            </a:r>
            <a:r>
              <a:rPr lang="pt-BR" sz="2000" dirty="0" smtClean="0">
                <a:solidFill>
                  <a:srgbClr val="FFC000"/>
                </a:solidFill>
              </a:rPr>
              <a:t> WHERE </a:t>
            </a:r>
            <a:r>
              <a:rPr lang="pt-BR" sz="2000" dirty="0" err="1" smtClean="0">
                <a:solidFill>
                  <a:srgbClr val="FFC000"/>
                </a:solidFill>
              </a:rPr>
              <a:t>codigo</a:t>
            </a:r>
            <a:r>
              <a:rPr lang="pt-BR" sz="2000" dirty="0" smtClean="0">
                <a:solidFill>
                  <a:srgbClr val="FFC000"/>
                </a:solidFill>
              </a:rPr>
              <a:t> = 4983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614354"/>
          </a:xfrm>
        </p:spPr>
        <p:txBody>
          <a:bodyPr/>
          <a:lstStyle/>
          <a:p>
            <a:r>
              <a:rPr lang="pt-BR" sz="2800" dirty="0" smtClean="0"/>
              <a:t>Interfaces </a:t>
            </a:r>
            <a:r>
              <a:rPr lang="pt-BR" sz="2800" dirty="0" err="1" smtClean="0"/>
              <a:t>statements</a:t>
            </a:r>
            <a:r>
              <a:rPr lang="pt-BR" sz="2800" dirty="0" smtClean="0"/>
              <a:t>:</a:t>
            </a:r>
            <a:endParaRPr lang="pt-BR" sz="2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21" name="Content Placeholder 20"/>
          <p:cNvGrpSpPr>
            <a:grpSpLocks noGrp="1"/>
          </p:cNvGrpSpPr>
          <p:nvPr/>
        </p:nvGrpSpPr>
        <p:grpSpPr>
          <a:xfrm>
            <a:off x="714348" y="2571744"/>
            <a:ext cx="7621091" cy="3240997"/>
            <a:chOff x="827584" y="2564512"/>
            <a:chExt cx="7639167" cy="3240651"/>
          </a:xfrm>
        </p:grpSpPr>
        <p:graphicFrame>
          <p:nvGraphicFramePr>
            <p:cNvPr id="22" name="Espaço Reservado para Conteúdo 4"/>
            <p:cNvGraphicFramePr>
              <a:graphicFrameLocks/>
            </p:cNvGraphicFramePr>
            <p:nvPr/>
          </p:nvGraphicFramePr>
          <p:xfrm>
            <a:off x="827584" y="2564512"/>
            <a:ext cx="2670615" cy="93639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64296"/>
                </a:tblGrid>
                <a:tr h="255223"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pt-BR" sz="2000" b="1" i="1" kern="1200" dirty="0" err="1" smtClean="0">
                            <a:solidFill>
                              <a:srgbClr val="FFC000"/>
                            </a:solidFill>
                            <a:latin typeface="+mn-lt"/>
                            <a:ea typeface="+mn-ea"/>
                            <a:cs typeface="+mn-cs"/>
                          </a:rPr>
                          <a:t>Statement</a:t>
                        </a:r>
                        <a:endParaRPr kumimoji="0" lang="pt-BR" sz="2000" b="1" i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40256">
                  <a:tc>
                    <a:txBody>
                      <a:bodyPr/>
                      <a:lstStyle/>
                      <a:p>
                        <a:endParaRPr lang="fr-FR" sz="2000" dirty="0" smtClean="0">
                          <a:solidFill>
                            <a:srgbClr val="FFC000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3" name="Espaço Reservado para Conteúdo 4"/>
            <p:cNvGraphicFramePr>
              <a:graphicFrameLocks/>
            </p:cNvGraphicFramePr>
            <p:nvPr/>
          </p:nvGraphicFramePr>
          <p:xfrm>
            <a:off x="3275856" y="3717034"/>
            <a:ext cx="2670615" cy="936004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64296"/>
                </a:tblGrid>
                <a:tr h="367937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000" i="1" dirty="0" err="1" smtClean="0">
                            <a:solidFill>
                              <a:srgbClr val="FFC000"/>
                            </a:solidFill>
                          </a:rPr>
                          <a:t>PreparedStatement</a:t>
                        </a:r>
                        <a:endParaRPr lang="pt-BR" sz="2000" i="1" dirty="0">
                          <a:solidFill>
                            <a:srgbClr val="FFC000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9864">
                  <a:tc>
                    <a:txBody>
                      <a:bodyPr/>
                      <a:lstStyle/>
                      <a:p>
                        <a:endParaRPr kumimoji="0" lang="pt-BR" sz="20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4" name="Espaço Reservado para Conteúdo 4"/>
            <p:cNvGraphicFramePr>
              <a:graphicFrameLocks/>
            </p:cNvGraphicFramePr>
            <p:nvPr/>
          </p:nvGraphicFramePr>
          <p:xfrm>
            <a:off x="5796136" y="4869159"/>
            <a:ext cx="2670615" cy="936004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64296"/>
                </a:tblGrid>
                <a:tr h="216024"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pt-BR" sz="2000" b="1" i="1" kern="1200" dirty="0" err="1" smtClean="0">
                            <a:solidFill>
                              <a:srgbClr val="FFC000"/>
                            </a:solidFill>
                            <a:latin typeface="+mn-lt"/>
                            <a:ea typeface="+mn-ea"/>
                            <a:cs typeface="+mn-cs"/>
                          </a:rPr>
                          <a:t>CallableStatement</a:t>
                        </a:r>
                        <a:endParaRPr kumimoji="0" lang="pt-BR" sz="2000" b="1" i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9864">
                  <a:tc>
                    <a:txBody>
                      <a:bodyPr/>
                      <a:lstStyle/>
                      <a:p>
                        <a:endParaRPr lang="fr-FR" sz="2000" dirty="0" smtClean="0">
                          <a:solidFill>
                            <a:srgbClr val="FFC000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25" name="Grupo 23"/>
            <p:cNvGrpSpPr/>
            <p:nvPr/>
          </p:nvGrpSpPr>
          <p:grpSpPr>
            <a:xfrm>
              <a:off x="2051720" y="3501008"/>
              <a:ext cx="1224136" cy="792088"/>
              <a:chOff x="1979712" y="3284984"/>
              <a:chExt cx="1224136" cy="792088"/>
            </a:xfrm>
          </p:grpSpPr>
          <p:sp>
            <p:nvSpPr>
              <p:cNvPr id="33" name="Triângulo isósceles 13"/>
              <p:cNvSpPr/>
              <p:nvPr/>
            </p:nvSpPr>
            <p:spPr>
              <a:xfrm>
                <a:off x="1979712" y="3284984"/>
                <a:ext cx="288032" cy="288032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15"/>
              <p:cNvCxnSpPr/>
              <p:nvPr/>
            </p:nvCxnSpPr>
            <p:spPr>
              <a:xfrm>
                <a:off x="2123728" y="3573016"/>
                <a:ext cx="0" cy="504056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19"/>
              <p:cNvCxnSpPr/>
              <p:nvPr/>
            </p:nvCxnSpPr>
            <p:spPr>
              <a:xfrm flipH="1">
                <a:off x="2123728" y="4077072"/>
                <a:ext cx="1080120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o 24"/>
            <p:cNvGrpSpPr/>
            <p:nvPr/>
          </p:nvGrpSpPr>
          <p:grpSpPr>
            <a:xfrm>
              <a:off x="4572000" y="4653136"/>
              <a:ext cx="1224136" cy="792088"/>
              <a:chOff x="1979712" y="3284984"/>
              <a:chExt cx="1224136" cy="792088"/>
            </a:xfrm>
          </p:grpSpPr>
          <p:sp>
            <p:nvSpPr>
              <p:cNvPr id="30" name="Triângulo isósceles 25"/>
              <p:cNvSpPr/>
              <p:nvPr/>
            </p:nvSpPr>
            <p:spPr>
              <a:xfrm>
                <a:off x="1979712" y="3284984"/>
                <a:ext cx="288032" cy="288032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26"/>
              <p:cNvCxnSpPr/>
              <p:nvPr/>
            </p:nvCxnSpPr>
            <p:spPr>
              <a:xfrm>
                <a:off x="2123728" y="3573016"/>
                <a:ext cx="0" cy="504056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27"/>
              <p:cNvCxnSpPr/>
              <p:nvPr/>
            </p:nvCxnSpPr>
            <p:spPr>
              <a:xfrm flipH="1">
                <a:off x="2123728" y="4077072"/>
                <a:ext cx="1080120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Pacote </a:t>
            </a:r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sql</a:t>
            </a:r>
            <a:endParaRPr lang="pt-BR" sz="2400" dirty="0" smtClean="0"/>
          </a:p>
          <a:p>
            <a:r>
              <a:rPr lang="pt-BR" sz="2400" dirty="0" smtClean="0"/>
              <a:t>Abrindo e fechando conexões</a:t>
            </a:r>
          </a:p>
          <a:p>
            <a:r>
              <a:rPr lang="pt-BR" sz="2400" dirty="0" smtClean="0"/>
              <a:t>Operações na base de dados</a:t>
            </a:r>
          </a:p>
          <a:p>
            <a:r>
              <a:rPr lang="pt-BR" sz="2400" dirty="0" smtClean="0"/>
              <a:t>Operações parametrizadas</a:t>
            </a:r>
          </a:p>
          <a:p>
            <a:r>
              <a:rPr lang="pt-BR" sz="2400" dirty="0" smtClean="0"/>
              <a:t>Transações</a:t>
            </a:r>
          </a:p>
          <a:p>
            <a:r>
              <a:rPr lang="pt-BR" sz="2400" dirty="0" smtClean="0"/>
              <a:t>Consultas</a:t>
            </a:r>
          </a:p>
          <a:p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Interfaces </a:t>
            </a:r>
            <a:r>
              <a:rPr lang="pt-BR" sz="2800" dirty="0" err="1" smtClean="0"/>
              <a:t>statements</a:t>
            </a:r>
            <a:r>
              <a:rPr lang="pt-BR" sz="2800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sz="2400" b="1" i="1" dirty="0" err="1" smtClean="0"/>
              <a:t>Statement</a:t>
            </a:r>
            <a:endParaRPr lang="pt-BR" sz="2400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400" b="1" i="1" dirty="0" err="1" smtClean="0"/>
              <a:t>PreparedStatement</a:t>
            </a:r>
            <a:endParaRPr lang="pt-BR" sz="2400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sz="2400" b="1" i="1" dirty="0" err="1" smtClean="0"/>
              <a:t>CallableStatement</a:t>
            </a:r>
            <a:endParaRPr lang="pt-BR" sz="2400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smtClean="0"/>
              <a:t>A interface </a:t>
            </a:r>
            <a:r>
              <a:rPr lang="pt-BR" sz="2800" u="sng" dirty="0" err="1" smtClean="0"/>
              <a:t>Statement</a:t>
            </a:r>
            <a:endParaRPr lang="pt-BR" sz="2800" dirty="0" smtClean="0"/>
          </a:p>
          <a:p>
            <a:pPr lvl="1"/>
            <a:r>
              <a:rPr lang="pt-BR" sz="2400" dirty="0" smtClean="0"/>
              <a:t>Utilizado para execução de simples instruções SQL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99970" y="3500438"/>
            <a:ext cx="8143996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tab_produto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253120" y="2780928"/>
            <a:ext cx="3604764" cy="1152129"/>
            <a:chOff x="2267744" y="2924944"/>
            <a:chExt cx="3604764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020587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previamente aberta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800" dirty="0" smtClean="0"/>
              <a:t>A interface </a:t>
            </a:r>
            <a:r>
              <a:rPr lang="pt-BR" sz="2800" u="sng" dirty="0" err="1" smtClean="0"/>
              <a:t>PreparedStatement</a:t>
            </a:r>
            <a:endParaRPr lang="pt-BR" sz="2800" u="sng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Principal tipo de </a:t>
            </a:r>
            <a:r>
              <a:rPr lang="pt-BR" sz="2000" dirty="0" err="1" smtClean="0"/>
              <a:t>statement</a:t>
            </a:r>
            <a:r>
              <a:rPr lang="pt-BR" sz="2000" dirty="0" smtClean="0"/>
              <a:t> utilizado no acesso e manipulação de dados da base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Representa alguma instrução SQL parametrizada, onde alguns de seus valores são dinamicamente assinalados pela aplicação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 principal vantagem do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é que sua instrução pode ser executada diversas vezes, cada hora com valores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042982"/>
          </a:xfrm>
        </p:spPr>
        <p:txBody>
          <a:bodyPr/>
          <a:lstStyle/>
          <a:p>
            <a:r>
              <a:rPr lang="pt-BR" sz="2800" dirty="0" smtClean="0"/>
              <a:t>A interface </a:t>
            </a:r>
            <a:r>
              <a:rPr lang="pt-BR" sz="2800" u="sng" dirty="0" err="1" smtClean="0"/>
              <a:t>PreparedStatement</a:t>
            </a:r>
            <a:endParaRPr lang="pt-BR" sz="2800" u="sng" dirty="0" smtClean="0"/>
          </a:p>
          <a:p>
            <a:pPr lvl="1"/>
            <a:r>
              <a:rPr lang="pt-BR" sz="2400" dirty="0" smtClean="0"/>
              <a:t>Exemplo 1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785786" y="3143248"/>
            <a:ext cx="7572428" cy="2928958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0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INSERT INTO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(matricula, nome,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) VALUES (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68131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180947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19332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32191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208366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496398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784430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042982"/>
          </a:xfrm>
        </p:spPr>
        <p:txBody>
          <a:bodyPr/>
          <a:lstStyle/>
          <a:p>
            <a:r>
              <a:rPr lang="pt-BR" sz="2800" dirty="0" smtClean="0"/>
              <a:t>A interface </a:t>
            </a:r>
            <a:r>
              <a:rPr lang="pt-BR" sz="2800" u="sng" dirty="0" err="1" smtClean="0"/>
              <a:t>PreparedStatement</a:t>
            </a:r>
            <a:endParaRPr lang="pt-BR" sz="2800" u="sng" dirty="0" smtClean="0"/>
          </a:p>
          <a:p>
            <a:pPr lvl="1"/>
            <a:r>
              <a:rPr lang="pt-BR" sz="2400" dirty="0" smtClean="0"/>
              <a:t>Exemplo 2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>
          <a:xfrm>
            <a:off x="1357290" y="2643182"/>
            <a:ext cx="6429420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0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UPDATE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SET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 = </a:t>
            </a:r>
            <a:r>
              <a:rPr lang="pt-BR" sz="1800" b="1" dirty="0" smtClean="0"/>
              <a:t>?</a:t>
            </a:r>
            <a:r>
              <a:rPr lang="pt-BR" sz="1800" dirty="0" smtClean="0"/>
              <a:t> WHERE matricula = </a:t>
            </a:r>
            <a:r>
              <a:rPr lang="pt-BR" sz="1800" b="1" dirty="0" smtClean="0"/>
              <a:t>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7350.92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  <a:endParaRPr lang="pt-BR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4253384" y="2071678"/>
            <a:ext cx="4104830" cy="928694"/>
            <a:chOff x="2267744" y="3148378"/>
            <a:chExt cx="4104830" cy="928694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3148378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436404"/>
              <a:ext cx="1438996" cy="224744"/>
              <a:chOff x="-1194748" y="3912802"/>
              <a:chExt cx="1441590" cy="225452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373" y="3912802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13825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2928926" y="3612257"/>
            <a:ext cx="292592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428860" y="3933626"/>
            <a:ext cx="288602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4929190" y="3286124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233446" y="3286124"/>
            <a:ext cx="288032" cy="720080"/>
            <a:chOff x="7380312" y="3356992"/>
            <a:chExt cx="288032" cy="720080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3717032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sz="2800" dirty="0" smtClean="0"/>
              <a:t>A interface </a:t>
            </a:r>
            <a:r>
              <a:rPr lang="pt-BR" sz="2800" u="sng" dirty="0" err="1" smtClean="0"/>
              <a:t>PreparedStatement</a:t>
            </a:r>
            <a:endParaRPr lang="pt-BR" sz="2800" u="sng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Ao criar 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devemos especificar a declaração SQL que será executada contendo caracteres de interrogação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Cada interrogação contida na declaração SQL representa um parâmetro – um valor a ser assinalado dinamicamente na aplicação.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 ter todos os seus valores assinalados antes de ser executado.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532656"/>
          </a:xfrm>
        </p:spPr>
        <p:txBody>
          <a:bodyPr/>
          <a:lstStyle/>
          <a:p>
            <a:r>
              <a:rPr lang="pt-BR" sz="2800" dirty="0" smtClean="0"/>
              <a:t>Tipos de parâmetros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0319" y="2276872"/>
          <a:ext cx="806412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634"/>
                <a:gridCol w="2160240"/>
                <a:gridCol w="2304255"/>
              </a:tblGrid>
              <a:tr h="1904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SQL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pt-B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Java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CHAR, VARCHAR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setString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.String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INT, DECIMAL, NUMERIC</a:t>
                      </a:r>
                      <a:br>
                        <a:rPr lang="pt-BR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(sem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setInt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DOUBLE, DECIMAL, NUMERIC (podendo haver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setDouble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setBoolean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setDate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DATETIME, 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setTimestamp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BLOB, MEDIUMBLOB, LONGBLOB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setBinaryStream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setNull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185858"/>
          </a:xfrm>
        </p:spPr>
        <p:txBody>
          <a:bodyPr/>
          <a:lstStyle/>
          <a:p>
            <a:r>
              <a:rPr lang="pt-BR" sz="2800" dirty="0" smtClean="0"/>
              <a:t>Método </a:t>
            </a:r>
            <a:r>
              <a:rPr lang="pt-BR" sz="2800" dirty="0" err="1" smtClean="0"/>
              <a:t>setString</a:t>
            </a:r>
            <a:r>
              <a:rPr lang="pt-BR" sz="2800" dirty="0" smtClean="0"/>
              <a:t>()</a:t>
            </a:r>
          </a:p>
          <a:p>
            <a:pPr lvl="1"/>
            <a:r>
              <a:rPr lang="pt-BR" sz="2400" dirty="0" smtClean="0"/>
              <a:t>Assinala um parâmetro do tipo texto.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5852" y="3589357"/>
            <a:ext cx="6572296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“</a:t>
            </a:r>
            <a:r>
              <a:rPr lang="pt-BR" sz="2000" dirty="0" smtClean="0">
                <a:solidFill>
                  <a:srgbClr val="FFC000"/>
                </a:solidFill>
              </a:rPr>
              <a:t>DELETE 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 WHERE cargo LIKE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“Manuel”</a:t>
            </a:r>
            <a:r>
              <a:rPr lang="pt-BR" sz="2000" dirty="0" smtClean="0"/>
              <a:t>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471610"/>
          </a:xfrm>
        </p:spPr>
        <p:txBody>
          <a:bodyPr/>
          <a:lstStyle/>
          <a:p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sz="2800" dirty="0" err="1" smtClean="0"/>
              <a:t>setInt</a:t>
            </a:r>
            <a:r>
              <a:rPr lang="pt-BR" sz="2800" dirty="0" smtClean="0"/>
              <a:t>()</a:t>
            </a:r>
          </a:p>
          <a:p>
            <a:pPr lvl="1"/>
            <a:r>
              <a:rPr lang="pt-BR" sz="2400" dirty="0" smtClean="0"/>
              <a:t>Assinala um parâmetro numérico sem parte fracionária.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5852" y="3589357"/>
            <a:ext cx="6572296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“</a:t>
            </a:r>
            <a:r>
              <a:rPr lang="pt-BR" sz="2000" dirty="0" smtClean="0">
                <a:solidFill>
                  <a:srgbClr val="FFC000"/>
                </a:solidFill>
              </a:rPr>
              <a:t>DELETE 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 WHERE matricula =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7012</a:t>
            </a:r>
            <a:r>
              <a:rPr lang="pt-BR" sz="2000" dirty="0" smtClean="0"/>
              <a:t>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471610"/>
          </a:xfrm>
        </p:spPr>
        <p:txBody>
          <a:bodyPr/>
          <a:lstStyle/>
          <a:p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sz="2800" dirty="0" err="1" smtClean="0"/>
              <a:t>setDouble</a:t>
            </a:r>
            <a:r>
              <a:rPr lang="pt-BR" sz="2800" dirty="0" smtClean="0"/>
              <a:t>()</a:t>
            </a:r>
          </a:p>
          <a:p>
            <a:pPr lvl="1"/>
            <a:r>
              <a:rPr lang="pt-BR" sz="2400" dirty="0" smtClean="0"/>
              <a:t>Assinala um parâmetro numérico podendo possuir parte fracionária.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7224" y="3589200"/>
            <a:ext cx="7429552" cy="2125659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UPDATE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 SET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2500.35</a:t>
            </a:r>
            <a:r>
              <a:rPr lang="pt-BR" sz="2000" dirty="0" smtClean="0"/>
              <a:t>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471610"/>
          </a:xfrm>
        </p:spPr>
        <p:txBody>
          <a:bodyPr/>
          <a:lstStyle/>
          <a:p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sz="2800" dirty="0" err="1" smtClean="0"/>
              <a:t>setBoolean</a:t>
            </a:r>
            <a:r>
              <a:rPr lang="pt-BR" sz="2800" dirty="0" smtClean="0"/>
              <a:t>()</a:t>
            </a:r>
          </a:p>
          <a:p>
            <a:pPr lvl="1"/>
            <a:r>
              <a:rPr lang="pt-BR" sz="2400" dirty="0" smtClean="0"/>
              <a:t>Assinala um parâmetro do tipo booleano (</a:t>
            </a:r>
            <a:r>
              <a:rPr lang="pt-BR" sz="2400" dirty="0" err="1" smtClean="0"/>
              <a:t>true</a:t>
            </a:r>
            <a:r>
              <a:rPr lang="pt-BR" sz="2400" dirty="0" smtClean="0"/>
              <a:t> ou </a:t>
            </a:r>
            <a:r>
              <a:rPr lang="pt-BR" sz="2400" dirty="0" err="1" smtClean="0"/>
              <a:t>false</a:t>
            </a:r>
            <a:r>
              <a:rPr lang="pt-BR" sz="2400" dirty="0" smtClean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7224" y="3589200"/>
            <a:ext cx="7429552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UPDATE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 SET ativo =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setBoolean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/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400172"/>
          </a:xfrm>
        </p:spPr>
        <p:txBody>
          <a:bodyPr/>
          <a:lstStyle/>
          <a:p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sz="2800" dirty="0" err="1" smtClean="0"/>
              <a:t>setDate</a:t>
            </a:r>
            <a:r>
              <a:rPr lang="pt-BR" sz="2800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.Date</a:t>
            </a:r>
            <a:r>
              <a:rPr lang="pt-BR" sz="2400" dirty="0" smtClean="0"/>
              <a:t>, que representa uma data (dia, mês e ano)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14348" y="3214686"/>
            <a:ext cx="7715304" cy="2928958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UPDATE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 SET </a:t>
            </a:r>
            <a:r>
              <a:rPr lang="pt-BR" sz="2000" dirty="0" err="1" smtClean="0">
                <a:solidFill>
                  <a:srgbClr val="FFC000"/>
                </a:solidFill>
              </a:rPr>
              <a:t>nasc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25); </a:t>
            </a:r>
            <a:r>
              <a:rPr lang="pt-BR" sz="2000" dirty="0" smtClean="0">
                <a:solidFill>
                  <a:schemeClr val="accent1"/>
                </a:solidFill>
              </a:rPr>
              <a:t>/* dia 25/01/1992 */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 </a:t>
            </a:r>
            <a:r>
              <a:rPr lang="pt-BR" sz="2000" dirty="0" err="1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setDate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615262" cy="1471610"/>
          </a:xfrm>
        </p:spPr>
        <p:txBody>
          <a:bodyPr/>
          <a:lstStyle/>
          <a:p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sz="2800" dirty="0" err="1" smtClean="0"/>
              <a:t>setTime</a:t>
            </a:r>
            <a:r>
              <a:rPr lang="pt-BR" sz="2800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.Time</a:t>
            </a:r>
            <a:r>
              <a:rPr lang="pt-BR" sz="2400" dirty="0" smtClean="0"/>
              <a:t>, que representa um horário (hora, minuto e segundo)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14348" y="3214686"/>
            <a:ext cx="7715304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UPDATE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 SET </a:t>
            </a:r>
            <a:r>
              <a:rPr lang="pt-BR" sz="2000" dirty="0" err="1" smtClean="0">
                <a:solidFill>
                  <a:srgbClr val="FFC000"/>
                </a:solidFill>
              </a:rPr>
              <a:t>hr_entr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.set(0, 0, 0,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12:15:30 */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 </a:t>
            </a:r>
            <a:r>
              <a:rPr lang="pt-BR" sz="2000" dirty="0" err="1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686700" cy="1757362"/>
          </a:xfrm>
        </p:spPr>
        <p:txBody>
          <a:bodyPr/>
          <a:lstStyle/>
          <a:p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sz="2800" dirty="0" err="1" smtClean="0"/>
              <a:t>setTimestamp</a:t>
            </a:r>
            <a:r>
              <a:rPr lang="pt-BR" sz="2800" dirty="0" smtClean="0"/>
              <a:t>()</a:t>
            </a:r>
          </a:p>
          <a:p>
            <a:pPr lvl="1"/>
            <a:r>
              <a:rPr lang="pt-BR" sz="2000" dirty="0" smtClean="0"/>
              <a:t>Assinala um parâmetro do tipo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sql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Timestamp</a:t>
            </a:r>
            <a:r>
              <a:rPr lang="pt-BR" sz="2000" dirty="0" smtClean="0"/>
              <a:t>, que representa um instante no tempo (ano, mês, dia, hora, minuto e segundo)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2910" y="3214686"/>
            <a:ext cx="7858180" cy="291147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UPDATE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 SET </a:t>
            </a:r>
            <a:r>
              <a:rPr lang="pt-BR" sz="2000" dirty="0" err="1" smtClean="0">
                <a:solidFill>
                  <a:srgbClr val="FFC000"/>
                </a:solidFill>
              </a:rPr>
              <a:t>nasc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25/01/1992 12:15:30 */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Timestamp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Timestamp</a:t>
            </a:r>
            <a:r>
              <a:rPr lang="pt-BR" sz="2000" dirty="0" smtClean="0"/>
              <a:t>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setTimestamp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72452" cy="2185989"/>
          </a:xfrm>
        </p:spPr>
        <p:txBody>
          <a:bodyPr/>
          <a:lstStyle/>
          <a:p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sz="2800" dirty="0" err="1" smtClean="0"/>
              <a:t>setBinaryStream</a:t>
            </a:r>
            <a:r>
              <a:rPr lang="pt-BR" sz="2800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InputStream</a:t>
            </a:r>
            <a:r>
              <a:rPr lang="pt-BR" sz="2400" dirty="0" smtClean="0"/>
              <a:t>, que representa alguma informação binária, como uma foto, mp3, </a:t>
            </a:r>
            <a:r>
              <a:rPr lang="pt-BR" sz="2400" dirty="0" err="1" smtClean="0"/>
              <a:t>doc</a:t>
            </a:r>
            <a:r>
              <a:rPr lang="pt-BR" sz="2400" dirty="0" smtClean="0"/>
              <a:t> ou outro.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14348" y="3714752"/>
            <a:ext cx="7715304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“</a:t>
            </a:r>
            <a:r>
              <a:rPr lang="pt-BR" sz="2000" dirty="0" smtClean="0">
                <a:solidFill>
                  <a:srgbClr val="FFC000"/>
                </a:solidFill>
              </a:rPr>
              <a:t>INSERT INTO </a:t>
            </a:r>
            <a:r>
              <a:rPr lang="pt-BR" sz="2000" dirty="0" err="1" smtClean="0">
                <a:solidFill>
                  <a:srgbClr val="FFC000"/>
                </a:solidFill>
              </a:rPr>
              <a:t>tab_foto</a:t>
            </a:r>
            <a:r>
              <a:rPr lang="pt-BR" sz="2000" dirty="0" smtClean="0">
                <a:solidFill>
                  <a:srgbClr val="FFC000"/>
                </a:solidFill>
              </a:rPr>
              <a:t> (foto) VALUES (?)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setBinaryStream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(“C:\\</a:t>
            </a:r>
            <a:r>
              <a:rPr lang="pt-BR" sz="2000" dirty="0" err="1" smtClean="0">
                <a:solidFill>
                  <a:srgbClr val="FFC000"/>
                </a:solidFill>
              </a:rPr>
              <a:t>image</a:t>
            </a:r>
            <a:r>
              <a:rPr lang="pt-BR" sz="2000" dirty="0" smtClean="0">
                <a:solidFill>
                  <a:srgbClr val="FFC000"/>
                </a:solidFill>
              </a:rPr>
              <a:t>\\foto.jpg”)</a:t>
            </a:r>
            <a:r>
              <a:rPr lang="pt-BR" sz="2000" dirty="0" smtClean="0"/>
              <a:t>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sz="2800" dirty="0" err="1" smtClean="0"/>
              <a:t>setNull</a:t>
            </a:r>
            <a:r>
              <a:rPr lang="pt-BR" sz="2800" dirty="0" smtClean="0"/>
              <a:t>()</a:t>
            </a:r>
          </a:p>
          <a:p>
            <a:pPr lvl="1"/>
            <a:r>
              <a:rPr lang="pt-BR" sz="2400" dirty="0" smtClean="0"/>
              <a:t>Assinala um parâmetro com o valor NULL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28662" y="3000372"/>
            <a:ext cx="7286676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“</a:t>
            </a:r>
            <a:r>
              <a:rPr lang="pt-BR" sz="2000" dirty="0" smtClean="0">
                <a:solidFill>
                  <a:srgbClr val="FFC000"/>
                </a:solidFill>
              </a:rPr>
              <a:t>INSERT INTO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 (nome,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>
                <a:solidFill>
                  <a:srgbClr val="FFC000"/>
                </a:solidFill>
              </a:rPr>
              <a:t>) VALUES (?, ?)</a:t>
            </a:r>
            <a:r>
              <a:rPr lang="pt-BR" sz="2000" dirty="0" smtClean="0"/>
              <a:t>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ps.setString</a:t>
            </a:r>
            <a:r>
              <a:rPr lang="pt-BR" sz="2000" dirty="0" smtClean="0"/>
              <a:t>(1, “Manuel silva”);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setNull</a:t>
            </a:r>
            <a:r>
              <a:rPr lang="pt-BR" sz="2000" dirty="0" smtClean="0"/>
              <a:t>(2, </a:t>
            </a:r>
            <a:r>
              <a:rPr lang="pt-BR" sz="2000" dirty="0" err="1" smtClean="0"/>
              <a:t>Types</a:t>
            </a:r>
            <a:r>
              <a:rPr lang="pt-BR" sz="2000" dirty="0" smtClean="0"/>
              <a:t>.NUMERIC);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2428860" y="4282067"/>
            <a:ext cx="4429156" cy="1107667"/>
            <a:chOff x="3364964" y="2698090"/>
            <a:chExt cx="4429156" cy="110766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364964" y="2698090"/>
              <a:ext cx="785818" cy="36137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650037" y="2974760"/>
              <a:ext cx="2144083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Classe auxiliar que especifica o tipo do campo a ser anulado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222220" y="3059469"/>
              <a:ext cx="1428762" cy="215902"/>
              <a:chOff x="619524" y="4299790"/>
              <a:chExt cx="1432598" cy="216582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 rot="10800000" flipV="1">
                <a:off x="619524" y="4301383"/>
                <a:ext cx="787928" cy="21498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 flipV="1">
                <a:off x="1407452" y="4299790"/>
                <a:ext cx="644670" cy="1593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15262" cy="218598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Crie uma aplicação para cadastrar cargos na tabela </a:t>
            </a:r>
            <a:r>
              <a:rPr lang="pt-BR" sz="2000" dirty="0" err="1" smtClean="0"/>
              <a:t>tab_role</a:t>
            </a:r>
            <a:r>
              <a:rPr lang="pt-BR" sz="20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A aplicação deverá solicitar que o usuário digite nomes de cargos em </a:t>
            </a:r>
            <a:r>
              <a:rPr lang="pt-BR" sz="2000" dirty="0" err="1" smtClean="0"/>
              <a:t>prompt</a:t>
            </a:r>
            <a:r>
              <a:rPr lang="pt-BR" sz="2000" dirty="0" smtClean="0"/>
              <a:t> de comando (utilize a classe Scanner).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Para cada cargo digitado abra a conexão com a base de dados e execute o comando abaixo passando como parâmetro o cargo digitado pelo usuário: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14480" y="4929198"/>
            <a:ext cx="5715040" cy="571504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</a:t>
            </a:r>
            <a:r>
              <a:rPr lang="pt-BR" sz="2000" dirty="0" err="1" smtClean="0">
                <a:solidFill>
                  <a:srgbClr val="FFC000"/>
                </a:solidFill>
              </a:rPr>
              <a:t>tab_role</a:t>
            </a:r>
            <a:r>
              <a:rPr lang="pt-BR" sz="2000" dirty="0" smtClean="0">
                <a:solidFill>
                  <a:srgbClr val="FFC000"/>
                </a:solidFill>
              </a:rPr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role_name</a:t>
            </a:r>
            <a:r>
              <a:rPr lang="pt-BR" sz="2000" dirty="0" smtClean="0">
                <a:solidFill>
                  <a:srgbClr val="FFC000"/>
                </a:solidFill>
              </a:rPr>
              <a:t>) VALUES (?)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Chamamos de transação a um conjunto de operações realizadas na base de dados que podem ser desfeitas em situações de falha ou outro problema.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Quando corretamente utilizada, uma transação garante a integridade dos dados contidos na base.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Chamamos de </a:t>
            </a:r>
            <a:r>
              <a:rPr lang="pt-BR" sz="2000" b="1" i="1" dirty="0" err="1" smtClean="0"/>
              <a:t>rollback</a:t>
            </a:r>
            <a:r>
              <a:rPr lang="pt-BR" sz="2000" dirty="0" smtClean="0"/>
              <a:t> ao comando utilizado para desfazer as operações retidas pela transação e </a:t>
            </a:r>
            <a:r>
              <a:rPr lang="pt-BR" sz="2000" b="1" i="1" dirty="0" err="1" smtClean="0"/>
              <a:t>commit</a:t>
            </a:r>
            <a:r>
              <a:rPr lang="pt-BR" sz="2000" dirty="0" smtClean="0"/>
              <a:t> ao comando utilizado para efetivá-las na base de dados.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JDBC permite a criação de aplicações Java que manipulam transações com bancos de dados que oferecem suporte a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com os seguintes métodos da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: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00100" y="2214554"/>
            <a:ext cx="7143800" cy="41434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DriverManager</a:t>
            </a:r>
            <a:r>
              <a:rPr lang="pt-BR" sz="2000" dirty="0" smtClean="0"/>
              <a:t>.</a:t>
            </a:r>
            <a:r>
              <a:rPr lang="pt-BR" sz="2000" dirty="0" err="1" smtClean="0"/>
              <a:t>getConnection</a:t>
            </a:r>
            <a:r>
              <a:rPr lang="pt-BR" sz="2000" dirty="0" smtClean="0"/>
              <a:t>(...);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err="1" smtClean="0"/>
              <a:t>st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createStatement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 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(“DELETE FROM </a:t>
            </a:r>
            <a:r>
              <a:rPr lang="pt-BR" sz="2000" dirty="0" err="1" smtClean="0"/>
              <a:t>tab</a:t>
            </a:r>
            <a:r>
              <a:rPr lang="pt-BR" sz="2000" dirty="0" smtClean="0"/>
              <a:t> WHERE ...”);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</a:t>
            </a:r>
            <a:r>
              <a:rPr lang="pt-BR" sz="2000" dirty="0" smtClean="0"/>
              <a:t> SET ....”);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} catch (Exception e)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1077913" algn="l"/>
              </a:tabLst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As consultas na base de dados são realizadas mediante o comando SELECT.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Através dele podemos obter os dados contidos em uma ou mais tabelas seguindo critérios, agrupamentos e/ou ordenações conforme necessidade da aplicação.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Para capturarmos os dados provenientes do comando SELECT, o JDBC conta com a interface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sql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ResultSet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</a:t>
            </a:r>
            <a:r>
              <a:rPr lang="pt-BR" sz="2800" dirty="0" err="1" smtClean="0"/>
              <a:t>ResultSet</a:t>
            </a:r>
            <a:endParaRPr lang="pt-BR" sz="2800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 </a:t>
            </a:r>
            <a:r>
              <a:rPr lang="pt-BR" sz="2400" dirty="0" err="1" smtClean="0"/>
              <a:t>ResultSet</a:t>
            </a:r>
            <a:r>
              <a:rPr lang="pt-BR" sz="2400" dirty="0" smtClean="0"/>
              <a:t> representa um cursor proveniente da base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Trata-se de um conjunto de dados em memória de forma tabular que possui um ponteiro apontando para uma de suas linhas, a qual é chamada de registro atual.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6394450" y="3351094"/>
            <a:ext cx="1212850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608192" y="3352235"/>
            <a:ext cx="114210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432921" y="3683824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91151" y="3683328"/>
            <a:ext cx="121297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03826" y="3685734"/>
            <a:ext cx="1146473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605712" y="4017447"/>
            <a:ext cx="1144588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390207" y="4017447"/>
            <a:ext cx="121391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433169" y="4017968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351094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61820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802589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2143107" y="698805"/>
            <a:ext cx="6000793" cy="944245"/>
            <a:chOff x="2267743" y="3204265"/>
            <a:chExt cx="6000793" cy="94424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67743" y="3789039"/>
              <a:ext cx="319105" cy="359471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261365" y="3204265"/>
              <a:ext cx="400717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b="1" dirty="0" err="1" smtClean="0">
                  <a:latin typeface="+mn-lt"/>
                </a:rPr>
                <a:t>Statement</a:t>
              </a:r>
              <a:r>
                <a:rPr lang="pt-BR" sz="1600" dirty="0" smtClean="0">
                  <a:latin typeface="+mn-lt"/>
                </a:rPr>
                <a:t> ou </a:t>
              </a:r>
              <a:r>
                <a:rPr lang="pt-BR" sz="1600" b="1" dirty="0" err="1" smtClean="0">
                  <a:latin typeface="+mn-lt"/>
                </a:rPr>
                <a:t>PreparedStatement</a:t>
              </a:r>
              <a:r>
                <a:rPr lang="pt-BR" sz="1600" dirty="0" smtClean="0">
                  <a:latin typeface="+mn-lt"/>
                </a:rPr>
                <a:t> previamente configurado</a:t>
              </a:r>
              <a:endParaRPr lang="pt-BR" sz="1600" b="1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2624934" y="3505562"/>
              <a:ext cx="1643074" cy="285753"/>
              <a:chOff x="-981190" y="3782236"/>
              <a:chExt cx="1646038" cy="286654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 rot="10800000">
                <a:off x="-981190" y="3782236"/>
                <a:ext cx="930369" cy="28665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rot="10800000">
                <a:off x="-50821" y="4068880"/>
                <a:ext cx="715669" cy="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3" name="Seta para a direita 12"/>
          <p:cNvSpPr/>
          <p:nvPr/>
        </p:nvSpPr>
        <p:spPr>
          <a:xfrm>
            <a:off x="5004048" y="3162628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3125 L -2.77778E-7 0.375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4" grpId="2" animBg="1"/>
      <p:bldP spid="24" grpId="3" animBg="1"/>
      <p:bldP spid="24" grpId="4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542916"/>
          </a:xfrm>
        </p:spPr>
        <p:txBody>
          <a:bodyPr/>
          <a:lstStyle/>
          <a:p>
            <a:pPr>
              <a:tabLst>
                <a:tab pos="533400" algn="l"/>
              </a:tabLst>
            </a:pPr>
            <a:r>
              <a:rPr lang="pt-BR" dirty="0" smtClean="0"/>
              <a:t>Outro exemplo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85852" y="2357430"/>
            <a:ext cx="6572296" cy="38576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PreparedStatement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“</a:t>
            </a:r>
            <a:r>
              <a:rPr lang="pt-BR" sz="1600" dirty="0" smtClean="0">
                <a:solidFill>
                  <a:srgbClr val="FFC000"/>
                </a:solidFill>
              </a:rPr>
              <a:t>SELECT </a:t>
            </a:r>
            <a:r>
              <a:rPr lang="pt-BR" sz="1600" dirty="0" err="1" smtClean="0">
                <a:solidFill>
                  <a:srgbClr val="FFC000"/>
                </a:solidFill>
              </a:rPr>
              <a:t>f_name</a:t>
            </a:r>
            <a:r>
              <a:rPr lang="pt-BR" sz="1600" dirty="0" smtClean="0">
                <a:solidFill>
                  <a:srgbClr val="FFC000"/>
                </a:solidFill>
              </a:rPr>
              <a:t>, </a:t>
            </a:r>
            <a:r>
              <a:rPr lang="pt-BR" sz="1600" dirty="0" err="1" smtClean="0">
                <a:solidFill>
                  <a:srgbClr val="FFC000"/>
                </a:solidFill>
              </a:rPr>
              <a:t>f_rmnt</a:t>
            </a:r>
            <a:r>
              <a:rPr lang="pt-BR" sz="1600" dirty="0" smtClean="0">
                <a:solidFill>
                  <a:srgbClr val="FFC000"/>
                </a:solidFill>
              </a:rPr>
              <a:t> FROM </a:t>
            </a:r>
            <a:r>
              <a:rPr lang="pt-BR" sz="1600" dirty="0" err="1" smtClean="0">
                <a:solidFill>
                  <a:srgbClr val="FFC000"/>
                </a:solidFill>
              </a:rPr>
              <a:t>tab_func</a:t>
            </a:r>
            <a:r>
              <a:rPr lang="pt-BR" sz="1600" dirty="0" smtClean="0">
                <a:solidFill>
                  <a:srgbClr val="FFC000"/>
                </a:solidFill>
              </a:rPr>
              <a:t> WHERE </a:t>
            </a:r>
            <a:r>
              <a:rPr lang="pt-BR" sz="1600" dirty="0" err="1" smtClean="0">
                <a:solidFill>
                  <a:srgbClr val="FFC000"/>
                </a:solidFill>
              </a:rPr>
              <a:t>salario</a:t>
            </a:r>
            <a:r>
              <a:rPr lang="pt-BR" sz="1600" dirty="0" smtClean="0">
                <a:solidFill>
                  <a:srgbClr val="FFC000"/>
                </a:solidFill>
              </a:rPr>
              <a:t> &gt; ?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ps.setDouble</a:t>
            </a:r>
            <a:r>
              <a:rPr lang="pt-BR" sz="2000" dirty="0" smtClean="0"/>
              <a:t>(1, 1000);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Crie uma aplicação que solicite ao usuário que digite um nome ou o pedaço de um nome.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Realize uma busca na tabela de funcionários exibindo na tela o nome e salário de todos os usuários que possuam o pedaço de nome digitado.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Utilize a consulta abaixo para obter os dados da base: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643174" y="4714884"/>
            <a:ext cx="3857652" cy="114300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SELECT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func_rmnt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WHERE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 LIKE ?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Chamamos de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</a:t>
            </a:r>
            <a:r>
              <a:rPr lang="pt-BR" sz="2000" dirty="0" smtClean="0"/>
              <a:t> a um conjunto de instruções SQL que juntas formam um pequeno programa armazenado e executado no banco de dados.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Alguns bancos de dados como MS SQL, Oracle,  </a:t>
            </a:r>
            <a:r>
              <a:rPr lang="pt-BR" sz="2000" dirty="0" err="1" smtClean="0"/>
              <a:t>MySQL</a:t>
            </a:r>
            <a:r>
              <a:rPr lang="pt-BR" sz="2000" dirty="0" smtClean="0"/>
              <a:t>, </a:t>
            </a:r>
            <a:r>
              <a:rPr lang="pt-BR" sz="2000" dirty="0" err="1" smtClean="0"/>
              <a:t>Postgree</a:t>
            </a:r>
            <a:r>
              <a:rPr lang="pt-BR" sz="2000" dirty="0" smtClean="0"/>
              <a:t> e outros permitem este tipo de recurso.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O uso de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pode reduzir o tráfego na rede, melhorar a performance ou criar mecanismos de segurança ao realizar alguma operação na base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são semelhantes a métodos Java. Podem possuir parâmetros e valores de retorno.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CREATE PROCEDURE </a:t>
            </a:r>
            <a:r>
              <a:rPr lang="pt-BR" sz="18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p_valor_inicial</a:t>
            </a:r>
            <a:r>
              <a:rPr lang="pt-BR" sz="1800" dirty="0" smtClean="0">
                <a:solidFill>
                  <a:srgbClr val="FFC000"/>
                </a:solidFill>
              </a:rPr>
              <a:t>	DECIMAL(10,2),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p_taxa</a:t>
            </a:r>
            <a:r>
              <a:rPr lang="pt-BR" sz="1800" dirty="0" smtClean="0">
                <a:solidFill>
                  <a:srgbClr val="FFC000"/>
                </a:solidFill>
              </a:rPr>
              <a:t>	DOUBLE,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p_prazo</a:t>
            </a:r>
            <a:r>
              <a:rPr lang="pt-BR" sz="1800" dirty="0" smtClean="0">
                <a:solidFill>
                  <a:srgbClr val="FFC000"/>
                </a:solidFill>
              </a:rPr>
              <a:t>	INTEGER,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OUT	</a:t>
            </a:r>
            <a:r>
              <a:rPr lang="pt-BR" sz="1800" dirty="0" err="1" smtClean="0">
                <a:solidFill>
                  <a:srgbClr val="FFC000"/>
                </a:solidFill>
              </a:rPr>
              <a:t>p_valor_final</a:t>
            </a:r>
            <a:r>
              <a:rPr lang="pt-BR" sz="1800" dirty="0" smtClean="0">
                <a:solidFill>
                  <a:srgbClr val="FFC000"/>
                </a:solidFill>
              </a:rPr>
              <a:t>	DECIMAL(10,2))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BEGIN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END;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 interface </a:t>
            </a:r>
            <a:r>
              <a:rPr lang="pt-BR" sz="2800" u="sng" dirty="0" err="1" smtClean="0"/>
              <a:t>CallableStatement</a:t>
            </a:r>
            <a:endParaRPr lang="pt-BR" sz="2800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No JDBC podemos solicitar a execução de uma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</a:t>
            </a:r>
            <a:r>
              <a:rPr lang="pt-BR" sz="2000" dirty="0" smtClean="0"/>
              <a:t> através da interface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</a:t>
            </a:r>
            <a:r>
              <a:rPr lang="pt-BR" sz="2000" dirty="0" err="1" smtClean="0"/>
              <a:t>CallableStatement</a:t>
            </a:r>
            <a:endParaRPr lang="pt-BR" sz="2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4414" y="3286124"/>
            <a:ext cx="6715172" cy="292895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CallableStatement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cs</a:t>
            </a:r>
            <a:r>
              <a:rPr lang="pt-BR" sz="2000" dirty="0" smtClean="0"/>
              <a:t> =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prepareCall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{ </a:t>
            </a:r>
            <a:r>
              <a:rPr lang="pt-BR" sz="2000" dirty="0" err="1" smtClean="0">
                <a:solidFill>
                  <a:srgbClr val="FFC000"/>
                </a:solidFill>
              </a:rPr>
              <a:t>call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000" dirty="0" smtClean="0">
                <a:solidFill>
                  <a:srgbClr val="FFC000"/>
                </a:solidFill>
              </a:rPr>
              <a:t>(?, ?, ?, ?) }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1, 100.0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2, 0.1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3, 2);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4, </a:t>
            </a:r>
            <a:r>
              <a:rPr lang="pt-BR" sz="2000" dirty="0" err="1" smtClean="0"/>
              <a:t>Types</a:t>
            </a:r>
            <a:r>
              <a:rPr lang="pt-BR" sz="2000" dirty="0" smtClean="0"/>
              <a:t>.DOUBLE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 interface </a:t>
            </a:r>
            <a:r>
              <a:rPr lang="pt-BR" sz="2800" u="sng" dirty="0" err="1" smtClean="0"/>
              <a:t>CallableStatement</a:t>
            </a:r>
            <a:endParaRPr lang="pt-BR" sz="2800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Para obter uma instância de </a:t>
            </a:r>
            <a:r>
              <a:rPr lang="pt-BR" sz="2000" dirty="0" err="1" smtClean="0"/>
              <a:t>CallableStatement</a:t>
            </a:r>
            <a:r>
              <a:rPr lang="pt-BR" sz="2000" dirty="0" smtClean="0"/>
              <a:t> utilizamos o método </a:t>
            </a:r>
            <a:r>
              <a:rPr lang="pt-BR" sz="2000" i="1" u="sng" dirty="0" err="1" smtClean="0"/>
              <a:t>prepareCall</a:t>
            </a:r>
            <a:r>
              <a:rPr lang="pt-BR" sz="2000" i="1" u="sng" dirty="0" smtClean="0"/>
              <a:t>()</a:t>
            </a:r>
            <a:r>
              <a:rPr lang="pt-BR" sz="2000" dirty="0" smtClean="0"/>
              <a:t> sobre a conexão com a base.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Devemos neste momento informar o String de execução da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</a:t>
            </a:r>
            <a:r>
              <a:rPr lang="pt-BR" sz="2000" dirty="0" smtClean="0"/>
              <a:t> desejada: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214414" y="4232299"/>
            <a:ext cx="6715172" cy="768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CallableStatement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cs</a:t>
            </a:r>
            <a:r>
              <a:rPr lang="pt-BR" sz="2000" dirty="0" smtClean="0"/>
              <a:t> =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u="sng" dirty="0" err="1" smtClean="0"/>
              <a:t>prepareCall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{ </a:t>
            </a:r>
            <a:r>
              <a:rPr lang="pt-BR" sz="2000" dirty="0" err="1" smtClean="0">
                <a:solidFill>
                  <a:srgbClr val="FFC000"/>
                </a:solidFill>
              </a:rPr>
              <a:t>call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000" dirty="0" smtClean="0">
                <a:solidFill>
                  <a:srgbClr val="FFC000"/>
                </a:solidFill>
              </a:rPr>
              <a:t>(?, ?, ?, ?) }</a:t>
            </a:r>
            <a:r>
              <a:rPr lang="pt-BR" sz="2000" dirty="0" smtClean="0"/>
              <a:t>”);</a:t>
            </a:r>
            <a:endParaRPr lang="pt-BR" sz="2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714348" y="5000635"/>
            <a:ext cx="6786610" cy="948645"/>
            <a:chOff x="714348" y="5000635"/>
            <a:chExt cx="6786610" cy="948645"/>
          </a:xfrm>
        </p:grpSpPr>
        <p:sp>
          <p:nvSpPr>
            <p:cNvPr id="6" name="Chave direita 5"/>
            <p:cNvSpPr/>
            <p:nvPr/>
          </p:nvSpPr>
          <p:spPr>
            <a:xfrm rot="5400000">
              <a:off x="5128208" y="4158675"/>
              <a:ext cx="244905" cy="192882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have direita 6"/>
            <p:cNvSpPr/>
            <p:nvPr/>
          </p:nvSpPr>
          <p:spPr>
            <a:xfrm rot="5400000">
              <a:off x="6699844" y="4658741"/>
              <a:ext cx="244905" cy="92869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572000" y="5301208"/>
              <a:ext cx="137100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600" b="1" dirty="0" smtClean="0"/>
                <a:t>Nome da </a:t>
              </a:r>
              <a:r>
                <a:rPr lang="pt-BR" sz="1600" b="1" dirty="0" err="1" smtClean="0"/>
                <a:t>procedure</a:t>
              </a:r>
              <a:endParaRPr lang="pt-BR" sz="1600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160166" y="5301208"/>
              <a:ext cx="134079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600" b="1" dirty="0" smtClean="0"/>
                <a:t>Parâmetros</a:t>
              </a:r>
              <a:endParaRPr lang="pt-BR" sz="1600" b="1" dirty="0"/>
            </a:p>
          </p:txBody>
        </p:sp>
        <p:sp>
          <p:nvSpPr>
            <p:cNvPr id="17" name="Chave direita 16"/>
            <p:cNvSpPr/>
            <p:nvPr/>
          </p:nvSpPr>
          <p:spPr>
            <a:xfrm rot="5400000">
              <a:off x="1879489" y="4907064"/>
              <a:ext cx="244905" cy="43204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14348" y="5301208"/>
              <a:ext cx="2592288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600" b="1" dirty="0" smtClean="0"/>
                <a:t>Conexão utilizada no acesso à base de dados</a:t>
              </a:r>
              <a:endParaRPr lang="pt-BR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 interface </a:t>
            </a:r>
            <a:r>
              <a:rPr lang="pt-BR" sz="2800" u="sng" dirty="0" err="1" smtClean="0"/>
              <a:t>CallableStatement</a:t>
            </a:r>
            <a:endParaRPr lang="pt-BR" sz="2800" dirty="0" smtClean="0"/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Os parâmetros de entrada (IN) devem ser </a:t>
            </a:r>
            <a:r>
              <a:rPr lang="pt-BR" sz="2400" u="sng" dirty="0" smtClean="0"/>
              <a:t>todos preenchidos</a:t>
            </a:r>
            <a:r>
              <a:rPr lang="pt-BR" sz="2400" dirty="0" smtClean="0"/>
              <a:t> conforme seu tipo, inserindo os valores desejados: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43108" y="4000504"/>
            <a:ext cx="4857784" cy="114300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2689225" algn="l"/>
              </a:tabLst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1, 100.0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	</a:t>
            </a:r>
            <a:r>
              <a:rPr lang="pt-BR" sz="2000" dirty="0" smtClean="0">
                <a:solidFill>
                  <a:schemeClr val="accent6"/>
                </a:solidFill>
              </a:rPr>
              <a:t>/* Parâmetro 1 */</a:t>
            </a:r>
          </a:p>
          <a:p>
            <a:pPr marL="0" indent="0">
              <a:spcBef>
                <a:spcPts val="0"/>
              </a:spcBef>
              <a:buNone/>
              <a:tabLst>
                <a:tab pos="2689225" algn="l"/>
              </a:tabLst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2, 0.1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	</a:t>
            </a:r>
            <a:r>
              <a:rPr lang="pt-BR" sz="2000" dirty="0" smtClean="0">
                <a:solidFill>
                  <a:schemeClr val="accent6"/>
                </a:solidFill>
              </a:rPr>
              <a:t>/* Parâmetro 2 */</a:t>
            </a:r>
          </a:p>
          <a:p>
            <a:pPr marL="0" indent="0">
              <a:spcBef>
                <a:spcPts val="0"/>
              </a:spcBef>
              <a:buNone/>
              <a:tabLst>
                <a:tab pos="2689225" algn="l"/>
              </a:tabLst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3, 2);	</a:t>
            </a:r>
            <a:r>
              <a:rPr lang="pt-BR" sz="2000" dirty="0" smtClean="0">
                <a:solidFill>
                  <a:schemeClr val="accent6"/>
                </a:solidFill>
              </a:rPr>
              <a:t>/* Parâmetro 3 */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72386" cy="261461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 interface </a:t>
            </a:r>
            <a:r>
              <a:rPr lang="pt-BR" sz="2800" u="sng" dirty="0" err="1" smtClean="0"/>
              <a:t>CallableStatement</a:t>
            </a:r>
            <a:endParaRPr lang="pt-BR" sz="2800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Os parâmetros de saída (OUT) devem ser </a:t>
            </a:r>
            <a:r>
              <a:rPr lang="pt-BR" sz="2000" u="sng" dirty="0" smtClean="0"/>
              <a:t>todos registrados</a:t>
            </a:r>
            <a:r>
              <a:rPr lang="pt-BR" sz="2000" dirty="0" smtClean="0"/>
              <a:t> conforme seu tipo, informando ao JDBC que estes serão retornados pela </a:t>
            </a:r>
            <a:r>
              <a:rPr lang="pt-BR" sz="2000" dirty="0" err="1" smtClean="0"/>
              <a:t>procedure</a:t>
            </a:r>
            <a:r>
              <a:rPr lang="pt-BR" sz="20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sql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Types</a:t>
            </a:r>
            <a:r>
              <a:rPr lang="pt-BR" sz="2000" dirty="0" smtClean="0"/>
              <a:t> para informar o tipo de retorno esperado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7224" y="4857760"/>
            <a:ext cx="7429552" cy="500066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4, </a:t>
            </a:r>
            <a:r>
              <a:rPr lang="pt-BR" sz="2000" dirty="0" err="1" smtClean="0">
                <a:solidFill>
                  <a:srgbClr val="FFC000"/>
                </a:solidFill>
              </a:rPr>
              <a:t>Types</a:t>
            </a:r>
            <a:r>
              <a:rPr lang="pt-BR" sz="2000" dirty="0" smtClean="0"/>
              <a:t>.DOUBLE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  </a:t>
            </a:r>
            <a:r>
              <a:rPr lang="pt-BR" sz="2000" dirty="0" smtClean="0">
                <a:solidFill>
                  <a:schemeClr val="accent6"/>
                </a:solidFill>
              </a:rPr>
              <a:t>/* Parâmetro 4 */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 interface </a:t>
            </a:r>
            <a:r>
              <a:rPr lang="pt-BR" sz="2800" u="sng" dirty="0" err="1" smtClean="0"/>
              <a:t>CallableStatement</a:t>
            </a:r>
            <a:endParaRPr lang="pt-BR" sz="2800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Após preenchidos e/ou registrados todos os parâmetros, podemos executar a </a:t>
            </a:r>
            <a:r>
              <a:rPr lang="pt-BR" sz="2000" dirty="0" err="1" smtClean="0"/>
              <a:t>procedure</a:t>
            </a:r>
            <a:r>
              <a:rPr lang="pt-BR" sz="2000" dirty="0" smtClean="0"/>
              <a:t> com o método </a:t>
            </a:r>
            <a:r>
              <a:rPr lang="pt-BR" sz="2000" i="1" u="sng" dirty="0" err="1" smtClean="0"/>
              <a:t>executeUpdate</a:t>
            </a:r>
            <a:r>
              <a:rPr lang="pt-BR" sz="2000" i="1" u="sng" dirty="0" smtClean="0"/>
              <a:t>()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Após executada a </a:t>
            </a:r>
            <a:r>
              <a:rPr lang="pt-BR" sz="2000" dirty="0" err="1" smtClean="0"/>
              <a:t>procedure</a:t>
            </a:r>
            <a:r>
              <a:rPr lang="pt-BR" sz="2000" dirty="0" smtClean="0"/>
              <a:t>, podemos recolher os valores de retorno provenientes dos parâmetros de saída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643174" y="4429133"/>
            <a:ext cx="3857652" cy="78581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err="1" smtClean="0"/>
              <a:t>cs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4329186" y="5157192"/>
            <a:ext cx="3600400" cy="720080"/>
            <a:chOff x="5724128" y="3861048"/>
            <a:chExt cx="3600400" cy="720080"/>
          </a:xfrm>
        </p:grpSpPr>
        <p:cxnSp>
          <p:nvCxnSpPr>
            <p:cNvPr id="6" name="Conector de seta reta 5"/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7524328" y="3861048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" name="Retângulo de cantos arredondados 6"/>
            <p:cNvSpPr/>
            <p:nvPr/>
          </p:nvSpPr>
          <p:spPr>
            <a:xfrm>
              <a:off x="5724128" y="4221088"/>
              <a:ext cx="3600400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Número do parâmetro de saída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1471610"/>
          </a:xfrm>
        </p:spPr>
        <p:txBody>
          <a:bodyPr/>
          <a:lstStyle/>
          <a:p>
            <a:r>
              <a:rPr lang="pt-BR" sz="2000" dirty="0" smtClean="0"/>
              <a:t>A </a:t>
            </a:r>
            <a:r>
              <a:rPr lang="pt-BR" sz="2000" dirty="0" err="1" smtClean="0"/>
              <a:t>procedure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000" dirty="0" smtClean="0"/>
              <a:t> foi criada em </a:t>
            </a:r>
            <a:r>
              <a:rPr lang="pt-BR" sz="2000" dirty="0" err="1" smtClean="0"/>
              <a:t>MySql</a:t>
            </a:r>
            <a:r>
              <a:rPr lang="pt-BR" sz="2000" dirty="0" smtClean="0"/>
              <a:t> para fornecer a descrição por extenso de um número inteiro especificado.</a:t>
            </a:r>
          </a:p>
          <a:p>
            <a:r>
              <a:rPr lang="pt-BR" sz="2000" dirty="0" smtClean="0"/>
              <a:t>Para tal, esta </a:t>
            </a:r>
            <a:r>
              <a:rPr lang="pt-BR" sz="2000" dirty="0" err="1" smtClean="0"/>
              <a:t>procedure</a:t>
            </a:r>
            <a:r>
              <a:rPr lang="pt-BR" sz="2000" dirty="0" smtClean="0"/>
              <a:t> possui dois parâmetros: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1214414" y="3214686"/>
            <a:ext cx="264320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73050" eaLnBrk="0" hangingPunct="0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Char char=""/>
            </a:pPr>
            <a:r>
              <a:rPr kumimoji="0" lang="pt-BR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Parâmetro 1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7688" lvl="1" indent="-255588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○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Nome: </a:t>
            </a:r>
            <a:r>
              <a:rPr kumimoji="0" lang="pt-B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p_numero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lvl="1" indent="-255588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○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Tipo: INTEGER</a:t>
            </a:r>
          </a:p>
          <a:p>
            <a:pPr marL="547688" lvl="1" indent="-255588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○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I/O: IN (entrada)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4286248" y="3214686"/>
            <a:ext cx="307183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73050" eaLnBrk="0" hangingPunct="0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Char char=""/>
            </a:pPr>
            <a:r>
              <a:rPr kumimoji="0" lang="pt-BR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Parâmetro 2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7688" lvl="1" indent="-255588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○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Nome: </a:t>
            </a:r>
            <a:r>
              <a:rPr kumimoji="0" lang="pt-B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p_descricao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lvl="1" indent="-255588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○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Tipo: VARCHAR(100)</a:t>
            </a:r>
          </a:p>
          <a:p>
            <a:pPr marL="547688" lvl="1" indent="-255588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○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I/O: OUT (saída)</a:t>
            </a:r>
          </a:p>
        </p:txBody>
      </p:sp>
      <p:sp>
        <p:nvSpPr>
          <p:cNvPr id="13" name="Espaço Reservado para Conteúdo 2"/>
          <p:cNvSpPr txBox="1">
            <a:spLocks noGrp="1"/>
          </p:cNvSpPr>
          <p:nvPr>
            <p:ph sz="half" idx="2"/>
          </p:nvPr>
        </p:nvSpPr>
        <p:spPr bwMode="auto">
          <a:xfrm>
            <a:off x="1714480" y="5000636"/>
            <a:ext cx="571504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357188" algn="l"/>
                <a:tab pos="1160463" algn="l"/>
                <a:tab pos="2776538" algn="l"/>
              </a:tabLst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PROCEDURE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prc_numero_descricao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357188" algn="l"/>
                <a:tab pos="1160463" algn="l"/>
                <a:tab pos="2776538" algn="l"/>
              </a:tabLst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	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p_numero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INTEGER,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357188" algn="l"/>
                <a:tab pos="1160463" algn="l"/>
                <a:tab pos="2776538" algn="l"/>
              </a:tabLst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OUT	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p_descricao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VARCHAR(100))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 </a:t>
            </a:r>
            <a:r>
              <a:rPr lang="pt-BR" sz="3600" dirty="0" smtClean="0"/>
              <a:t>(continuação)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uma aplicação Java que solicite que o usuário digite um número inteiro.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Execute 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 passando o número inteiro digitado pelo usuário.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Resgate o valor de retorno (parâmetro 2) da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e exiba-o na tela.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867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err="1" smtClean="0"/>
              <a:t>Driver</a:t>
            </a:r>
            <a:r>
              <a:rPr lang="pt-BR" sz="20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smtClean="0"/>
              <a:t>O ODBC trata-se de um antigo padrão de acessibilidade desenvolvido pela Microsoft que ainda pode ser utilizado no acesso a fontes de dados como Fox Pro, </a:t>
            </a:r>
            <a:r>
              <a:rPr lang="pt-BR" sz="2000" dirty="0" err="1" smtClean="0"/>
              <a:t>DBase</a:t>
            </a:r>
            <a:r>
              <a:rPr lang="pt-BR" sz="20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smtClean="0"/>
              <a:t>Um </a:t>
            </a:r>
            <a:r>
              <a:rPr lang="pt-BR" sz="2000" dirty="0" err="1" smtClean="0"/>
              <a:t>driver</a:t>
            </a:r>
            <a:r>
              <a:rPr lang="pt-BR" sz="20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smtClean="0"/>
              <a:t>Utilizam </a:t>
            </a:r>
            <a:r>
              <a:rPr lang="pt-BR" sz="2000" dirty="0" err="1" smtClean="0"/>
              <a:t>API’s</a:t>
            </a:r>
            <a:r>
              <a:rPr lang="pt-BR" sz="20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smtClean="0"/>
              <a:t>Tipo de </a:t>
            </a:r>
            <a:r>
              <a:rPr lang="pt-BR" sz="2000" dirty="0" err="1" smtClean="0"/>
              <a:t>driver</a:t>
            </a:r>
            <a:r>
              <a:rPr lang="pt-BR" sz="2000" dirty="0" smtClean="0"/>
              <a:t> que necessita de uma API de rede via </a:t>
            </a:r>
            <a:r>
              <a:rPr lang="pt-BR" sz="2000" dirty="0" err="1" smtClean="0"/>
              <a:t>middleware</a:t>
            </a:r>
            <a:r>
              <a:rPr lang="pt-BR" sz="2000" dirty="0" smtClean="0"/>
              <a:t> geralmente instalado no próprio servidor de dados para traduzir requisições para o </a:t>
            </a:r>
            <a:r>
              <a:rPr lang="pt-BR" sz="2000" dirty="0" err="1" smtClean="0"/>
              <a:t>driver</a:t>
            </a:r>
            <a:r>
              <a:rPr lang="pt-BR" sz="20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smtClean="0"/>
              <a:t>Não requer nenhum software adicional no cliente além do </a:t>
            </a:r>
            <a:r>
              <a:rPr lang="pt-BR" sz="2000" dirty="0" err="1" smtClean="0"/>
              <a:t>driver</a:t>
            </a:r>
            <a:r>
              <a:rPr lang="pt-BR" sz="20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err="1" smtClean="0"/>
              <a:t>Driver</a:t>
            </a:r>
            <a:r>
              <a:rPr lang="pt-BR" sz="20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0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18 - JDBC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1923</TotalTime>
  <Words>2622</Words>
  <Application>Microsoft Office PowerPoint</Application>
  <PresentationFormat>Apresentação na tela (4:3)</PresentationFormat>
  <Paragraphs>684</Paragraphs>
  <Slides>54</Slides>
  <Notes>54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Exercício 1</vt:lpstr>
      <vt:lpstr>Transações</vt:lpstr>
      <vt:lpstr>Transações</vt:lpstr>
      <vt:lpstr>Transações</vt:lpstr>
      <vt:lpstr>Consultas</vt:lpstr>
      <vt:lpstr>Consultas</vt:lpstr>
      <vt:lpstr>Consultas</vt:lpstr>
      <vt:lpstr>Consultas</vt:lpstr>
      <vt:lpstr>Consultas</vt:lpstr>
      <vt:lpstr>Exercício 2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Exercício 3</vt:lpstr>
      <vt:lpstr>Exercício 3 (continuação)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Base</cp:lastModifiedBy>
  <cp:revision>402</cp:revision>
  <dcterms:created xsi:type="dcterms:W3CDTF">2011-12-17T14:07:49Z</dcterms:created>
  <dcterms:modified xsi:type="dcterms:W3CDTF">2017-02-18T14:02:17Z</dcterms:modified>
</cp:coreProperties>
</file>