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15" r:id="rId3"/>
    <p:sldId id="316" r:id="rId4"/>
    <p:sldId id="317" r:id="rId5"/>
    <p:sldId id="325" r:id="rId6"/>
    <p:sldId id="326" r:id="rId7"/>
    <p:sldId id="327" r:id="rId8"/>
    <p:sldId id="328" r:id="rId9"/>
    <p:sldId id="329" r:id="rId10"/>
    <p:sldId id="318" r:id="rId11"/>
    <p:sldId id="331" r:id="rId12"/>
    <p:sldId id="332" r:id="rId13"/>
    <p:sldId id="333" r:id="rId14"/>
    <p:sldId id="320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6696" autoAdjust="0"/>
    <p:restoredTop sz="86432" autoAdjust="0"/>
  </p:normalViewPr>
  <p:slideViewPr>
    <p:cSldViewPr>
      <p:cViewPr>
        <p:scale>
          <a:sx n="98" d="100"/>
          <a:sy n="98" d="100"/>
        </p:scale>
        <p:origin x="-6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0CB2102-3126-41B0-A873-991884B54702}" type="datetimeFigureOut">
              <a:rPr lang="pt-BR"/>
              <a:pPr>
                <a:defRPr/>
              </a:pPr>
              <a:t>11/03/2017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95BD27-5466-443F-B42B-02049F05E6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777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38931C-402F-424E-8E6A-694BEA4F052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F6B2A-72D4-40A7-A8DB-1F8AFAF179E0}" type="datetime1">
              <a:rPr lang="pt-BR" smtClean="0"/>
              <a:pPr>
                <a:defRPr/>
              </a:pPr>
              <a:t>11/03/2017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3FBC31CA-3FA7-4C4A-BCC6-EB546E9C9DB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43D4-B686-4A17-B98D-13D2A2B71264}" type="datetime1">
              <a:rPr lang="pt-BR" smtClean="0"/>
              <a:pPr>
                <a:defRPr/>
              </a:pPr>
              <a:t>11/03/2017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BA46-474C-4031-914D-D6156E62CC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B0FA1-DD8C-4C58-9110-74CAFDB4FA6B}" type="datetime1">
              <a:rPr lang="pt-BR" smtClean="0"/>
              <a:pPr>
                <a:defRPr/>
              </a:pPr>
              <a:t>11/03/2017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3BA92-36B0-4560-9B74-3416633282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32F67-E43B-48EC-921C-D58481EF2426}" type="datetime1">
              <a:rPr lang="pt-BR" smtClean="0"/>
              <a:pPr>
                <a:defRPr/>
              </a:pPr>
              <a:t>11/03/2017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9A0F5-F849-4C78-8624-C3A50979DE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D2C96-D510-48AB-8522-83DF1E67F73F}" type="datetime1">
              <a:rPr lang="pt-BR" smtClean="0"/>
              <a:pPr>
                <a:defRPr/>
              </a:pPr>
              <a:t>11/03/2017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93A2-92D0-4584-BC2B-AA6941FAFE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D4D6D-64E4-4D19-B98A-5FADBCF295B2}" type="datetime1">
              <a:rPr lang="pt-BR" smtClean="0"/>
              <a:pPr>
                <a:defRPr/>
              </a:pPr>
              <a:t>11/03/2017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D573D-D313-4F66-92EA-D62BFB11D2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1C8DA-5B70-43FF-9549-C4CF6408C37C}" type="datetime1">
              <a:rPr lang="pt-BR" smtClean="0"/>
              <a:pPr>
                <a:defRPr/>
              </a:pPr>
              <a:t>11/03/2017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BE1E3-DDE1-4352-B24B-3F37A97F3D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D7EBF-039A-413C-9379-0A9C36AA08C3}" type="datetime1">
              <a:rPr lang="pt-BR" smtClean="0"/>
              <a:pPr>
                <a:defRPr/>
              </a:pPr>
              <a:t>11/03/2017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D45CB-1509-4013-902F-3629821538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BC476-E72E-41E1-B28A-890D38BC1A7B}" type="datetime1">
              <a:rPr lang="pt-BR" smtClean="0"/>
              <a:pPr>
                <a:defRPr/>
              </a:pPr>
              <a:t>11/03/2017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57081-9EFF-4B09-BCAC-54407B0BFA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80ADF-7D7B-4A28-9713-852E804F9466}" type="datetime1">
              <a:rPr lang="pt-BR" smtClean="0"/>
              <a:pPr>
                <a:defRPr/>
              </a:pPr>
              <a:t>11/03/2017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C1D66-E15C-4162-8197-F46DC1FF60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69B9-BF1D-4D2E-9A29-7861246DDC14}" type="datetime1">
              <a:rPr lang="pt-BR" smtClean="0"/>
              <a:pPr>
                <a:defRPr/>
              </a:pPr>
              <a:t>11/03/2017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BFD0-BDD9-4532-BC72-0619BA32A4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A9998F-BBF5-43E3-95B4-6D5601814F68}" type="datetime1">
              <a:rPr lang="pt-BR" smtClean="0"/>
              <a:pPr>
                <a:defRPr/>
              </a:pPr>
              <a:t>11/03/2017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136685-501C-4CD4-B955-15E6872F334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Projeto Final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Java Módulo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Mapeamento de classes 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8840"/>
            <a:ext cx="8075240" cy="413732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Após criar as telas da aplicação, a próxima tarefa do programador é criar as classes VO para a comunicação das janelas com os </a:t>
            </a:r>
            <a:r>
              <a:rPr lang="pt-BR" sz="2400" dirty="0" err="1" smtClean="0"/>
              <a:t>DAOs</a:t>
            </a:r>
            <a:r>
              <a:rPr lang="pt-BR" sz="2400" dirty="0" smtClean="0"/>
              <a:t>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Cada tabela na base de dados deve ser representada por um VO. Este deverá possuir atributos de tipos compatíveis com os campos da tabela.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Esta tarefa é chamada de </a:t>
            </a:r>
            <a:r>
              <a:rPr lang="pt-BR" sz="2400" b="1" i="1" dirty="0" smtClean="0"/>
              <a:t>mapeamento de classes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de classes VO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/>
        </p:nvGraphicFramePr>
        <p:xfrm>
          <a:off x="5076056" y="2780928"/>
          <a:ext cx="27363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</a:tblGrid>
              <a:tr h="26302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CargoVO</a:t>
                      </a:r>
                      <a:endParaRPr kumimoji="0" lang="pt-BR" sz="18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id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nome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4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getId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setId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getNome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setNome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(String) : void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Imagem 5" descr="tabel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356992"/>
            <a:ext cx="2391109" cy="1181265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>
            <a:off x="3923928" y="3645024"/>
            <a:ext cx="864096" cy="64807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Criação do DAO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Após realizado o mapeamento das classes VO, podemos dar início à criação do DAO.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Em geral criamos um DAO para cada tabela utilizada pela aplicação.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/>
        </p:nvGraphicFramePr>
        <p:xfrm>
          <a:off x="2555776" y="4221088"/>
          <a:ext cx="403244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</a:tblGrid>
              <a:tr h="26153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CargoDAO</a:t>
                      </a:r>
                      <a:endParaRPr kumimoji="0" lang="pt-BR" sz="18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save(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delete(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findByPk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findByName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(String) : List&lt;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findAll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 : List&lt;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Criação do DAO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Métodos comuns a todos os </a:t>
            </a:r>
            <a:r>
              <a:rPr lang="pt-BR" sz="2800" dirty="0" err="1" smtClean="0"/>
              <a:t>DAOs</a:t>
            </a:r>
            <a:r>
              <a:rPr lang="pt-BR" sz="2800" dirty="0" smtClean="0"/>
              <a:t> podem ser colocados em uma classe base.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/>
        </p:nvGraphicFramePr>
        <p:xfrm>
          <a:off x="1331640" y="2780928"/>
          <a:ext cx="61206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0"/>
              </a:tblGrid>
              <a:tr h="26153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AbstractDAO</a:t>
                      </a:r>
                      <a:endParaRPr kumimoji="0" lang="pt-BR" sz="18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9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getConnection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 : Connection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closeResources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(Connection,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Statement,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ResultSet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899592" y="4743792"/>
          <a:ext cx="2448272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26153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CargoDAO</a:t>
                      </a:r>
                      <a:endParaRPr kumimoji="0" lang="pt-BR" sz="18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save(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delete(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. . 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4932040" y="4743792"/>
          <a:ext cx="3168352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26153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FuncionarioDAO</a:t>
                      </a:r>
                      <a:endParaRPr kumimoji="0" lang="pt-BR" sz="18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save(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FuncionarioVO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delete(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. .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0" name="Grupo 19"/>
          <p:cNvGrpSpPr/>
          <p:nvPr/>
        </p:nvGrpSpPr>
        <p:grpSpPr>
          <a:xfrm rot="16200000">
            <a:off x="3983229" y="2145564"/>
            <a:ext cx="745495" cy="4464496"/>
            <a:chOff x="3419832" y="4086073"/>
            <a:chExt cx="1152108" cy="1953217"/>
          </a:xfrm>
        </p:grpSpPr>
        <p:cxnSp>
          <p:nvCxnSpPr>
            <p:cNvPr id="9" name="Conector de seta reta 8"/>
            <p:cNvCxnSpPr/>
            <p:nvPr/>
          </p:nvCxnSpPr>
          <p:spPr>
            <a:xfrm flipV="1">
              <a:off x="3419832" y="5535234"/>
              <a:ext cx="1152108" cy="50405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8"/>
            <p:cNvCxnSpPr/>
            <p:nvPr/>
          </p:nvCxnSpPr>
          <p:spPr>
            <a:xfrm>
              <a:off x="3419832" y="4086073"/>
              <a:ext cx="1152107" cy="50405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Cadastro de Cargos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3232" cy="2188840"/>
          </a:xfrm>
        </p:spPr>
        <p:txBody>
          <a:bodyPr/>
          <a:lstStyle/>
          <a:p>
            <a:r>
              <a:rPr lang="pt-BR" dirty="0" smtClean="0"/>
              <a:t>Na janela de cadastro de cargo, a cada vez que o usuário clicar no botão Salvar, um VO deverá ser preenchido com o nome do cargo e enviado ao DAO para que seja cadastrado com um INSERT.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933056"/>
            <a:ext cx="3657600" cy="195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2060848"/>
            <a:ext cx="6809184" cy="4065315"/>
          </a:xfrm>
        </p:spPr>
        <p:txBody>
          <a:bodyPr/>
          <a:lstStyle/>
          <a:p>
            <a:r>
              <a:rPr lang="pt-BR" sz="3200" dirty="0" smtClean="0"/>
              <a:t>Descrição do projeto</a:t>
            </a:r>
          </a:p>
          <a:p>
            <a:r>
              <a:rPr lang="pt-BR" sz="3200" dirty="0" smtClean="0"/>
              <a:t>Modelo de dados</a:t>
            </a:r>
          </a:p>
          <a:p>
            <a:r>
              <a:rPr lang="pt-BR" sz="3200" dirty="0" smtClean="0"/>
              <a:t>Mapeamento de classes VO</a:t>
            </a:r>
          </a:p>
          <a:p>
            <a:r>
              <a:rPr lang="pt-BR" sz="3200" dirty="0" smtClean="0"/>
              <a:t>Design </a:t>
            </a:r>
            <a:r>
              <a:rPr lang="pt-BR" sz="3200" dirty="0" err="1" smtClean="0"/>
              <a:t>Pattern</a:t>
            </a:r>
            <a:r>
              <a:rPr lang="pt-BR" sz="3200" dirty="0" smtClean="0"/>
              <a:t> DAO</a:t>
            </a:r>
          </a:p>
          <a:p>
            <a:r>
              <a:rPr lang="pt-BR" sz="3200" dirty="0" smtClean="0"/>
              <a:t>Tela de Cadastro de Cargos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Descrição do projeto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467544" y="1816224"/>
            <a:ext cx="3168352" cy="4277072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O Projeto Final Java é uma simples aplicação para gerenciamento de funcionários e cargos em uma base de dados </a:t>
            </a:r>
            <a:r>
              <a:rPr lang="pt-BR" sz="2000" dirty="0" err="1" smtClean="0"/>
              <a:t>MySql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Esta aplicação é construída com interface gráfica Java FX contendo telas de cadastro e de busca que acessam a base de dados via JDBC.</a:t>
            </a:r>
            <a:endParaRPr lang="pt-BR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0808"/>
            <a:ext cx="3672407" cy="262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836" y="2564904"/>
            <a:ext cx="3672407" cy="262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501008"/>
            <a:ext cx="3672408" cy="262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 de dados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47248" cy="2836911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O modelo de dados envolvido conta com apenas duas tabelas: </a:t>
            </a:r>
            <a:r>
              <a:rPr lang="pt-BR" sz="2400" dirty="0" err="1" smtClean="0">
                <a:solidFill>
                  <a:srgbClr val="FFC000"/>
                </a:solidFill>
              </a:rPr>
              <a:t>tab_func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C000"/>
                </a:solidFill>
              </a:rPr>
              <a:t>tab_role</a:t>
            </a:r>
            <a:r>
              <a:rPr lang="pt-BR" sz="2400" dirty="0" smtClean="0"/>
              <a:t> e uma </a:t>
            </a:r>
            <a:r>
              <a:rPr lang="pt-BR" sz="2400" dirty="0" err="1" smtClean="0"/>
              <a:t>stored</a:t>
            </a:r>
            <a:r>
              <a:rPr lang="pt-BR" sz="2400" dirty="0" smtClean="0"/>
              <a:t> </a:t>
            </a:r>
            <a:r>
              <a:rPr lang="pt-BR" sz="2400" dirty="0" err="1" smtClean="0"/>
              <a:t>procedure</a:t>
            </a:r>
            <a:r>
              <a:rPr lang="pt-BR" sz="2400" dirty="0" smtClean="0"/>
              <a:t>: </a:t>
            </a:r>
            <a:r>
              <a:rPr lang="pt-BR" sz="2400" dirty="0" err="1" smtClean="0">
                <a:solidFill>
                  <a:srgbClr val="FFC000"/>
                </a:solidFill>
              </a:rPr>
              <a:t>prc_numero_descricao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Para criar esta base de dados, </a:t>
            </a:r>
            <a:r>
              <a:rPr lang="pt-BR" sz="2400" dirty="0" err="1" smtClean="0"/>
              <a:t>populando-a</a:t>
            </a:r>
            <a:r>
              <a:rPr lang="pt-BR" sz="2400" dirty="0" smtClean="0"/>
              <a:t> com algumas informações iniciais pode-se executar os scripts do diretório </a:t>
            </a:r>
            <a:r>
              <a:rPr lang="pt-BR" sz="2400" dirty="0" err="1" smtClean="0"/>
              <a:t>ProjetoFinal</a:t>
            </a:r>
            <a:r>
              <a:rPr lang="pt-BR" sz="2400" smtClean="0"/>
              <a:t>/scripts.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195736" y="4656162"/>
            <a:ext cx="45529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Janela Principal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19256" cy="96470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A janela da aplicação foi criada a partir de diversos arquivos .</a:t>
            </a:r>
            <a:r>
              <a:rPr lang="pt-BR" sz="2000" dirty="0" err="1" smtClean="0"/>
              <a:t>fxml</a:t>
            </a:r>
            <a:r>
              <a:rPr lang="pt-BR" sz="2000" dirty="0" smtClean="0"/>
              <a:t> que são dinamicamente carregados conforme opção selecionada no menu.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 carga dinâmica de cada tela (arquivo .</a:t>
            </a:r>
            <a:r>
              <a:rPr lang="pt-BR" sz="2000" dirty="0" err="1" smtClean="0"/>
              <a:t>fxml</a:t>
            </a:r>
            <a:r>
              <a:rPr lang="pt-BR" sz="2000" dirty="0" smtClean="0"/>
              <a:t>) é gerenciado pela classe controladora </a:t>
            </a:r>
            <a:r>
              <a:rPr lang="pt-BR" sz="2000" dirty="0" err="1" smtClean="0">
                <a:solidFill>
                  <a:srgbClr val="FFC000"/>
                </a:solidFill>
              </a:rPr>
              <a:t>JanelaPrincipalController</a:t>
            </a:r>
            <a:endParaRPr lang="pt-BR" sz="2000" dirty="0" smtClean="0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pic>
        <p:nvPicPr>
          <p:cNvPr id="2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89040"/>
            <a:ext cx="589196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 de telas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19256" cy="892695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Cada tela é chamada por um dos métodos da classe </a:t>
            </a:r>
            <a:r>
              <a:rPr lang="pt-BR" sz="2000" dirty="0" err="1" smtClean="0"/>
              <a:t>JanelaPrincipalController</a:t>
            </a:r>
            <a:r>
              <a:rPr lang="pt-BR" sz="2000" dirty="0" smtClean="0"/>
              <a:t>, como exemplo abaixo:</a:t>
            </a:r>
          </a:p>
          <a:p>
            <a:pPr marL="0" indent="0">
              <a:buNone/>
            </a:pPr>
            <a:endParaRPr lang="pt-BR" sz="20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1560" y="3284984"/>
            <a:ext cx="7632848" cy="2337123"/>
          </a:xfrm>
        </p:spPr>
        <p:txBody>
          <a:bodyPr/>
          <a:lstStyle/>
          <a:p>
            <a:pPr marL="0" indent="0">
              <a:buNone/>
              <a:tabLst>
                <a:tab pos="534988" algn="l"/>
                <a:tab pos="1079500" algn="l"/>
              </a:tabLst>
            </a:pPr>
            <a:r>
              <a:rPr lang="en-US" sz="1600" b="1" dirty="0"/>
              <a:t>void </a:t>
            </a:r>
            <a:r>
              <a:rPr lang="en-US" sz="1600" b="1" dirty="0" err="1"/>
              <a:t>cadastroFuncionarioOnAction</a:t>
            </a:r>
            <a:r>
              <a:rPr lang="en-US" sz="1600" b="1" dirty="0"/>
              <a:t>(</a:t>
            </a:r>
            <a:r>
              <a:rPr lang="en-US" sz="1600" b="1" dirty="0" err="1"/>
              <a:t>ActionEvent</a:t>
            </a:r>
            <a:r>
              <a:rPr lang="en-US" sz="1600" b="1" dirty="0"/>
              <a:t> event) throws </a:t>
            </a:r>
            <a:r>
              <a:rPr lang="en-US" sz="1600" b="1" dirty="0" err="1"/>
              <a:t>IOException</a:t>
            </a:r>
            <a:r>
              <a:rPr lang="en-US" sz="1600" b="1" dirty="0"/>
              <a:t> </a:t>
            </a:r>
            <a:r>
              <a:rPr lang="en-US" sz="1600" b="1" dirty="0" smtClean="0"/>
              <a:t>{</a:t>
            </a:r>
          </a:p>
          <a:p>
            <a:pPr marL="0" indent="0">
              <a:buNone/>
              <a:tabLst>
                <a:tab pos="534988" algn="l"/>
                <a:tab pos="1079500" algn="l"/>
              </a:tabLst>
            </a:pPr>
            <a:r>
              <a:rPr lang="pt-BR" sz="1600" dirty="0" smtClean="0">
                <a:solidFill>
                  <a:srgbClr val="FFC000"/>
                </a:solidFill>
              </a:rPr>
              <a:t>	</a:t>
            </a:r>
            <a:r>
              <a:rPr lang="pt-BR" sz="1600" dirty="0" err="1" smtClean="0">
                <a:solidFill>
                  <a:srgbClr val="FFC000"/>
                </a:solidFill>
              </a:rPr>
              <a:t>FXMLLoader</a:t>
            </a:r>
            <a:r>
              <a:rPr lang="pt-BR" sz="1600" dirty="0" smtClean="0">
                <a:solidFill>
                  <a:srgbClr val="FFC000"/>
                </a:solidFill>
              </a:rPr>
              <a:t> </a:t>
            </a:r>
            <a:r>
              <a:rPr lang="pt-BR" sz="1600" dirty="0" err="1">
                <a:solidFill>
                  <a:srgbClr val="FFC000"/>
                </a:solidFill>
              </a:rPr>
              <a:t>loader</a:t>
            </a:r>
            <a:r>
              <a:rPr lang="pt-BR" sz="1600" dirty="0">
                <a:solidFill>
                  <a:srgbClr val="FFC000"/>
                </a:solidFill>
              </a:rPr>
              <a:t> = new </a:t>
            </a:r>
            <a:r>
              <a:rPr lang="pt-BR" sz="1600" dirty="0" err="1">
                <a:solidFill>
                  <a:srgbClr val="FFC000"/>
                </a:solidFill>
              </a:rPr>
              <a:t>FXMLLoader</a:t>
            </a:r>
            <a:r>
              <a:rPr lang="pt-BR" sz="1600" dirty="0">
                <a:solidFill>
                  <a:srgbClr val="FFC000"/>
                </a:solidFill>
              </a:rPr>
              <a:t>(</a:t>
            </a:r>
            <a:r>
              <a:rPr lang="pt-BR" sz="1600" dirty="0" err="1">
                <a:solidFill>
                  <a:srgbClr val="FFC000"/>
                </a:solidFill>
              </a:rPr>
              <a:t>getClass</a:t>
            </a:r>
            <a:r>
              <a:rPr lang="pt-BR" sz="1600" dirty="0">
                <a:solidFill>
                  <a:srgbClr val="FFC000"/>
                </a:solidFill>
              </a:rPr>
              <a:t>().</a:t>
            </a:r>
            <a:r>
              <a:rPr lang="pt-BR" sz="1600" dirty="0" err="1">
                <a:solidFill>
                  <a:srgbClr val="FFC000"/>
                </a:solidFill>
              </a:rPr>
              <a:t>getResource</a:t>
            </a:r>
            <a:r>
              <a:rPr lang="pt-BR" sz="1600" dirty="0" smtClean="0">
                <a:solidFill>
                  <a:srgbClr val="FFC000"/>
                </a:solidFill>
              </a:rPr>
              <a:t>(</a:t>
            </a:r>
          </a:p>
          <a:p>
            <a:pPr marL="0" indent="0">
              <a:buNone/>
              <a:tabLst>
                <a:tab pos="534988" algn="l"/>
                <a:tab pos="1079500" algn="l"/>
              </a:tabLst>
            </a:pPr>
            <a:r>
              <a:rPr lang="pt-BR" sz="1600" dirty="0" smtClean="0">
                <a:solidFill>
                  <a:srgbClr val="FFC000"/>
                </a:solidFill>
              </a:rPr>
              <a:t>		"/</a:t>
            </a:r>
            <a:r>
              <a:rPr lang="pt-BR" sz="1600" dirty="0" err="1">
                <a:solidFill>
                  <a:srgbClr val="FFC000"/>
                </a:solidFill>
              </a:rPr>
              <a:t>resource</a:t>
            </a:r>
            <a:r>
              <a:rPr lang="pt-BR" sz="1600" dirty="0">
                <a:solidFill>
                  <a:srgbClr val="FFC000"/>
                </a:solidFill>
              </a:rPr>
              <a:t>/</a:t>
            </a:r>
            <a:r>
              <a:rPr lang="pt-BR" sz="1600" dirty="0" err="1">
                <a:solidFill>
                  <a:srgbClr val="FFC000"/>
                </a:solidFill>
              </a:rPr>
              <a:t>CadastroFuncionario.fxml</a:t>
            </a:r>
            <a:r>
              <a:rPr lang="pt-BR" sz="1600" dirty="0">
                <a:solidFill>
                  <a:srgbClr val="FFC000"/>
                </a:solidFill>
              </a:rPr>
              <a:t>"));</a:t>
            </a:r>
          </a:p>
          <a:p>
            <a:pPr marL="0" indent="0">
              <a:buNone/>
              <a:tabLst>
                <a:tab pos="534988" algn="l"/>
                <a:tab pos="1079500" algn="l"/>
              </a:tabLst>
            </a:pPr>
            <a:endParaRPr lang="pt-BR" sz="1600" dirty="0" smtClean="0">
              <a:solidFill>
                <a:srgbClr val="FFC000"/>
              </a:solidFill>
            </a:endParaRPr>
          </a:p>
          <a:p>
            <a:pPr marL="0" indent="0">
              <a:buNone/>
              <a:tabLst>
                <a:tab pos="534988" algn="l"/>
                <a:tab pos="1079500" algn="l"/>
              </a:tabLst>
            </a:pPr>
            <a:r>
              <a:rPr lang="pt-BR" sz="1600" dirty="0" smtClean="0">
                <a:solidFill>
                  <a:srgbClr val="FFC000"/>
                </a:solidFill>
              </a:rPr>
              <a:t>	</a:t>
            </a:r>
            <a:r>
              <a:rPr lang="pt-BR" sz="1600" dirty="0" err="1" smtClean="0">
                <a:solidFill>
                  <a:srgbClr val="FFC000"/>
                </a:solidFill>
              </a:rPr>
              <a:t>Parent</a:t>
            </a:r>
            <a:r>
              <a:rPr lang="pt-BR" sz="1600" dirty="0" smtClean="0">
                <a:solidFill>
                  <a:srgbClr val="FFC000"/>
                </a:solidFill>
              </a:rPr>
              <a:t> </a:t>
            </a:r>
            <a:r>
              <a:rPr lang="pt-BR" sz="1600" dirty="0" err="1">
                <a:solidFill>
                  <a:srgbClr val="FFC000"/>
                </a:solidFill>
              </a:rPr>
              <a:t>parent</a:t>
            </a:r>
            <a:r>
              <a:rPr lang="pt-BR" sz="1600" dirty="0">
                <a:solidFill>
                  <a:srgbClr val="FFC000"/>
                </a:solidFill>
              </a:rPr>
              <a:t> = </a:t>
            </a:r>
            <a:r>
              <a:rPr lang="pt-BR" sz="1600" dirty="0" err="1">
                <a:solidFill>
                  <a:srgbClr val="FFC000"/>
                </a:solidFill>
              </a:rPr>
              <a:t>loader.load</a:t>
            </a:r>
            <a:r>
              <a:rPr lang="pt-BR" sz="1600" dirty="0">
                <a:solidFill>
                  <a:srgbClr val="FFC000"/>
                </a:solidFill>
              </a:rPr>
              <a:t>();</a:t>
            </a:r>
          </a:p>
          <a:p>
            <a:pPr marL="0" indent="0">
              <a:buNone/>
              <a:tabLst>
                <a:tab pos="534988" algn="l"/>
                <a:tab pos="1079500" algn="l"/>
              </a:tabLst>
            </a:pPr>
            <a:r>
              <a:rPr lang="pt-BR" sz="1600" dirty="0" smtClean="0">
                <a:solidFill>
                  <a:srgbClr val="FFC000"/>
                </a:solidFill>
              </a:rPr>
              <a:t>	</a:t>
            </a:r>
            <a:r>
              <a:rPr lang="pt-BR" sz="1600" dirty="0" err="1" smtClean="0">
                <a:solidFill>
                  <a:srgbClr val="FFC000"/>
                </a:solidFill>
              </a:rPr>
              <a:t>pnlRaiz.setCenter</a:t>
            </a:r>
            <a:r>
              <a:rPr lang="pt-BR" sz="1600" dirty="0" smtClean="0">
                <a:solidFill>
                  <a:srgbClr val="FFC000"/>
                </a:solidFill>
              </a:rPr>
              <a:t>(</a:t>
            </a:r>
            <a:r>
              <a:rPr lang="pt-BR" sz="1600" dirty="0" err="1" smtClean="0">
                <a:solidFill>
                  <a:srgbClr val="FFC000"/>
                </a:solidFill>
              </a:rPr>
              <a:t>parent</a:t>
            </a:r>
            <a:r>
              <a:rPr lang="pt-BR" sz="1600" dirty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  <a:tabLst>
                <a:tab pos="534988" algn="l"/>
                <a:tab pos="1079500" algn="l"/>
              </a:tabLst>
            </a:pPr>
            <a:r>
              <a:rPr lang="pt-BR" sz="1600" dirty="0" smtClean="0">
                <a:solidFill>
                  <a:srgbClr val="FFC000"/>
                </a:solidFill>
              </a:rPr>
              <a:t>	</a:t>
            </a:r>
            <a:r>
              <a:rPr lang="pt-BR" sz="1600" dirty="0" err="1" smtClean="0">
                <a:solidFill>
                  <a:srgbClr val="FFC000"/>
                </a:solidFill>
              </a:rPr>
              <a:t>stage.setTitle</a:t>
            </a:r>
            <a:r>
              <a:rPr lang="pt-BR" sz="1600" dirty="0">
                <a:solidFill>
                  <a:srgbClr val="FFC000"/>
                </a:solidFill>
              </a:rPr>
              <a:t>("Projeto Final - Cadastro de </a:t>
            </a:r>
            <a:r>
              <a:rPr lang="pt-BR" sz="1600" dirty="0" err="1">
                <a:solidFill>
                  <a:srgbClr val="FFC000"/>
                </a:solidFill>
              </a:rPr>
              <a:t>Funcionarios</a:t>
            </a:r>
            <a:r>
              <a:rPr lang="pt-BR" sz="1600" dirty="0" smtClean="0">
                <a:solidFill>
                  <a:srgbClr val="FFC000"/>
                </a:solidFill>
              </a:rPr>
              <a:t>");</a:t>
            </a:r>
          </a:p>
          <a:p>
            <a:pPr marL="0" indent="0">
              <a:buNone/>
              <a:tabLst>
                <a:tab pos="534988" algn="l"/>
                <a:tab pos="1079500" algn="l"/>
              </a:tabLst>
            </a:pPr>
            <a:r>
              <a:rPr lang="en-US" sz="1600" b="1" dirty="0" smtClean="0"/>
              <a:t>}</a:t>
            </a:r>
            <a:endParaRPr lang="pt-BR" sz="1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pt-BR" sz="2000" dirty="0" smtClean="0"/>
              <a:t>Podemos adotar como padrão de desenvolvimento para cada uma das telas, a seguinte construção de classes (</a:t>
            </a:r>
            <a:r>
              <a:rPr lang="pt-BR" sz="2000" dirty="0" smtClean="0">
                <a:solidFill>
                  <a:srgbClr val="FFC000"/>
                </a:solidFill>
              </a:rPr>
              <a:t>exemplo para a janela de cadastro de cargos</a:t>
            </a:r>
            <a:r>
              <a:rPr lang="pt-BR" sz="2000" dirty="0" smtClean="0"/>
              <a:t>):</a:t>
            </a:r>
          </a:p>
          <a:p>
            <a:pPr lvl="1">
              <a:spcBef>
                <a:spcPts val="1800"/>
              </a:spcBef>
            </a:pPr>
            <a:r>
              <a:rPr lang="pt-BR" sz="2000" b="1" u="sng" dirty="0" err="1" smtClean="0"/>
              <a:t>CadastroCargoController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Classe controladora dos componentes de interface gráfica Java FX para interação com o usuário.</a:t>
            </a:r>
          </a:p>
          <a:p>
            <a:pPr lvl="1">
              <a:spcBef>
                <a:spcPts val="1800"/>
              </a:spcBef>
            </a:pPr>
            <a:r>
              <a:rPr lang="pt-BR" sz="2000" b="1" u="sng" dirty="0" err="1" smtClean="0"/>
              <a:t>CargoDAO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Classe responsável por realizar todas as operações com a base de dados relativas às categorias, como gravar e obter dados.</a:t>
            </a:r>
          </a:p>
          <a:p>
            <a:pPr lvl="1">
              <a:spcBef>
                <a:spcPts val="1800"/>
              </a:spcBef>
            </a:pPr>
            <a:r>
              <a:rPr lang="pt-BR" sz="2000" b="1" u="sng" dirty="0" err="1" smtClean="0"/>
              <a:t>CargoVO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Uma simples classe contendo os atributos de um cargo, como </a:t>
            </a:r>
            <a:r>
              <a:rPr lang="pt-BR" sz="2000" i="1" dirty="0" smtClean="0"/>
              <a:t>código</a:t>
            </a:r>
            <a:r>
              <a:rPr lang="pt-BR" sz="2000" dirty="0" smtClean="0"/>
              <a:t> e </a:t>
            </a:r>
            <a:r>
              <a:rPr lang="pt-BR" sz="2000" i="1" dirty="0" smtClean="0"/>
              <a:t>nome</a:t>
            </a:r>
            <a:r>
              <a:rPr lang="pt-BR" sz="2000" dirty="0" smtClean="0"/>
              <a:t> e seus métodos </a:t>
            </a:r>
            <a:r>
              <a:rPr lang="pt-BR" sz="2000" dirty="0" err="1" smtClean="0"/>
              <a:t>get</a:t>
            </a:r>
            <a:r>
              <a:rPr lang="pt-BR" sz="2000" dirty="0" smtClean="0"/>
              <a:t> e set.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676672"/>
          </a:xfrm>
        </p:spPr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784360"/>
              </p:ext>
            </p:extLst>
          </p:nvPr>
        </p:nvGraphicFramePr>
        <p:xfrm>
          <a:off x="467544" y="3356993"/>
          <a:ext cx="237626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</a:tblGrid>
              <a:tr h="26302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CadastroCargoController</a:t>
                      </a:r>
                      <a:endParaRPr kumimoji="0" lang="pt-BR" sz="14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26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lblNome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txtNome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TextField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43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salvarOnAction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void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limparOnAction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void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286001"/>
              </p:ext>
            </p:extLst>
          </p:nvPr>
        </p:nvGraphicFramePr>
        <p:xfrm>
          <a:off x="3131840" y="3356992"/>
          <a:ext cx="3168352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26153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CargoDAO</a:t>
                      </a:r>
                      <a:endParaRPr kumimoji="0" lang="pt-BR" sz="14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save(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findByPk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findByName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(String) : List&lt;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findAll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() : List&lt;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6588224" y="3356992"/>
          <a:ext cx="2088232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26302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CargoVO</a:t>
                      </a:r>
                      <a:endParaRPr kumimoji="0" lang="pt-BR" sz="14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id :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nome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4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getId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setId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getNome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setNome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(String) : void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3232" cy="604663"/>
          </a:xfrm>
        </p:spPr>
        <p:txBody>
          <a:bodyPr/>
          <a:lstStyle/>
          <a:p>
            <a:r>
              <a:rPr lang="pt-BR" sz="3000" dirty="0" smtClean="0"/>
              <a:t>Diagrama de sequência</a:t>
            </a:r>
            <a:endParaRPr lang="pt-BR" sz="3000" dirty="0"/>
          </a:p>
        </p:txBody>
      </p:sp>
      <p:sp>
        <p:nvSpPr>
          <p:cNvPr id="16" name="Espaço Reservado para Conteúdo 15"/>
          <p:cNvSpPr>
            <a:spLocks noGrp="1"/>
          </p:cNvSpPr>
          <p:nvPr>
            <p:ph sz="half" idx="2"/>
          </p:nvPr>
        </p:nvSpPr>
        <p:spPr>
          <a:xfrm>
            <a:off x="539552" y="4509120"/>
            <a:ext cx="7992888" cy="1401019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Ao clicar no botão salvar, a janela deverá preencher um VO com os dados digitados pelo usuário.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Em seguida deverá chamar o método </a:t>
            </a:r>
            <a:r>
              <a:rPr lang="pt-BR" sz="2000" dirty="0" err="1" smtClean="0"/>
              <a:t>save</a:t>
            </a:r>
            <a:r>
              <a:rPr lang="pt-BR" sz="2000" dirty="0" smtClean="0"/>
              <a:t>() do DAO passando este VO para que seja cadastrado na base de dados.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3400" y="6205414"/>
            <a:ext cx="762000" cy="365125"/>
          </a:xfrm>
        </p:spPr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971600" y="2420888"/>
            <a:ext cx="2736304" cy="4320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CadastroCargoController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084168" y="2420888"/>
            <a:ext cx="1872208" cy="4320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CargoDAO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2339752" y="2852936"/>
            <a:ext cx="0" cy="144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7020272" y="2852936"/>
            <a:ext cx="0" cy="144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339752" y="3573016"/>
            <a:ext cx="4680520" cy="0"/>
          </a:xfrm>
          <a:prstGeom prst="line">
            <a:avLst/>
          </a:prstGeom>
          <a:ln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3707904" y="3068960"/>
            <a:ext cx="1872208" cy="4320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save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 err="1" smtClean="0">
                <a:solidFill>
                  <a:srgbClr val="FFC000"/>
                </a:solidFill>
              </a:rPr>
              <a:t>CargoVO</a:t>
            </a:r>
            <a:r>
              <a:rPr lang="pt-BR" dirty="0" smtClean="0">
                <a:solidFill>
                  <a:srgbClr val="FFC000"/>
                </a:solidFill>
              </a:rPr>
              <a:t>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95536" y="3284984"/>
            <a:ext cx="1728192" cy="64807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rgbClr val="FFC000"/>
                </a:solidFill>
              </a:rPr>
              <a:t>Clique no botão</a:t>
            </a:r>
          </a:p>
          <a:p>
            <a:pPr algn="ctr"/>
            <a:r>
              <a:rPr lang="pt-BR" sz="1600" dirty="0" smtClean="0">
                <a:solidFill>
                  <a:srgbClr val="FFC000"/>
                </a:solidFill>
              </a:rPr>
              <a:t>“Salvar”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231802" y="3463677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3" grpId="0" uiExpand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1893</TotalTime>
  <Words>609</Words>
  <Application>Microsoft Office PowerPoint</Application>
  <PresentationFormat>Apresentação na tela (4:3)</PresentationFormat>
  <Paragraphs>127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Técnica</vt:lpstr>
      <vt:lpstr>Projeto Final</vt:lpstr>
      <vt:lpstr>Projeto Final</vt:lpstr>
      <vt:lpstr>Descrição do projeto</vt:lpstr>
      <vt:lpstr>Modelo de dados</vt:lpstr>
      <vt:lpstr>Janela Principal</vt:lpstr>
      <vt:lpstr>Navegação de telas</vt:lpstr>
      <vt:lpstr>Padrão de Desenvolvimento</vt:lpstr>
      <vt:lpstr>Padrão de Desenvolvimento</vt:lpstr>
      <vt:lpstr>Padrão de Desenvolvimento</vt:lpstr>
      <vt:lpstr>Mapeamento de classes VO</vt:lpstr>
      <vt:lpstr>Mapeamento de classes VO</vt:lpstr>
      <vt:lpstr>Criação do DAO</vt:lpstr>
      <vt:lpstr>Criação do DAO</vt:lpstr>
      <vt:lpstr>Tela de Cadastro de Cargos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</dc:title>
  <dc:creator>Sandro Vieira</dc:creator>
  <cp:lastModifiedBy>Base</cp:lastModifiedBy>
  <cp:revision>412</cp:revision>
  <dcterms:created xsi:type="dcterms:W3CDTF">2011-12-17T14:07:49Z</dcterms:created>
  <dcterms:modified xsi:type="dcterms:W3CDTF">2017-03-11T13:41:37Z</dcterms:modified>
</cp:coreProperties>
</file>