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90" autoAdjust="0"/>
  </p:normalViewPr>
  <p:slideViewPr>
    <p:cSldViewPr snapToGrid="0">
      <p:cViewPr varScale="1">
        <p:scale>
          <a:sx n="82" d="100"/>
          <a:sy n="82" d="100"/>
        </p:scale>
        <p:origin x="9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E8513ED-A224-47B9-AD2E-71E9B3AF4A73}" type="datetimeFigureOut">
              <a:rPr lang="zh-CN" altLang="en-US" smtClean="0"/>
              <a:t>2018/4/3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178673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8513ED-A224-47B9-AD2E-71E9B3AF4A73}" type="datetimeFigureOut">
              <a:rPr lang="zh-CN" altLang="en-US" smtClean="0"/>
              <a:t>2018/4/3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231992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8513ED-A224-47B9-AD2E-71E9B3AF4A73}" type="datetimeFigureOut">
              <a:rPr lang="zh-CN" altLang="en-US" smtClean="0"/>
              <a:t>2018/4/3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2425585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E8513ED-A224-47B9-AD2E-71E9B3AF4A73}" type="datetimeFigureOut">
              <a:rPr lang="zh-CN" altLang="en-US" smtClean="0"/>
              <a:t>2018/4/3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906272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E8513ED-A224-47B9-AD2E-71E9B3AF4A73}" type="datetimeFigureOut">
              <a:rPr lang="zh-CN" altLang="en-US" smtClean="0"/>
              <a:t>2018/4/3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4158335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E8513ED-A224-47B9-AD2E-71E9B3AF4A73}" type="datetimeFigureOut">
              <a:rPr lang="zh-CN" altLang="en-US" smtClean="0"/>
              <a:t>2018/4/3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3331208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E8513ED-A224-47B9-AD2E-71E9B3AF4A73}" type="datetimeFigureOut">
              <a:rPr lang="zh-CN" altLang="en-US" smtClean="0"/>
              <a:t>2018/4/3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1091785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E8513ED-A224-47B9-AD2E-71E9B3AF4A73}" type="datetimeFigureOut">
              <a:rPr lang="zh-CN" altLang="en-US" smtClean="0"/>
              <a:t>2018/4/3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928989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E8513ED-A224-47B9-AD2E-71E9B3AF4A73}" type="datetimeFigureOut">
              <a:rPr lang="zh-CN" altLang="en-US" smtClean="0"/>
              <a:t>2018/4/3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88254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E8513ED-A224-47B9-AD2E-71E9B3AF4A73}" type="datetimeFigureOut">
              <a:rPr lang="zh-CN" altLang="en-US" smtClean="0"/>
              <a:t>2018/4/3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4194521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E8513ED-A224-47B9-AD2E-71E9B3AF4A73}" type="datetimeFigureOut">
              <a:rPr lang="zh-CN" altLang="en-US" smtClean="0"/>
              <a:t>2018/4/3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159870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513ED-A224-47B9-AD2E-71E9B3AF4A73}" type="datetimeFigureOut">
              <a:rPr lang="zh-CN" altLang="en-US" smtClean="0"/>
              <a:t>2018/4/3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FB795-79F4-4297-AECF-FE2442669557}" type="slidenum">
              <a:rPr lang="zh-CN" altLang="en-US" smtClean="0"/>
              <a:t>‹#›</a:t>
            </a:fld>
            <a:endParaRPr lang="zh-CN" altLang="en-US"/>
          </a:p>
        </p:txBody>
      </p:sp>
    </p:spTree>
    <p:extLst>
      <p:ext uri="{BB962C8B-B14F-4D97-AF65-F5344CB8AC3E}">
        <p14:creationId xmlns:p14="http://schemas.microsoft.com/office/powerpoint/2010/main" val="1468133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推陈出新</a:t>
            </a:r>
          </a:p>
        </p:txBody>
      </p:sp>
      <p:sp>
        <p:nvSpPr>
          <p:cNvPr id="3" name="副标题 2"/>
          <p:cNvSpPr>
            <a:spLocks noGrp="1"/>
          </p:cNvSpPr>
          <p:nvPr>
            <p:ph type="subTitle" idx="1"/>
          </p:nvPr>
        </p:nvSpPr>
        <p:spPr/>
        <p:txBody>
          <a:bodyPr/>
          <a:lstStyle/>
          <a:p>
            <a:r>
              <a:rPr lang="zh-CN" altLang="en-US"/>
              <a:t>张龙印</a:t>
            </a:r>
            <a:endParaRPr lang="en-US" altLang="zh-CN" smtClean="0"/>
          </a:p>
          <a:p>
            <a:r>
              <a:rPr lang="en-US" altLang="zh-CN" smtClean="0"/>
              <a:t>2018.1.31</a:t>
            </a:r>
            <a:endParaRPr lang="zh-CN" altLang="en-US"/>
          </a:p>
        </p:txBody>
      </p:sp>
    </p:spTree>
    <p:extLst>
      <p:ext uri="{BB962C8B-B14F-4D97-AF65-F5344CB8AC3E}">
        <p14:creationId xmlns:p14="http://schemas.microsoft.com/office/powerpoint/2010/main" val="3326047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How to compute the accuracy</a:t>
            </a:r>
            <a:endParaRPr lang="zh-CN" altLang="en-US"/>
          </a:p>
        </p:txBody>
      </p:sp>
      <p:sp>
        <p:nvSpPr>
          <p:cNvPr id="3" name="内容占位符 2"/>
          <p:cNvSpPr>
            <a:spLocks noGrp="1"/>
          </p:cNvSpPr>
          <p:nvPr>
            <p:ph idx="1"/>
          </p:nvPr>
        </p:nvSpPr>
        <p:spPr>
          <a:xfrm>
            <a:off x="838200" y="1825626"/>
            <a:ext cx="10515600" cy="2663248"/>
          </a:xfrm>
        </p:spPr>
        <p:txBody>
          <a:bodyPr/>
          <a:lstStyle/>
          <a:p>
            <a:r>
              <a:rPr lang="en-US" altLang="zh-CN" smtClean="0"/>
              <a:t>Given two arrays </a:t>
            </a:r>
            <a:r>
              <a:rPr lang="en-US" altLang="zh-CN" i="1" smtClean="0">
                <a:solidFill>
                  <a:schemeClr val="accent5">
                    <a:lumMod val="50000"/>
                  </a:schemeClr>
                </a:solidFill>
              </a:rPr>
              <a:t>arr_a</a:t>
            </a:r>
            <a:r>
              <a:rPr lang="en-US" altLang="zh-CN" smtClean="0">
                <a:solidFill>
                  <a:schemeClr val="accent5">
                    <a:lumMod val="50000"/>
                  </a:schemeClr>
                </a:solidFill>
              </a:rPr>
              <a:t> </a:t>
            </a:r>
            <a:r>
              <a:rPr lang="en-US" altLang="zh-CN" smtClean="0"/>
              <a:t>= [1, 2, 3 ,4] </a:t>
            </a:r>
            <a:r>
              <a:rPr lang="en-US" altLang="zh-CN" i="1" smtClean="0">
                <a:solidFill>
                  <a:schemeClr val="accent5">
                    <a:lumMod val="50000"/>
                  </a:schemeClr>
                </a:solidFill>
              </a:rPr>
              <a:t>arr_b</a:t>
            </a:r>
            <a:r>
              <a:rPr lang="en-US" altLang="zh-CN" smtClean="0">
                <a:solidFill>
                  <a:schemeClr val="accent5">
                    <a:lumMod val="50000"/>
                  </a:schemeClr>
                </a:solidFill>
              </a:rPr>
              <a:t> </a:t>
            </a:r>
            <a:r>
              <a:rPr lang="en-US" altLang="zh-CN" smtClean="0"/>
              <a:t>= [1, 2, 2, 4]</a:t>
            </a:r>
          </a:p>
          <a:p>
            <a:pPr marL="0" indent="0">
              <a:buNone/>
            </a:pPr>
            <a:r>
              <a:rPr lang="en-US" altLang="zh-CN" smtClean="0"/>
              <a:t>	</a:t>
            </a:r>
            <a:r>
              <a:rPr lang="en-US" altLang="zh-CN" i="1" smtClean="0">
                <a:solidFill>
                  <a:schemeClr val="bg1">
                    <a:lumMod val="50000"/>
                  </a:schemeClr>
                </a:solidFill>
              </a:rPr>
              <a:t>tf or np.equal(arr_a, arr_b) </a:t>
            </a:r>
            <a:r>
              <a:rPr lang="en-US" altLang="zh-CN" i="1" smtClean="0">
                <a:solidFill>
                  <a:schemeClr val="bg1">
                    <a:lumMod val="50000"/>
                  </a:schemeClr>
                </a:solidFill>
                <a:sym typeface="Wingdings" panose="05000000000000000000" pitchFamily="2" charset="2"/>
              </a:rPr>
              <a:t> result = [True, True, False, True]</a:t>
            </a:r>
          </a:p>
          <a:p>
            <a:pPr marL="0" indent="0">
              <a:buNone/>
            </a:pPr>
            <a:r>
              <a:rPr lang="en-US" altLang="zh-CN" i="1">
                <a:solidFill>
                  <a:schemeClr val="bg1">
                    <a:lumMod val="50000"/>
                  </a:schemeClr>
                </a:solidFill>
                <a:sym typeface="Wingdings" panose="05000000000000000000" pitchFamily="2" charset="2"/>
              </a:rPr>
              <a:t>	</a:t>
            </a:r>
            <a:r>
              <a:rPr lang="en-US" altLang="zh-CN" i="1" smtClean="0">
                <a:solidFill>
                  <a:schemeClr val="bg1">
                    <a:lumMod val="50000"/>
                  </a:schemeClr>
                </a:solidFill>
                <a:sym typeface="Wingdings" panose="05000000000000000000" pitchFamily="2" charset="2"/>
              </a:rPr>
              <a:t>tf.reduce_sum(tf.cast(result, tf.float32))</a:t>
            </a:r>
          </a:p>
          <a:p>
            <a:pPr marL="0" indent="0">
              <a:buNone/>
            </a:pPr>
            <a:r>
              <a:rPr lang="en-US" altLang="zh-CN">
                <a:sym typeface="Wingdings" panose="05000000000000000000" pitchFamily="2" charset="2"/>
              </a:rPr>
              <a:t>	</a:t>
            </a:r>
            <a:r>
              <a:rPr lang="en-US" altLang="zh-CN" i="1" smtClean="0">
                <a:solidFill>
                  <a:srgbClr val="002060"/>
                </a:solidFill>
                <a:sym typeface="Wingdings" panose="05000000000000000000" pitchFamily="2" charset="2"/>
              </a:rPr>
              <a:t>or np.count_nonzero(result)</a:t>
            </a:r>
          </a:p>
          <a:p>
            <a:pPr marL="0" indent="0">
              <a:buNone/>
            </a:pPr>
            <a:r>
              <a:rPr lang="en-US" altLang="zh-CN">
                <a:sym typeface="Wingdings" panose="05000000000000000000" pitchFamily="2" charset="2"/>
              </a:rPr>
              <a:t>	</a:t>
            </a:r>
            <a:r>
              <a:rPr lang="en-US" altLang="zh-CN" smtClean="0">
                <a:sym typeface="Wingdings" panose="05000000000000000000" pitchFamily="2" charset="2"/>
              </a:rPr>
              <a:t>then we get the number of True in the array </a:t>
            </a:r>
            <a:r>
              <a:rPr lang="en-US" altLang="zh-CN" i="1" smtClean="0">
                <a:solidFill>
                  <a:srgbClr val="002060"/>
                </a:solidFill>
                <a:sym typeface="Wingdings" panose="05000000000000000000" pitchFamily="2" charset="2"/>
              </a:rPr>
              <a:t>result</a:t>
            </a:r>
            <a:r>
              <a:rPr lang="en-US" altLang="zh-CN" smtClean="0">
                <a:sym typeface="Wingdings" panose="05000000000000000000" pitchFamily="2" charset="2"/>
              </a:rPr>
              <a:t>.</a:t>
            </a:r>
            <a:endParaRPr lang="zh-CN" altLang="en-US"/>
          </a:p>
        </p:txBody>
      </p:sp>
    </p:spTree>
    <p:extLst>
      <p:ext uri="{BB962C8B-B14F-4D97-AF65-F5344CB8AC3E}">
        <p14:creationId xmlns:p14="http://schemas.microsoft.com/office/powerpoint/2010/main" val="104795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zh-CN"/>
              <a:t>Hinge Loss（max margin）</a:t>
            </a:r>
            <a:endParaRPr lang="zh-CN" altLang="en-US"/>
          </a:p>
        </p:txBody>
      </p:sp>
      <p:sp>
        <p:nvSpPr>
          <p:cNvPr id="4" name="Rectangle 1"/>
          <p:cNvSpPr>
            <a:spLocks noGrp="1" noChangeArrowheads="1"/>
          </p:cNvSpPr>
          <p:nvPr>
            <p:ph idx="1"/>
          </p:nvPr>
        </p:nvSpPr>
        <p:spPr bwMode="auto">
          <a:xfrm>
            <a:off x="838200" y="1908418"/>
            <a:ext cx="10861948" cy="418576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rPr>
              <a:t>	</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Hinge Loss是一种目标函数（或者说损失函数）的名称，有的时候又叫做max-margin objective。其最著名</a:t>
            </a:r>
            <a:endPar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的应用是作为SVM的目标函数。其二分类情况下，公式如下： </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l(y)=max(0,</a:t>
            </a:r>
            <a:r>
              <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rPr>
              <a:t> </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1−t⋅y)</a:t>
            </a:r>
            <a:endPar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其中，y是预测值（-1到1之间），t为目标值（±1）。其含义为，y的值在-1到1之间就可以了，并不鼓励|y|&gt;1，即并不</a:t>
            </a:r>
            <a:endPar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鼓励分类器过度自信，让某个可以正确分类的样本距离分割线的距离超过1并不会有任何奖励。从而使得分类器可以更专</a:t>
            </a:r>
            <a:endPar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注整体的分类误差。</a:t>
            </a:r>
            <a:endParaRPr kumimoji="0" lang="zh-CN" altLang="zh-CN" sz="1600" b="1" i="0" u="none" strike="noStrike" cap="none" normalizeH="0" baseline="0" smtClean="0">
              <a:ln>
                <a:noFill/>
              </a:ln>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rPr>
              <a:t>	</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实际应用中，一方面很多时候我们的y的值域并不是[-1,1]，我们可能更希望y更接近于一个概率，即其值域最</a:t>
            </a:r>
            <a:endPar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好是[0,1]。另一方面，很多时候我们希望训练的是两个样本之间的相似关系，而非样本的整体分类，很多时候我们会用</a:t>
            </a:r>
            <a:endPar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下面的公式： </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l(y,</a:t>
            </a:r>
            <a:r>
              <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rPr>
              <a:t> </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y′)=max(0,</a:t>
            </a:r>
            <a:r>
              <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rPr>
              <a:t> </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m−y+y′)</a:t>
            </a:r>
            <a:endParaRPr lang="en-US" altLang="zh-CN" sz="1600">
              <a:latin typeface="微软雅黑" panose="020B0503020204020204" pitchFamily="34" charset="-122"/>
              <a:ea typeface="微软雅黑" panose="020B0503020204020204" pitchFamily="34" charset="-122"/>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其中，y是正样本的得分，y’是负样本的得分，m是margin（自己选一个数）</a:t>
            </a:r>
            <a:r>
              <a:rPr kumimoji="0" lang="zh-CN" altLang="en-US" sz="1600" b="0" i="0" u="none" strike="noStrike" cap="none" normalizeH="0" baseline="0" smtClean="0">
                <a:ln>
                  <a:noFill/>
                </a:ln>
                <a:effectLst/>
                <a:latin typeface="微软雅黑" panose="020B0503020204020204" pitchFamily="34" charset="-122"/>
                <a:ea typeface="微软雅黑" panose="020B0503020204020204" pitchFamily="34" charset="-122"/>
              </a:rPr>
              <a:t>。</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即我们希望正样本分数越高越好，负样</a:t>
            </a:r>
            <a:endPar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本分数越低越好，但二者得分之差最多到m就足够了，差距增大并不会有任何奖励。比如，我们想训练词向量，我们希望</a:t>
            </a:r>
            <a:endPar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经常同时出现的词，他们的向量内积越大越好；不经常同时出现的词，他们的向量内积越小越好。则我们的</a:t>
            </a:r>
            <a:r>
              <a:rPr lang="en-US" altLang="zh-CN" sz="1600">
                <a:latin typeface="微软雅黑" panose="020B0503020204020204" pitchFamily="34" charset="-122"/>
                <a:ea typeface="微软雅黑" panose="020B0503020204020204" pitchFamily="34" charset="-122"/>
              </a:rPr>
              <a:t>H</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inge </a:t>
            </a:r>
            <a:r>
              <a:rPr lang="en-US" altLang="zh-CN" sz="1600">
                <a:latin typeface="微软雅黑" panose="020B0503020204020204" pitchFamily="34" charset="-122"/>
                <a:ea typeface="微软雅黑" panose="020B0503020204020204" pitchFamily="34" charset="-122"/>
              </a:rPr>
              <a:t>L</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oss</a:t>
            </a:r>
            <a:endPar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可以是： </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l(w,</a:t>
            </a:r>
            <a:r>
              <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rPr>
              <a:t> </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w+,</a:t>
            </a:r>
            <a:r>
              <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rPr>
              <a:t> </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w−)=max(0,</a:t>
            </a:r>
            <a:r>
              <a:rPr kumimoji="0" lang="en-US" altLang="zh-CN" sz="1600" b="0" i="0" u="none" strike="noStrike" cap="none" normalizeH="0" baseline="0" smtClean="0">
                <a:ln>
                  <a:noFill/>
                </a:ln>
                <a:effectLst/>
                <a:latin typeface="微软雅黑" panose="020B0503020204020204" pitchFamily="34" charset="-122"/>
                <a:ea typeface="微软雅黑" panose="020B0503020204020204" pitchFamily="34" charset="-122"/>
              </a:rPr>
              <a:t> </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1−w</a:t>
            </a:r>
            <a:r>
              <a:rPr kumimoji="0" lang="zh-CN" altLang="zh-CN" sz="1600" b="0" i="0" u="none" strike="noStrike" cap="none" normalizeH="0" baseline="30000" smtClean="0">
                <a:ln>
                  <a:noFill/>
                </a:ln>
                <a:effectLst/>
                <a:latin typeface="微软雅黑" panose="020B0503020204020204" pitchFamily="34" charset="-122"/>
                <a:ea typeface="微软雅黑" panose="020B0503020204020204" pitchFamily="34" charset="-122"/>
              </a:rPr>
              <a:t>T</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⋅w++w</a:t>
            </a:r>
            <a:r>
              <a:rPr kumimoji="0" lang="zh-CN" altLang="zh-CN" sz="1600" b="0" i="0" u="none" strike="noStrike" cap="none" normalizeH="0" baseline="30000" smtClean="0">
                <a:ln>
                  <a:noFill/>
                </a:ln>
                <a:effectLst/>
                <a:latin typeface="微软雅黑" panose="020B0503020204020204" pitchFamily="34" charset="-122"/>
                <a:ea typeface="微软雅黑" panose="020B0503020204020204" pitchFamily="34" charset="-122"/>
              </a:rPr>
              <a:t>T</a:t>
            </a: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⋅w−)</a:t>
            </a:r>
            <a:endParaRPr lang="en-US" altLang="zh-CN" sz="1600">
              <a:latin typeface="微软雅黑" panose="020B0503020204020204" pitchFamily="34" charset="-122"/>
              <a:ea typeface="微软雅黑" panose="020B0503020204020204" pitchFamily="34" charset="-122"/>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effectLst/>
                <a:latin typeface="微软雅黑" panose="020B0503020204020204" pitchFamily="34" charset="-122"/>
                <a:ea typeface="微软雅黑" panose="020B0503020204020204" pitchFamily="34" charset="-122"/>
              </a:rPr>
              <a:t>其中，w是当前正在处理的词，w+是w在文中前3个词和后3个词中的某一个词，w−是随机选的一个词。</a:t>
            </a:r>
          </a:p>
        </p:txBody>
      </p:sp>
    </p:spTree>
    <p:extLst>
      <p:ext uri="{BB962C8B-B14F-4D97-AF65-F5344CB8AC3E}">
        <p14:creationId xmlns:p14="http://schemas.microsoft.com/office/powerpoint/2010/main" val="2694758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Hierarchical </a:t>
            </a:r>
            <a:r>
              <a:rPr lang="en-US" altLang="zh-CN" smtClean="0"/>
              <a:t>Softmax</a:t>
            </a:r>
            <a:endParaRPr lang="zh-CN" altLang="en-US"/>
          </a:p>
        </p:txBody>
      </p:sp>
      <p:sp>
        <p:nvSpPr>
          <p:cNvPr id="5" name="Rectangle 1"/>
          <p:cNvSpPr>
            <a:spLocks noGrp="1" noChangeArrowheads="1"/>
          </p:cNvSpPr>
          <p:nvPr>
            <p:ph idx="1"/>
          </p:nvPr>
        </p:nvSpPr>
        <p:spPr bwMode="auto">
          <a:xfrm>
            <a:off x="838200" y="1589314"/>
            <a:ext cx="8223726" cy="787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输入：基于CBOW的语料训练样本，词向量的维度大小M，CBOW的上下文大小2c,步长η</a:t>
            </a:r>
            <a:endParaRPr kumimoji="0" lang="zh-CN"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defTabSz="914400" rtl="0" eaLnBrk="0" fontAlgn="base" latinLnBrk="0" hangingPunct="0">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rPr>
              <a:t>输出：霍夫曼树的内部节点模型参数θ，所有的词向量w</a:t>
            </a:r>
            <a:endParaRPr kumimoji="0" lang="zh-CN" altLang="zh-CN" sz="16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9294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Hierarchical </a:t>
            </a:r>
            <a:r>
              <a:rPr lang="en-US" altLang="zh-CN" smtClean="0"/>
              <a:t>Softmax</a:t>
            </a:r>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150" y="1581150"/>
            <a:ext cx="8677275" cy="527685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5950" y="3243262"/>
            <a:ext cx="3800475" cy="195262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6374" y="5255418"/>
            <a:ext cx="2314575" cy="514350"/>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1000" y="5829299"/>
            <a:ext cx="1371600" cy="342900"/>
          </a:xfrm>
          <a:prstGeom prst="rect">
            <a:avLst/>
          </a:prstGeom>
        </p:spPr>
      </p:pic>
      <p:sp>
        <p:nvSpPr>
          <p:cNvPr id="9" name="文本框 8"/>
          <p:cNvSpPr txBox="1"/>
          <p:nvPr/>
        </p:nvSpPr>
        <p:spPr>
          <a:xfrm>
            <a:off x="8001000" y="3481754"/>
            <a:ext cx="269631" cy="461665"/>
          </a:xfrm>
          <a:prstGeom prst="rect">
            <a:avLst/>
          </a:prstGeom>
          <a:noFill/>
        </p:spPr>
        <p:txBody>
          <a:bodyPr wrap="square" rtlCol="0">
            <a:spAutoFit/>
          </a:bodyPr>
          <a:lstStyle/>
          <a:p>
            <a:r>
              <a:rPr lang="en-US" altLang="zh-CN" sz="2400" smtClean="0"/>
              <a:t>-</a:t>
            </a:r>
            <a:endParaRPr lang="zh-CN" altLang="en-US" sz="2400"/>
          </a:p>
        </p:txBody>
      </p:sp>
      <p:sp>
        <p:nvSpPr>
          <p:cNvPr id="10" name="文本框 9"/>
          <p:cNvSpPr txBox="1"/>
          <p:nvPr/>
        </p:nvSpPr>
        <p:spPr>
          <a:xfrm>
            <a:off x="8609503" y="3481754"/>
            <a:ext cx="269631" cy="461665"/>
          </a:xfrm>
          <a:prstGeom prst="rect">
            <a:avLst/>
          </a:prstGeom>
          <a:noFill/>
        </p:spPr>
        <p:txBody>
          <a:bodyPr wrap="square" rtlCol="0">
            <a:spAutoFit/>
          </a:bodyPr>
          <a:lstStyle/>
          <a:p>
            <a:r>
              <a:rPr lang="en-US" altLang="zh-CN" sz="2400"/>
              <a:t>+</a:t>
            </a:r>
            <a:endParaRPr lang="zh-CN" altLang="en-US" sz="2400"/>
          </a:p>
        </p:txBody>
      </p:sp>
    </p:spTree>
    <p:extLst>
      <p:ext uri="{BB962C8B-B14F-4D97-AF65-F5344CB8AC3E}">
        <p14:creationId xmlns:p14="http://schemas.microsoft.com/office/powerpoint/2010/main" val="2527125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latin typeface="微软雅黑" panose="020B0503020204020204" pitchFamily="34" charset="-122"/>
                <a:ea typeface="微软雅黑" panose="020B0503020204020204" pitchFamily="34" charset="-122"/>
              </a:rPr>
              <a:t>计算相似度</a:t>
            </a:r>
            <a:endParaRPr lang="zh-CN" altLang="en-US">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normAutofit/>
          </a:bodyPr>
          <a:lstStyle/>
          <a:p>
            <a:pPr>
              <a:lnSpc>
                <a:spcPct val="150000"/>
              </a:lnSpc>
            </a:pPr>
            <a:r>
              <a:rPr lang="zh-CN" altLang="en-US" sz="1600">
                <a:latin typeface="微软雅黑" panose="020B0503020204020204" pitchFamily="34" charset="-122"/>
                <a:ea typeface="微软雅黑" panose="020B0503020204020204" pitchFamily="34" charset="-122"/>
              </a:rPr>
              <a:t>直观的解释是：如果 </a:t>
            </a:r>
            <a:r>
              <a:rPr lang="en-US" altLang="zh-CN" sz="1600">
                <a:latin typeface="微软雅黑" panose="020B0503020204020204" pitchFamily="34" charset="-122"/>
                <a:ea typeface="微软雅黑" panose="020B0503020204020204" pitchFamily="34" charset="-122"/>
              </a:rPr>
              <a:t>x </a:t>
            </a:r>
            <a:r>
              <a:rPr lang="zh-CN" altLang="en-US" sz="1600">
                <a:latin typeface="微软雅黑" panose="020B0503020204020204" pitchFamily="34" charset="-122"/>
                <a:ea typeface="微软雅黑" panose="020B0503020204020204" pitchFamily="34" charset="-122"/>
              </a:rPr>
              <a:t>高的地方 </a:t>
            </a:r>
            <a:r>
              <a:rPr lang="en-US" altLang="zh-CN" sz="1600">
                <a:latin typeface="微软雅黑" panose="020B0503020204020204" pitchFamily="34" charset="-122"/>
                <a:ea typeface="微软雅黑" panose="020B0503020204020204" pitchFamily="34" charset="-122"/>
              </a:rPr>
              <a:t>y </a:t>
            </a:r>
            <a:r>
              <a:rPr lang="zh-CN" altLang="en-US" sz="1600">
                <a:latin typeface="微软雅黑" panose="020B0503020204020204" pitchFamily="34" charset="-122"/>
                <a:ea typeface="微软雅黑" panose="020B0503020204020204" pitchFamily="34" charset="-122"/>
              </a:rPr>
              <a:t>也比较高， </a:t>
            </a:r>
            <a:r>
              <a:rPr lang="en-US" altLang="zh-CN" sz="1600">
                <a:latin typeface="微软雅黑" panose="020B0503020204020204" pitchFamily="34" charset="-122"/>
                <a:ea typeface="微软雅黑" panose="020B0503020204020204" pitchFamily="34" charset="-122"/>
              </a:rPr>
              <a:t>x </a:t>
            </a:r>
            <a:r>
              <a:rPr lang="zh-CN" altLang="en-US" sz="1600">
                <a:latin typeface="微软雅黑" panose="020B0503020204020204" pitchFamily="34" charset="-122"/>
                <a:ea typeface="微软雅黑" panose="020B0503020204020204" pitchFamily="34" charset="-122"/>
              </a:rPr>
              <a:t>低的地方 </a:t>
            </a:r>
            <a:r>
              <a:rPr lang="en-US" altLang="zh-CN" sz="1600">
                <a:latin typeface="微软雅黑" panose="020B0503020204020204" pitchFamily="34" charset="-122"/>
                <a:ea typeface="微软雅黑" panose="020B0503020204020204" pitchFamily="34" charset="-122"/>
              </a:rPr>
              <a:t>y </a:t>
            </a:r>
            <a:r>
              <a:rPr lang="zh-CN" altLang="en-US" sz="1600">
                <a:latin typeface="微软雅黑" panose="020B0503020204020204" pitchFamily="34" charset="-122"/>
                <a:ea typeface="微软雅黑" panose="020B0503020204020204" pitchFamily="34" charset="-122"/>
              </a:rPr>
              <a:t>也比较低，那么整体的内积是偏大的，也就是说 </a:t>
            </a:r>
            <a:r>
              <a:rPr lang="en-US" altLang="zh-CN" sz="1600">
                <a:latin typeface="微软雅黑" panose="020B0503020204020204" pitchFamily="34" charset="-122"/>
                <a:ea typeface="微软雅黑" panose="020B0503020204020204" pitchFamily="34" charset="-122"/>
              </a:rPr>
              <a:t>x </a:t>
            </a:r>
            <a:r>
              <a:rPr lang="zh-CN" altLang="en-US" sz="1600">
                <a:latin typeface="微软雅黑" panose="020B0503020204020204" pitchFamily="34" charset="-122"/>
                <a:ea typeface="微软雅黑" panose="020B0503020204020204" pitchFamily="34" charset="-122"/>
              </a:rPr>
              <a:t>和 </a:t>
            </a:r>
            <a:r>
              <a:rPr lang="en-US" altLang="zh-CN" sz="1600">
                <a:latin typeface="微软雅黑" panose="020B0503020204020204" pitchFamily="34" charset="-122"/>
                <a:ea typeface="微软雅黑" panose="020B0503020204020204" pitchFamily="34" charset="-122"/>
              </a:rPr>
              <a:t>y </a:t>
            </a:r>
            <a:r>
              <a:rPr lang="zh-CN" altLang="en-US" sz="1600">
                <a:latin typeface="微软雅黑" panose="020B0503020204020204" pitchFamily="34" charset="-122"/>
                <a:ea typeface="微软雅黑" panose="020B0503020204020204" pitchFamily="34" charset="-122"/>
              </a:rPr>
              <a:t>是相似的。举个例子，在一段长的序列信号 </a:t>
            </a:r>
            <a:r>
              <a:rPr lang="en-US" altLang="zh-CN" sz="1600">
                <a:latin typeface="微软雅黑" panose="020B0503020204020204" pitchFamily="34" charset="-122"/>
                <a:ea typeface="微软雅黑" panose="020B0503020204020204" pitchFamily="34" charset="-122"/>
              </a:rPr>
              <a:t>A </a:t>
            </a:r>
            <a:r>
              <a:rPr lang="zh-CN" altLang="en-US" sz="1600">
                <a:latin typeface="微软雅黑" panose="020B0503020204020204" pitchFamily="34" charset="-122"/>
                <a:ea typeface="微软雅黑" panose="020B0503020204020204" pitchFamily="34" charset="-122"/>
              </a:rPr>
              <a:t>中寻找哪一段与短序列信号 </a:t>
            </a:r>
            <a:r>
              <a:rPr lang="en-US" altLang="zh-CN" sz="1600">
                <a:latin typeface="微软雅黑" panose="020B0503020204020204" pitchFamily="34" charset="-122"/>
                <a:ea typeface="微软雅黑" panose="020B0503020204020204" pitchFamily="34" charset="-122"/>
              </a:rPr>
              <a:t>a </a:t>
            </a:r>
            <a:r>
              <a:rPr lang="zh-CN" altLang="en-US" sz="1600">
                <a:latin typeface="微软雅黑" panose="020B0503020204020204" pitchFamily="34" charset="-122"/>
                <a:ea typeface="微软雅黑" panose="020B0503020204020204" pitchFamily="34" charset="-122"/>
              </a:rPr>
              <a:t>最匹配，只需要将 </a:t>
            </a:r>
            <a:r>
              <a:rPr lang="en-US" altLang="zh-CN" sz="1600">
                <a:latin typeface="微软雅黑" panose="020B0503020204020204" pitchFamily="34" charset="-122"/>
                <a:ea typeface="微软雅黑" panose="020B0503020204020204" pitchFamily="34" charset="-122"/>
              </a:rPr>
              <a:t>a </a:t>
            </a:r>
            <a:r>
              <a:rPr lang="zh-CN" altLang="en-US" sz="1600">
                <a:latin typeface="微软雅黑" panose="020B0503020204020204" pitchFamily="34" charset="-122"/>
                <a:ea typeface="微软雅黑" panose="020B0503020204020204" pitchFamily="34" charset="-122"/>
              </a:rPr>
              <a:t>从 </a:t>
            </a:r>
            <a:r>
              <a:rPr lang="en-US" altLang="zh-CN" sz="1600">
                <a:latin typeface="微软雅黑" panose="020B0503020204020204" pitchFamily="34" charset="-122"/>
                <a:ea typeface="微软雅黑" panose="020B0503020204020204" pitchFamily="34" charset="-122"/>
              </a:rPr>
              <a:t>A </a:t>
            </a:r>
            <a:r>
              <a:rPr lang="zh-CN" altLang="en-US" sz="1600">
                <a:latin typeface="微软雅黑" panose="020B0503020204020204" pitchFamily="34" charset="-122"/>
                <a:ea typeface="微软雅黑" panose="020B0503020204020204" pitchFamily="34" charset="-122"/>
              </a:rPr>
              <a:t>信号开头逐个向后平移，每次平移做一次内积，内积最大的相似度最大</a:t>
            </a:r>
            <a:r>
              <a:rPr lang="zh-CN" altLang="en-US" sz="1600" smtClean="0">
                <a:latin typeface="微软雅黑" panose="020B0503020204020204" pitchFamily="34" charset="-122"/>
                <a:ea typeface="微软雅黑" panose="020B0503020204020204" pitchFamily="34" charset="-122"/>
              </a:rPr>
              <a:t>。</a:t>
            </a:r>
            <a:endParaRPr lang="en-US" altLang="zh-CN" sz="1600" smtClean="0">
              <a:latin typeface="微软雅黑" panose="020B0503020204020204" pitchFamily="34" charset="-122"/>
              <a:ea typeface="微软雅黑" panose="020B0503020204020204" pitchFamily="34" charset="-122"/>
            </a:endParaRPr>
          </a:p>
          <a:p>
            <a:pPr>
              <a:lnSpc>
                <a:spcPct val="150000"/>
              </a:lnSpc>
            </a:pPr>
            <a:r>
              <a:rPr lang="zh-CN" altLang="en-US" sz="1600">
                <a:latin typeface="微软雅黑" panose="020B0503020204020204" pitchFamily="34" charset="-122"/>
                <a:ea typeface="微软雅黑" panose="020B0503020204020204" pitchFamily="34" charset="-122"/>
              </a:rPr>
              <a:t>向量内积的结果是没有界限的，一种</a:t>
            </a:r>
            <a:r>
              <a:rPr lang="zh-CN" altLang="en-US" sz="1600" smtClean="0">
                <a:latin typeface="微软雅黑" panose="020B0503020204020204" pitchFamily="34" charset="-122"/>
                <a:ea typeface="微软雅黑" panose="020B0503020204020204" pitchFamily="34" charset="-122"/>
              </a:rPr>
              <a:t>解决办法</a:t>
            </a:r>
            <a:r>
              <a:rPr lang="zh-CN" altLang="en-US" sz="1600">
                <a:latin typeface="微软雅黑" panose="020B0503020204020204" pitchFamily="34" charset="-122"/>
                <a:ea typeface="微软雅黑" panose="020B0503020204020204" pitchFamily="34" charset="-122"/>
              </a:rPr>
              <a:t>是除以长度之后再求内积，这就是应用十分广泛的余弦</a:t>
            </a:r>
            <a:r>
              <a:rPr lang="zh-CN" altLang="en-US" sz="1600" smtClean="0">
                <a:latin typeface="微软雅黑" panose="020B0503020204020204" pitchFamily="34" charset="-122"/>
                <a:ea typeface="微软雅黑" panose="020B0503020204020204" pitchFamily="34" charset="-122"/>
              </a:rPr>
              <a:t>相似度</a:t>
            </a:r>
            <a:endParaRPr lang="en-US" altLang="zh-CN" sz="1600" smtClean="0">
              <a:latin typeface="微软雅黑" panose="020B0503020204020204" pitchFamily="34" charset="-122"/>
              <a:ea typeface="微软雅黑" panose="020B0503020204020204" pitchFamily="34" charset="-122"/>
            </a:endParaRPr>
          </a:p>
          <a:p>
            <a:pPr>
              <a:lnSpc>
                <a:spcPct val="150000"/>
              </a:lnSpc>
            </a:pPr>
            <a:endParaRPr lang="en-US" altLang="zh-CN" sz="1600">
              <a:latin typeface="微软雅黑" panose="020B0503020204020204" pitchFamily="34" charset="-122"/>
              <a:ea typeface="微软雅黑" panose="020B0503020204020204" pitchFamily="34" charset="-122"/>
            </a:endParaRPr>
          </a:p>
          <a:p>
            <a:pPr>
              <a:lnSpc>
                <a:spcPct val="150000"/>
              </a:lnSpc>
            </a:pPr>
            <a:r>
              <a:rPr lang="zh-CN" altLang="en-US" sz="1600">
                <a:latin typeface="微软雅黑" panose="020B0503020204020204" pitchFamily="34" charset="-122"/>
                <a:ea typeface="微软雅黑" panose="020B0503020204020204" pitchFamily="34" charset="-122"/>
              </a:rPr>
              <a:t>需要注意一点的是，余弦相似度受到向量的平移影响，上式如果将 </a:t>
            </a:r>
            <a:r>
              <a:rPr lang="en-US" altLang="zh-CN" sz="1600">
                <a:latin typeface="微软雅黑" panose="020B0503020204020204" pitchFamily="34" charset="-122"/>
                <a:ea typeface="微软雅黑" panose="020B0503020204020204" pitchFamily="34" charset="-122"/>
              </a:rPr>
              <a:t>x </a:t>
            </a:r>
            <a:r>
              <a:rPr lang="zh-CN" altLang="en-US" sz="1600">
                <a:latin typeface="微软雅黑" panose="020B0503020204020204" pitchFamily="34" charset="-122"/>
                <a:ea typeface="微软雅黑" panose="020B0503020204020204" pitchFamily="34" charset="-122"/>
              </a:rPr>
              <a:t>平移到 </a:t>
            </a:r>
            <a:r>
              <a:rPr lang="en-US" altLang="zh-CN" sz="1600">
                <a:latin typeface="微软雅黑" panose="020B0503020204020204" pitchFamily="34" charset="-122"/>
                <a:ea typeface="微软雅黑" panose="020B0503020204020204" pitchFamily="34" charset="-122"/>
              </a:rPr>
              <a:t>x+1, </a:t>
            </a:r>
            <a:r>
              <a:rPr lang="zh-CN" altLang="en-US" sz="1600">
                <a:latin typeface="微软雅黑" panose="020B0503020204020204" pitchFamily="34" charset="-122"/>
                <a:ea typeface="微软雅黑" panose="020B0503020204020204" pitchFamily="34" charset="-122"/>
              </a:rPr>
              <a:t>余弦值就会改变。怎样才能实现平移不变性？这就是下面要说的皮尔逊相关系数（</a:t>
            </a:r>
            <a:r>
              <a:rPr lang="en-US" altLang="zh-CN" sz="1600">
                <a:latin typeface="微软雅黑" panose="020B0503020204020204" pitchFamily="34" charset="-122"/>
                <a:ea typeface="微软雅黑" panose="020B0503020204020204" pitchFamily="34" charset="-122"/>
              </a:rPr>
              <a:t>Pearson correlation</a:t>
            </a:r>
            <a:r>
              <a:rPr lang="zh-CN" altLang="en-US" sz="1600">
                <a:latin typeface="微软雅黑" panose="020B0503020204020204" pitchFamily="34" charset="-122"/>
                <a:ea typeface="微软雅黑" panose="020B0503020204020204" pitchFamily="34" charset="-122"/>
              </a:rPr>
              <a:t>），有时候也直接叫相关系数</a:t>
            </a:r>
            <a:r>
              <a:rPr lang="en-US" altLang="zh-CN" sz="1600">
                <a:latin typeface="微软雅黑" panose="020B0503020204020204" pitchFamily="34" charset="-122"/>
                <a:ea typeface="微软雅黑" panose="020B0503020204020204" pitchFamily="34" charset="-122"/>
              </a:rPr>
              <a:t>:</a:t>
            </a:r>
          </a:p>
          <a:p>
            <a:pPr marL="0" indent="0">
              <a:lnSpc>
                <a:spcPct val="150000"/>
              </a:lnSpc>
              <a:buNone/>
            </a:pPr>
            <a:endParaRPr lang="zh-CN" altLang="en-US" sz="160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4837" y="3571265"/>
            <a:ext cx="3362325" cy="457200"/>
          </a:xfrm>
          <a:prstGeom prst="rect">
            <a:avLst/>
          </a:prstGeom>
        </p:spPr>
      </p:pic>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b="26320"/>
          <a:stretch/>
        </p:blipFill>
        <p:spPr>
          <a:xfrm>
            <a:off x="2743199" y="5114682"/>
            <a:ext cx="6705600" cy="477226"/>
          </a:xfrm>
          <a:prstGeom prst="rect">
            <a:avLst/>
          </a:prstGeom>
        </p:spPr>
      </p:pic>
    </p:spTree>
    <p:extLst>
      <p:ext uri="{BB962C8B-B14F-4D97-AF65-F5344CB8AC3E}">
        <p14:creationId xmlns:p14="http://schemas.microsoft.com/office/powerpoint/2010/main" val="1795399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Embedding</a:t>
            </a:r>
            <a:endParaRPr lang="zh-CN" altLang="en-US"/>
          </a:p>
        </p:txBody>
      </p:sp>
      <p:sp>
        <p:nvSpPr>
          <p:cNvPr id="3" name="内容占位符 2"/>
          <p:cNvSpPr>
            <a:spLocks noGrp="1"/>
          </p:cNvSpPr>
          <p:nvPr>
            <p:ph idx="1"/>
          </p:nvPr>
        </p:nvSpPr>
        <p:spPr/>
        <p:txBody>
          <a:bodyPr>
            <a:normAutofit/>
          </a:bodyPr>
          <a:lstStyle/>
          <a:p>
            <a:pPr>
              <a:lnSpc>
                <a:spcPct val="150000"/>
              </a:lnSpc>
            </a:pPr>
            <a:r>
              <a:rPr lang="en-US" altLang="zh-CN" sz="1600">
                <a:latin typeface="微软雅黑" panose="020B0503020204020204" pitchFamily="34" charset="-122"/>
                <a:ea typeface="微软雅黑" panose="020B0503020204020204" pitchFamily="34" charset="-122"/>
              </a:rPr>
              <a:t>Embedding</a:t>
            </a:r>
            <a:r>
              <a:rPr lang="zh-CN" altLang="en-US" sz="1600">
                <a:latin typeface="微软雅黑" panose="020B0503020204020204" pitchFamily="34" charset="-122"/>
                <a:ea typeface="微软雅黑" panose="020B0503020204020204" pitchFamily="34" charset="-122"/>
              </a:rPr>
              <a:t>应该是一层向量列表，二维。</a:t>
            </a:r>
            <a:endParaRPr lang="en-US" altLang="zh-CN" sz="1600">
              <a:latin typeface="微软雅黑" panose="020B0503020204020204" pitchFamily="34" charset="-122"/>
              <a:ea typeface="微软雅黑" panose="020B0503020204020204" pitchFamily="34" charset="-122"/>
            </a:endParaRPr>
          </a:p>
          <a:p>
            <a:pPr>
              <a:lnSpc>
                <a:spcPct val="150000"/>
              </a:lnSpc>
            </a:pPr>
            <a:endParaRPr lang="en-US" altLang="zh-CN" sz="1600">
              <a:latin typeface="微软雅黑" panose="020B0503020204020204" pitchFamily="34" charset="-122"/>
              <a:ea typeface="微软雅黑" panose="020B0503020204020204" pitchFamily="34" charset="-122"/>
            </a:endParaRPr>
          </a:p>
          <a:p>
            <a:pPr>
              <a:lnSpc>
                <a:spcPct val="150000"/>
              </a:lnSpc>
            </a:pPr>
            <a:r>
              <a:rPr lang="zh-CN" altLang="en-US" sz="1600">
                <a:latin typeface="微软雅黑" panose="020B0503020204020204" pitchFamily="34" charset="-122"/>
                <a:ea typeface="微软雅黑" panose="020B0503020204020204" pitchFamily="34" charset="-122"/>
              </a:rPr>
              <a:t>构建</a:t>
            </a:r>
            <a:r>
              <a:rPr lang="zh-CN" altLang="en-US" sz="1600">
                <a:latin typeface="微软雅黑" panose="020B0503020204020204" pitchFamily="34" charset="-122"/>
                <a:ea typeface="微软雅黑" panose="020B0503020204020204" pitchFamily="34" charset="-122"/>
              </a:rPr>
              <a:t>好</a:t>
            </a:r>
            <a:r>
              <a:rPr lang="zh-CN" altLang="en-US" sz="1600">
                <a:latin typeface="微软雅黑" panose="020B0503020204020204" pitchFamily="34" charset="-122"/>
                <a:ea typeface="微软雅黑" panose="020B0503020204020204" pitchFamily="34" charset="-122"/>
              </a:rPr>
              <a:t>了</a:t>
            </a:r>
            <a:r>
              <a:rPr lang="en-US" altLang="zh-CN" sz="1600">
                <a:latin typeface="微软雅黑" panose="020B0503020204020204" pitchFamily="34" charset="-122"/>
                <a:ea typeface="微软雅黑" panose="020B0503020204020204" pitchFamily="34" charset="-122"/>
              </a:rPr>
              <a:t>Word</a:t>
            </a:r>
            <a:r>
              <a:rPr lang="zh-CN" altLang="en-US" sz="1600">
                <a:latin typeface="微软雅黑" panose="020B0503020204020204" pitchFamily="34" charset="-122"/>
                <a:ea typeface="微软雅黑" panose="020B0503020204020204" pitchFamily="34" charset="-122"/>
              </a:rPr>
              <a:t>到对应</a:t>
            </a:r>
            <a:r>
              <a:rPr lang="en-US" altLang="zh-CN" sz="1600">
                <a:latin typeface="微软雅黑" panose="020B0503020204020204" pitchFamily="34" charset="-122"/>
                <a:ea typeface="微软雅黑" panose="020B0503020204020204" pitchFamily="34" charset="-122"/>
              </a:rPr>
              <a:t>vector</a:t>
            </a:r>
            <a:r>
              <a:rPr lang="zh-CN" altLang="en-US" sz="1600">
                <a:latin typeface="微软雅黑" panose="020B0503020204020204" pitchFamily="34" charset="-122"/>
                <a:ea typeface="微软雅黑" panose="020B0503020204020204" pitchFamily="34" charset="-122"/>
              </a:rPr>
              <a:t>下标之间的映射，那么，低频词过滤的时候，对</a:t>
            </a:r>
            <a:r>
              <a:rPr lang="en-US" altLang="zh-CN" sz="1600">
                <a:latin typeface="微软雅黑" panose="020B0503020204020204" pitchFamily="34" charset="-122"/>
                <a:ea typeface="微软雅黑" panose="020B0503020204020204" pitchFamily="34" charset="-122"/>
              </a:rPr>
              <a:t>word2ids</a:t>
            </a:r>
            <a:r>
              <a:rPr lang="zh-CN" altLang="en-US" sz="1600">
                <a:latin typeface="微软雅黑" panose="020B0503020204020204" pitchFamily="34" charset="-122"/>
                <a:ea typeface="微软雅黑" panose="020B0503020204020204" pitchFamily="34" charset="-122"/>
              </a:rPr>
              <a:t>中低频词的删除即可，那么生成的</a:t>
            </a:r>
            <a:r>
              <a:rPr lang="en-US" altLang="zh-CN" sz="1600">
                <a:latin typeface="微软雅黑" panose="020B0503020204020204" pitchFamily="34" charset="-122"/>
                <a:ea typeface="微软雅黑" panose="020B0503020204020204" pitchFamily="34" charset="-122"/>
              </a:rPr>
              <a:t>sents</a:t>
            </a:r>
            <a:r>
              <a:rPr lang="zh-CN" altLang="en-US" sz="1600">
                <a:latin typeface="微软雅黑" panose="020B0503020204020204" pitchFamily="34" charset="-122"/>
                <a:ea typeface="微软雅黑" panose="020B0503020204020204" pitchFamily="34" charset="-122"/>
              </a:rPr>
              <a:t>中就不包含这个词汇，同样也不会产生这个词汇的</a:t>
            </a:r>
            <a:r>
              <a:rPr lang="en-US" altLang="zh-CN" sz="1600">
                <a:latin typeface="微软雅黑" panose="020B0503020204020204" pitchFamily="34" charset="-122"/>
                <a:ea typeface="微软雅黑" panose="020B0503020204020204" pitchFamily="34" charset="-122"/>
              </a:rPr>
              <a:t>vec</a:t>
            </a:r>
            <a:r>
              <a:rPr lang="zh-CN" altLang="en-US" sz="1600">
                <a:latin typeface="微软雅黑" panose="020B0503020204020204" pitchFamily="34" charset="-122"/>
                <a:ea typeface="微软雅黑" panose="020B0503020204020204" pitchFamily="34" charset="-122"/>
              </a:rPr>
              <a:t>的下标。</a:t>
            </a:r>
            <a:endParaRPr lang="en-US" altLang="zh-CN" sz="1600">
              <a:latin typeface="微软雅黑" panose="020B0503020204020204" pitchFamily="34" charset="-122"/>
              <a:ea typeface="微软雅黑" panose="020B0503020204020204" pitchFamily="34" charset="-122"/>
            </a:endParaRPr>
          </a:p>
          <a:p>
            <a:pPr marL="0" indent="0" algn="ctr">
              <a:lnSpc>
                <a:spcPct val="150000"/>
              </a:lnSpc>
              <a:buNone/>
            </a:pPr>
            <a:r>
              <a:rPr lang="en-US" altLang="zh-CN" sz="1600" smtClean="0">
                <a:latin typeface="微软雅黑" panose="020B0503020204020204" pitchFamily="34" charset="-122"/>
                <a:ea typeface="微软雅黑" panose="020B0503020204020204" pitchFamily="34" charset="-122"/>
              </a:rPr>
              <a:t>del </a:t>
            </a:r>
            <a:r>
              <a:rPr lang="en-US" altLang="zh-CN" sz="1600">
                <a:latin typeface="微软雅黑" panose="020B0503020204020204" pitchFamily="34" charset="-122"/>
                <a:ea typeface="微软雅黑" panose="020B0503020204020204" pitchFamily="34" charset="-122"/>
              </a:rPr>
              <a:t>word2ids[key]</a:t>
            </a:r>
            <a:endParaRPr lang="zh-CN" altLang="en-US" sz="16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861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How many test methods?</a:t>
            </a:r>
            <a:endParaRPr lang="zh-CN" altLang="en-US"/>
          </a:p>
        </p:txBody>
      </p:sp>
      <p:sp>
        <p:nvSpPr>
          <p:cNvPr id="3" name="内容占位符 2"/>
          <p:cNvSpPr>
            <a:spLocks noGrp="1"/>
          </p:cNvSpPr>
          <p:nvPr>
            <p:ph idx="1"/>
          </p:nvPr>
        </p:nvSpPr>
        <p:spPr/>
        <p:txBody>
          <a:bodyPr/>
          <a:lstStyle/>
          <a:p>
            <a:r>
              <a:rPr lang="en-US" altLang="zh-CN" b="1" smtClean="0"/>
              <a:t>Online Testing</a:t>
            </a:r>
          </a:p>
          <a:p>
            <a:r>
              <a:rPr lang="en-US" altLang="zh-CN" b="1"/>
              <a:t>Offline </a:t>
            </a:r>
            <a:r>
              <a:rPr lang="en-US" altLang="zh-CN" b="1" smtClean="0"/>
              <a:t>Testing</a:t>
            </a:r>
          </a:p>
          <a:p>
            <a:r>
              <a:rPr lang="en-US" altLang="zh-CN" b="1" smtClean="0"/>
              <a:t>Statistical Hypothesis Testing</a:t>
            </a:r>
          </a:p>
        </p:txBody>
      </p:sp>
    </p:spTree>
    <p:extLst>
      <p:ext uri="{BB962C8B-B14F-4D97-AF65-F5344CB8AC3E}">
        <p14:creationId xmlns:p14="http://schemas.microsoft.com/office/powerpoint/2010/main" val="3271031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Online Testing</a:t>
            </a:r>
            <a:endParaRPr lang="zh-CN" altLang="en-US"/>
          </a:p>
        </p:txBody>
      </p:sp>
      <p:sp>
        <p:nvSpPr>
          <p:cNvPr id="3" name="内容占位符 2"/>
          <p:cNvSpPr>
            <a:spLocks noGrp="1"/>
          </p:cNvSpPr>
          <p:nvPr>
            <p:ph idx="1"/>
          </p:nvPr>
        </p:nvSpPr>
        <p:spPr>
          <a:xfrm>
            <a:off x="838200" y="1825624"/>
            <a:ext cx="10515600" cy="5032375"/>
          </a:xfrm>
        </p:spPr>
        <p:txBody>
          <a:bodyPr>
            <a:noAutofit/>
          </a:bodyPr>
          <a:lstStyle/>
          <a:p>
            <a:r>
              <a:rPr lang="en-US" altLang="zh-CN" sz="2400"/>
              <a:t>Online for me is that system will have to connect with the internet or other systems to exchange the information. So it's all about what will be happen when System is online (Connect to the internet or other applications/systems via specific communication protocol)</a:t>
            </a:r>
          </a:p>
        </p:txBody>
      </p:sp>
    </p:spTree>
    <p:extLst>
      <p:ext uri="{BB962C8B-B14F-4D97-AF65-F5344CB8AC3E}">
        <p14:creationId xmlns:p14="http://schemas.microsoft.com/office/powerpoint/2010/main" val="254606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Offline Testing</a:t>
            </a:r>
            <a:endParaRPr lang="zh-CN" altLang="en-US"/>
          </a:p>
        </p:txBody>
      </p:sp>
      <p:sp>
        <p:nvSpPr>
          <p:cNvPr id="3" name="内容占位符 2"/>
          <p:cNvSpPr>
            <a:spLocks noGrp="1"/>
          </p:cNvSpPr>
          <p:nvPr>
            <p:ph idx="1"/>
          </p:nvPr>
        </p:nvSpPr>
        <p:spPr>
          <a:xfrm>
            <a:off x="838200" y="1825624"/>
            <a:ext cx="10515600" cy="5032375"/>
          </a:xfrm>
        </p:spPr>
        <p:txBody>
          <a:bodyPr>
            <a:noAutofit/>
          </a:bodyPr>
          <a:lstStyle/>
          <a:p>
            <a:r>
              <a:rPr lang="en-US" altLang="zh-CN" sz="2400"/>
              <a:t>Is to see if System or Application behave properly when system is offline or running in stand alone mode.</a:t>
            </a:r>
          </a:p>
        </p:txBody>
      </p:sp>
    </p:spTree>
    <p:extLst>
      <p:ext uri="{BB962C8B-B14F-4D97-AF65-F5344CB8AC3E}">
        <p14:creationId xmlns:p14="http://schemas.microsoft.com/office/powerpoint/2010/main" val="338050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Statistical Hypothesis Testing</a:t>
            </a:r>
          </a:p>
        </p:txBody>
      </p:sp>
      <p:sp>
        <p:nvSpPr>
          <p:cNvPr id="3" name="内容占位符 2"/>
          <p:cNvSpPr>
            <a:spLocks noGrp="1"/>
          </p:cNvSpPr>
          <p:nvPr>
            <p:ph idx="1"/>
          </p:nvPr>
        </p:nvSpPr>
        <p:spPr>
          <a:xfrm>
            <a:off x="838200" y="1825625"/>
            <a:ext cx="10515600" cy="4397046"/>
          </a:xfrm>
        </p:spPr>
        <p:txBody>
          <a:bodyPr>
            <a:noAutofit/>
          </a:bodyPr>
          <a:lstStyle/>
          <a:p>
            <a:r>
              <a:rPr lang="en-US" altLang="zh-CN" sz="2400" smtClean="0"/>
              <a:t>Nothing</a:t>
            </a:r>
            <a:endParaRPr lang="en-US" altLang="zh-CN" sz="2400"/>
          </a:p>
        </p:txBody>
      </p:sp>
    </p:spTree>
    <p:extLst>
      <p:ext uri="{BB962C8B-B14F-4D97-AF65-F5344CB8AC3E}">
        <p14:creationId xmlns:p14="http://schemas.microsoft.com/office/powerpoint/2010/main" val="3213951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Why we use mask</a:t>
            </a: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887" y="1690688"/>
            <a:ext cx="7682226" cy="3593831"/>
          </a:xfrm>
          <a:prstGeom prst="rect">
            <a:avLst/>
          </a:prstGeom>
        </p:spPr>
      </p:pic>
    </p:spTree>
    <p:extLst>
      <p:ext uri="{BB962C8B-B14F-4D97-AF65-F5344CB8AC3E}">
        <p14:creationId xmlns:p14="http://schemas.microsoft.com/office/powerpoint/2010/main" val="2014150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a:t>
            </a:r>
            <a:r>
              <a:rPr lang="en-US" altLang="zh-CN" smtClean="0"/>
              <a:t>f &amp; Initial</a:t>
            </a:r>
            <a:endParaRPr lang="zh-CN" altLang="en-US"/>
          </a:p>
        </p:txBody>
      </p:sp>
      <p:sp>
        <p:nvSpPr>
          <p:cNvPr id="4" name="内容占位符 2"/>
          <p:cNvSpPr>
            <a:spLocks noGrp="1"/>
          </p:cNvSpPr>
          <p:nvPr>
            <p:ph idx="1"/>
          </p:nvPr>
        </p:nvSpPr>
        <p:spPr>
          <a:xfrm>
            <a:off x="838200" y="1825624"/>
            <a:ext cx="10515600" cy="3933907"/>
          </a:xfrm>
        </p:spPr>
        <p:txBody>
          <a:bodyPr>
            <a:noAutofit/>
          </a:bodyPr>
          <a:lstStyle/>
          <a:p>
            <a:r>
              <a:rPr lang="en-US" altLang="zh-CN" sz="1800">
                <a:latin typeface="微软雅黑" panose="020B0503020204020204" pitchFamily="34" charset="-122"/>
                <a:ea typeface="微软雅黑" panose="020B0503020204020204" pitchFamily="34" charset="-122"/>
              </a:rPr>
              <a:t>r</a:t>
            </a:r>
            <a:r>
              <a:rPr lang="en-US" altLang="zh-CN" sz="1800" smtClean="0">
                <a:latin typeface="微软雅黑" panose="020B0503020204020204" pitchFamily="34" charset="-122"/>
                <a:ea typeface="微软雅黑" panose="020B0503020204020204" pitchFamily="34" charset="-122"/>
              </a:rPr>
              <a:t>andom_uniform</a:t>
            </a:r>
          </a:p>
          <a:p>
            <a:pPr marL="0" indent="0">
              <a:buNone/>
            </a:pPr>
            <a:r>
              <a:rPr lang="en-US" altLang="zh-CN" sz="1800" smtClean="0">
                <a:latin typeface="微软雅黑" panose="020B0503020204020204" pitchFamily="34" charset="-122"/>
                <a:ea typeface="微软雅黑" panose="020B0503020204020204" pitchFamily="34" charset="-122"/>
              </a:rPr>
              <a:t>	tfe.Variable(tf.random_uniform(shape)) </a:t>
            </a:r>
            <a:r>
              <a:rPr lang="zh-CN" altLang="en-US" sz="1800" smtClean="0">
                <a:latin typeface="微软雅黑" panose="020B0503020204020204" pitchFamily="34" charset="-122"/>
                <a:ea typeface="微软雅黑" panose="020B0503020204020204" pitchFamily="34" charset="-122"/>
              </a:rPr>
              <a:t>输出均匀分布的随机数。</a:t>
            </a:r>
            <a:endParaRPr lang="en-US" altLang="zh-CN" sz="1800" smtClean="0">
              <a:latin typeface="微软雅黑" panose="020B0503020204020204" pitchFamily="34" charset="-122"/>
              <a:ea typeface="微软雅黑" panose="020B0503020204020204" pitchFamily="34" charset="-122"/>
            </a:endParaRPr>
          </a:p>
          <a:p>
            <a:r>
              <a:rPr lang="en-US" altLang="zh-CN" sz="1800">
                <a:latin typeface="微软雅黑" panose="020B0503020204020204" pitchFamily="34" charset="-122"/>
                <a:ea typeface="微软雅黑" panose="020B0503020204020204" pitchFamily="34" charset="-122"/>
              </a:rPr>
              <a:t>truncated_normal</a:t>
            </a:r>
          </a:p>
          <a:p>
            <a:pPr marL="0" indent="0">
              <a:buNone/>
            </a:pPr>
            <a:r>
              <a:rPr lang="en-US" altLang="zh-CN" sz="1800" smtClean="0">
                <a:latin typeface="微软雅黑" panose="020B0503020204020204" pitchFamily="34" charset="-122"/>
                <a:ea typeface="微软雅黑" panose="020B0503020204020204" pitchFamily="34" charset="-122"/>
              </a:rPr>
              <a:t>	tfe.Variable(tf.truncated_normal(shape)) </a:t>
            </a:r>
            <a:r>
              <a:rPr lang="zh-CN" altLang="en-US" sz="1800" smtClean="0">
                <a:latin typeface="微软雅黑" panose="020B0503020204020204" pitchFamily="34" charset="-122"/>
                <a:ea typeface="微软雅黑" panose="020B0503020204020204" pitchFamily="34" charset="-122"/>
              </a:rPr>
              <a:t>从</a:t>
            </a:r>
            <a:r>
              <a:rPr lang="zh-CN" altLang="en-US" sz="1800">
                <a:latin typeface="微软雅黑" panose="020B0503020204020204" pitchFamily="34" charset="-122"/>
                <a:ea typeface="微软雅黑" panose="020B0503020204020204" pitchFamily="34" charset="-122"/>
              </a:rPr>
              <a:t>截断的正态分布中输出随机值</a:t>
            </a:r>
            <a:r>
              <a:rPr lang="zh-CN" altLang="en-US" sz="1800" smtClean="0">
                <a:latin typeface="微软雅黑" panose="020B0503020204020204" pitchFamily="34" charset="-122"/>
                <a:ea typeface="微软雅黑" panose="020B0503020204020204" pitchFamily="34" charset="-122"/>
              </a:rPr>
              <a:t>。</a:t>
            </a:r>
            <a:endParaRPr lang="en-US" altLang="zh-CN" sz="1800" smtClean="0">
              <a:latin typeface="微软雅黑" panose="020B0503020204020204" pitchFamily="34" charset="-122"/>
              <a:ea typeface="微软雅黑" panose="020B0503020204020204" pitchFamily="34" charset="-122"/>
            </a:endParaRPr>
          </a:p>
          <a:p>
            <a:r>
              <a:rPr lang="en-US" altLang="zh-CN" sz="1800" smtClean="0">
                <a:latin typeface="微软雅黑" panose="020B0503020204020204" pitchFamily="34" charset="-122"/>
                <a:ea typeface="微软雅黑" panose="020B0503020204020204" pitchFamily="34" charset="-122"/>
              </a:rPr>
              <a:t>random_normal</a:t>
            </a:r>
            <a:endParaRPr lang="en-US" altLang="zh-CN" sz="1800">
              <a:latin typeface="微软雅黑" panose="020B0503020204020204" pitchFamily="34" charset="-122"/>
              <a:ea typeface="微软雅黑" panose="020B0503020204020204" pitchFamily="34" charset="-122"/>
            </a:endParaRPr>
          </a:p>
          <a:p>
            <a:pPr marL="0" indent="0">
              <a:buNone/>
            </a:pPr>
            <a:r>
              <a:rPr lang="en-US" altLang="zh-CN" sz="1800" smtClean="0">
                <a:latin typeface="微软雅黑" panose="020B0503020204020204" pitchFamily="34" charset="-122"/>
                <a:ea typeface="微软雅黑" panose="020B0503020204020204" pitchFamily="34" charset="-122"/>
              </a:rPr>
              <a:t>	tfe.Variable(tf.random_normal(shape)) </a:t>
            </a:r>
            <a:r>
              <a:rPr lang="zh-CN" altLang="en-US" sz="1800" smtClean="0">
                <a:latin typeface="微软雅黑" panose="020B0503020204020204" pitchFamily="34" charset="-122"/>
                <a:ea typeface="微软雅黑" panose="020B0503020204020204" pitchFamily="34" charset="-122"/>
              </a:rPr>
              <a:t>从正态分布中输出随机值。</a:t>
            </a:r>
            <a:endParaRPr lang="en-US" altLang="zh-CN" sz="1800" smtClean="0">
              <a:latin typeface="微软雅黑" panose="020B0503020204020204" pitchFamily="34" charset="-122"/>
              <a:ea typeface="微软雅黑" panose="020B0503020204020204" pitchFamily="34" charset="-122"/>
            </a:endParaRPr>
          </a:p>
          <a:p>
            <a:r>
              <a:rPr lang="en-US" altLang="zh-CN" sz="1800" smtClean="0">
                <a:latin typeface="微软雅黑" panose="020B0503020204020204" pitchFamily="34" charset="-122"/>
                <a:ea typeface="微软雅黑" panose="020B0503020204020204" pitchFamily="34" charset="-122"/>
              </a:rPr>
              <a:t>zeros</a:t>
            </a:r>
            <a:endParaRPr lang="en-US" altLang="zh-CN" sz="1800">
              <a:latin typeface="微软雅黑" panose="020B0503020204020204" pitchFamily="34" charset="-122"/>
              <a:ea typeface="微软雅黑" panose="020B0503020204020204" pitchFamily="34" charset="-122"/>
            </a:endParaRPr>
          </a:p>
          <a:p>
            <a:pPr marL="0" indent="0">
              <a:buNone/>
            </a:pPr>
            <a:r>
              <a:rPr lang="en-US" altLang="zh-CN" sz="1800" smtClean="0">
                <a:latin typeface="微软雅黑" panose="020B0503020204020204" pitchFamily="34" charset="-122"/>
                <a:ea typeface="微软雅黑" panose="020B0503020204020204" pitchFamily="34" charset="-122"/>
              </a:rPr>
              <a:t>	tfe.Variable(tf.zeros(shape)) </a:t>
            </a:r>
            <a:r>
              <a:rPr lang="zh-CN" altLang="en-US" sz="1800" smtClean="0">
                <a:latin typeface="微软雅黑" panose="020B0503020204020204" pitchFamily="34" charset="-122"/>
                <a:ea typeface="微软雅黑" panose="020B0503020204020204" pitchFamily="34" charset="-122"/>
              </a:rPr>
              <a:t>对</a:t>
            </a:r>
            <a:r>
              <a:rPr lang="en-US" altLang="zh-CN" sz="1800" smtClean="0">
                <a:latin typeface="微软雅黑" panose="020B0503020204020204" pitchFamily="34" charset="-122"/>
                <a:ea typeface="微软雅黑" panose="020B0503020204020204" pitchFamily="34" charset="-122"/>
              </a:rPr>
              <a:t>bias</a:t>
            </a:r>
            <a:r>
              <a:rPr lang="zh-CN" altLang="en-US" sz="1800" smtClean="0">
                <a:latin typeface="微软雅黑" panose="020B0503020204020204" pitchFamily="34" charset="-122"/>
                <a:ea typeface="微软雅黑" panose="020B0503020204020204" pitchFamily="34" charset="-122"/>
              </a:rPr>
              <a:t>的</a:t>
            </a:r>
            <a:r>
              <a:rPr lang="en-US" altLang="zh-CN" sz="1800" smtClean="0">
                <a:latin typeface="微软雅黑" panose="020B0503020204020204" pitchFamily="34" charset="-122"/>
                <a:ea typeface="微软雅黑" panose="020B0503020204020204" pitchFamily="34" charset="-122"/>
              </a:rPr>
              <a:t>0</a:t>
            </a:r>
            <a:r>
              <a:rPr lang="zh-CN" altLang="en-US" sz="1800" smtClean="0">
                <a:latin typeface="微软雅黑" panose="020B0503020204020204" pitchFamily="34" charset="-122"/>
                <a:ea typeface="微软雅黑" panose="020B0503020204020204" pitchFamily="34" charset="-122"/>
              </a:rPr>
              <a:t>初始化</a:t>
            </a:r>
            <a:endParaRPr lang="en-US" altLang="zh-CN" sz="18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8778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Pooling in tf</a:t>
            </a:r>
            <a:endParaRPr lang="zh-CN" altLang="en-US"/>
          </a:p>
        </p:txBody>
      </p:sp>
      <p:sp>
        <p:nvSpPr>
          <p:cNvPr id="4" name="内容占位符 2"/>
          <p:cNvSpPr>
            <a:spLocks noGrp="1"/>
          </p:cNvSpPr>
          <p:nvPr>
            <p:ph idx="1"/>
          </p:nvPr>
        </p:nvSpPr>
        <p:spPr>
          <a:xfrm>
            <a:off x="838200" y="1825625"/>
            <a:ext cx="10515600" cy="573192"/>
          </a:xfrm>
        </p:spPr>
        <p:txBody>
          <a:bodyPr>
            <a:noAutofit/>
          </a:bodyPr>
          <a:lstStyle/>
          <a:p>
            <a:r>
              <a:rPr lang="en-US" altLang="zh-CN" sz="1800" smtClean="0">
                <a:latin typeface="微软雅黑" panose="020B0503020204020204" pitchFamily="34" charset="-122"/>
                <a:ea typeface="微软雅黑" panose="020B0503020204020204" pitchFamily="34" charset="-122"/>
              </a:rPr>
              <a:t>Max Pooling &amp; Average Pooling</a:t>
            </a:r>
            <a:r>
              <a:rPr lang="en-US" altLang="zh-CN" sz="1800" i="1" smtClean="0">
                <a:solidFill>
                  <a:srgbClr val="FF0000"/>
                </a:solidFill>
                <a:latin typeface="微软雅黑" panose="020B0503020204020204" pitchFamily="34" charset="-122"/>
                <a:ea typeface="微软雅黑" panose="020B0503020204020204" pitchFamily="34" charset="-122"/>
              </a:rPr>
              <a:t>( Maybe I was wrong )</a:t>
            </a:r>
            <a:endParaRPr lang="en-US" altLang="zh-CN" sz="1800" i="1">
              <a:solidFill>
                <a:srgbClr val="FF000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057400" y="2398817"/>
            <a:ext cx="8077200" cy="2324100"/>
          </a:xfrm>
          <a:prstGeom prst="rect">
            <a:avLst/>
          </a:prstGeom>
        </p:spPr>
      </p:pic>
      <p:sp>
        <p:nvSpPr>
          <p:cNvPr id="5" name="内容占位符 2"/>
          <p:cNvSpPr txBox="1">
            <a:spLocks/>
          </p:cNvSpPr>
          <p:nvPr/>
        </p:nvSpPr>
        <p:spPr>
          <a:xfrm>
            <a:off x="838200" y="4904224"/>
            <a:ext cx="10515600" cy="16390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i="1" smtClean="0">
                <a:solidFill>
                  <a:schemeClr val="bg1">
                    <a:lumMod val="50000"/>
                  </a:schemeClr>
                </a:solidFill>
                <a:latin typeface="微软雅黑" panose="020B0503020204020204" pitchFamily="34" charset="-122"/>
                <a:ea typeface="微软雅黑" panose="020B0503020204020204" pitchFamily="34" charset="-122"/>
              </a:rPr>
              <a:t>Tf.nn.poo</a:t>
            </a:r>
            <a:r>
              <a:rPr lang="en-US" altLang="zh-CN" sz="2000" i="1">
                <a:solidFill>
                  <a:schemeClr val="bg1">
                    <a:lumMod val="50000"/>
                  </a:schemeClr>
                </a:solidFill>
                <a:latin typeface="微软雅黑" panose="020B0503020204020204" pitchFamily="34" charset="-122"/>
                <a:ea typeface="微软雅黑" panose="020B0503020204020204" pitchFamily="34" charset="-122"/>
              </a:rPr>
              <a:t>strides=None, name=None, data_format=None)</a:t>
            </a:r>
          </a:p>
          <a:p>
            <a:pPr lvl="0"/>
            <a:r>
              <a:rPr lang="zh-CN" altLang="zh-CN" sz="2000" i="1">
                <a:solidFill>
                  <a:schemeClr val="bg1">
                    <a:lumMod val="50000"/>
                  </a:schemeClr>
                </a:solidFill>
                <a:latin typeface="微软雅黑" panose="020B0503020204020204" pitchFamily="34" charset="-122"/>
                <a:ea typeface="微软雅黑" panose="020B0503020204020204" pitchFamily="34" charset="-122"/>
              </a:rPr>
              <a:t>max_pool(value,</a:t>
            </a:r>
            <a:r>
              <a:rPr lang="en-US" altLang="zh-CN" sz="2000" i="1">
                <a:solidFill>
                  <a:schemeClr val="bg1">
                    <a:lumMod val="50000"/>
                  </a:schemeClr>
                </a:solidFill>
                <a:latin typeface="微软雅黑" panose="020B0503020204020204" pitchFamily="34" charset="-122"/>
                <a:ea typeface="微软雅黑" panose="020B0503020204020204" pitchFamily="34" charset="-122"/>
              </a:rPr>
              <a:t> </a:t>
            </a:r>
            <a:r>
              <a:rPr lang="zh-CN" altLang="zh-CN" sz="2000" i="1">
                <a:solidFill>
                  <a:schemeClr val="bg1">
                    <a:lumMod val="50000"/>
                  </a:schemeClr>
                </a:solidFill>
                <a:latin typeface="微软雅黑" panose="020B0503020204020204" pitchFamily="34" charset="-122"/>
                <a:ea typeface="微软雅黑" panose="020B0503020204020204" pitchFamily="34" charset="-122"/>
              </a:rPr>
              <a:t>ksize</a:t>
            </a:r>
            <a:r>
              <a:rPr lang="en-US" altLang="zh-CN" sz="2000" i="1" smtClean="0">
                <a:solidFill>
                  <a:schemeClr val="bg1">
                    <a:lumMod val="50000"/>
                  </a:schemeClr>
                </a:solidFill>
                <a:latin typeface="微软雅黑" panose="020B0503020204020204" pitchFamily="34" charset="-122"/>
                <a:ea typeface="微软雅黑" panose="020B0503020204020204" pitchFamily="34" charset="-122"/>
              </a:rPr>
              <a:t>l(input, pooling_type, window_shape, padding, dilation_rate=None, </a:t>
            </a:r>
            <a:r>
              <a:rPr lang="zh-CN" altLang="zh-CN" sz="2000" i="1">
                <a:solidFill>
                  <a:schemeClr val="bg1">
                    <a:lumMod val="50000"/>
                  </a:schemeClr>
                </a:solidFill>
                <a:latin typeface="微软雅黑" panose="020B0503020204020204" pitchFamily="34" charset="-122"/>
                <a:ea typeface="微软雅黑" panose="020B0503020204020204" pitchFamily="34" charset="-122"/>
              </a:rPr>
              <a:t>strides,</a:t>
            </a:r>
            <a:r>
              <a:rPr lang="en-US" altLang="zh-CN" sz="2000" i="1">
                <a:solidFill>
                  <a:schemeClr val="bg1">
                    <a:lumMod val="50000"/>
                  </a:schemeClr>
                </a:solidFill>
                <a:latin typeface="微软雅黑" panose="020B0503020204020204" pitchFamily="34" charset="-122"/>
                <a:ea typeface="微软雅黑" panose="020B0503020204020204" pitchFamily="34" charset="-122"/>
              </a:rPr>
              <a:t> </a:t>
            </a:r>
            <a:r>
              <a:rPr lang="zh-CN" altLang="zh-CN" sz="2000" i="1">
                <a:solidFill>
                  <a:schemeClr val="bg1">
                    <a:lumMod val="50000"/>
                  </a:schemeClr>
                </a:solidFill>
                <a:latin typeface="微软雅黑" panose="020B0503020204020204" pitchFamily="34" charset="-122"/>
                <a:ea typeface="微软雅黑" panose="020B0503020204020204" pitchFamily="34" charset="-122"/>
              </a:rPr>
              <a:t>padding,</a:t>
            </a:r>
            <a:r>
              <a:rPr lang="en-US" altLang="zh-CN" sz="2000" i="1">
                <a:solidFill>
                  <a:schemeClr val="bg1">
                    <a:lumMod val="50000"/>
                  </a:schemeClr>
                </a:solidFill>
                <a:latin typeface="微软雅黑" panose="020B0503020204020204" pitchFamily="34" charset="-122"/>
                <a:ea typeface="微软雅黑" panose="020B0503020204020204" pitchFamily="34" charset="-122"/>
              </a:rPr>
              <a:t> </a:t>
            </a:r>
            <a:r>
              <a:rPr lang="zh-CN" altLang="zh-CN" sz="2000" i="1">
                <a:solidFill>
                  <a:schemeClr val="bg1">
                    <a:lumMod val="50000"/>
                  </a:schemeClr>
                </a:solidFill>
                <a:latin typeface="微软雅黑" panose="020B0503020204020204" pitchFamily="34" charset="-122"/>
                <a:ea typeface="微软雅黑" panose="020B0503020204020204" pitchFamily="34" charset="-122"/>
              </a:rPr>
              <a:t>data_format='NHWC',</a:t>
            </a:r>
            <a:r>
              <a:rPr lang="en-US" altLang="zh-CN" sz="2000" i="1">
                <a:solidFill>
                  <a:schemeClr val="bg1">
                    <a:lumMod val="50000"/>
                  </a:schemeClr>
                </a:solidFill>
                <a:latin typeface="微软雅黑" panose="020B0503020204020204" pitchFamily="34" charset="-122"/>
                <a:ea typeface="微软雅黑" panose="020B0503020204020204" pitchFamily="34" charset="-122"/>
              </a:rPr>
              <a:t> </a:t>
            </a:r>
            <a:r>
              <a:rPr lang="zh-CN" altLang="zh-CN" sz="2000" i="1">
                <a:solidFill>
                  <a:schemeClr val="bg1">
                    <a:lumMod val="50000"/>
                  </a:schemeClr>
                </a:solidFill>
                <a:latin typeface="微软雅黑" panose="020B0503020204020204" pitchFamily="34" charset="-122"/>
                <a:ea typeface="微软雅黑" panose="020B0503020204020204" pitchFamily="34" charset="-122"/>
              </a:rPr>
              <a:t>name=None) </a:t>
            </a:r>
          </a:p>
          <a:p>
            <a:pPr lvl="0"/>
            <a:r>
              <a:rPr lang="zh-CN" altLang="zh-CN" sz="2000" i="1">
                <a:solidFill>
                  <a:schemeClr val="bg1">
                    <a:lumMod val="50000"/>
                  </a:schemeClr>
                </a:solidFill>
                <a:latin typeface="Arial Unicode MS" panose="020B0604020202020204" pitchFamily="34" charset="-122"/>
                <a:ea typeface="Roboto Mono"/>
              </a:rPr>
              <a:t>avg_pool</a:t>
            </a:r>
            <a:r>
              <a:rPr lang="zh-CN" altLang="zh-CN" sz="2000" i="1" smtClean="0">
                <a:solidFill>
                  <a:schemeClr val="bg1">
                    <a:lumMod val="50000"/>
                  </a:schemeClr>
                </a:solidFill>
                <a:latin typeface="Arial Unicode MS" panose="020B0604020202020204" pitchFamily="34" charset="-122"/>
                <a:ea typeface="Roboto Mono"/>
              </a:rPr>
              <a:t>(value,</a:t>
            </a:r>
            <a:r>
              <a:rPr lang="en-US" altLang="zh-CN" sz="2000" i="1" smtClean="0">
                <a:solidFill>
                  <a:schemeClr val="bg1">
                    <a:lumMod val="50000"/>
                  </a:schemeClr>
                </a:solidFill>
                <a:latin typeface="Arial Unicode MS" panose="020B0604020202020204" pitchFamily="34" charset="-122"/>
                <a:ea typeface="Roboto Mono"/>
              </a:rPr>
              <a:t> </a:t>
            </a:r>
            <a:r>
              <a:rPr lang="zh-CN" altLang="zh-CN" sz="2000" i="1" smtClean="0">
                <a:solidFill>
                  <a:schemeClr val="bg1">
                    <a:lumMod val="50000"/>
                  </a:schemeClr>
                </a:solidFill>
                <a:latin typeface="Arial Unicode MS" panose="020B0604020202020204" pitchFamily="34" charset="-122"/>
                <a:ea typeface="Roboto Mono"/>
              </a:rPr>
              <a:t>ksize,</a:t>
            </a:r>
            <a:r>
              <a:rPr lang="en-US" altLang="zh-CN" sz="2000" i="1" smtClean="0">
                <a:solidFill>
                  <a:schemeClr val="bg1">
                    <a:lumMod val="50000"/>
                  </a:schemeClr>
                </a:solidFill>
                <a:latin typeface="Arial Unicode MS" panose="020B0604020202020204" pitchFamily="34" charset="-122"/>
                <a:ea typeface="Roboto Mono"/>
              </a:rPr>
              <a:t> </a:t>
            </a:r>
            <a:r>
              <a:rPr lang="zh-CN" altLang="zh-CN" sz="2000" i="1" smtClean="0">
                <a:solidFill>
                  <a:schemeClr val="bg1">
                    <a:lumMod val="50000"/>
                  </a:schemeClr>
                </a:solidFill>
                <a:latin typeface="Arial Unicode MS" panose="020B0604020202020204" pitchFamily="34" charset="-122"/>
                <a:ea typeface="Roboto Mono"/>
              </a:rPr>
              <a:t>strides,</a:t>
            </a:r>
            <a:r>
              <a:rPr lang="en-US" altLang="zh-CN" sz="2000" i="1" smtClean="0">
                <a:solidFill>
                  <a:schemeClr val="bg1">
                    <a:lumMod val="50000"/>
                  </a:schemeClr>
                </a:solidFill>
                <a:latin typeface="Arial Unicode MS" panose="020B0604020202020204" pitchFamily="34" charset="-122"/>
                <a:ea typeface="Roboto Mono"/>
              </a:rPr>
              <a:t> </a:t>
            </a:r>
            <a:r>
              <a:rPr lang="zh-CN" altLang="zh-CN" sz="2000" i="1" smtClean="0">
                <a:solidFill>
                  <a:schemeClr val="bg1">
                    <a:lumMod val="50000"/>
                  </a:schemeClr>
                </a:solidFill>
                <a:latin typeface="Arial Unicode MS" panose="020B0604020202020204" pitchFamily="34" charset="-122"/>
                <a:ea typeface="Roboto Mono"/>
              </a:rPr>
              <a:t>padding,</a:t>
            </a:r>
            <a:r>
              <a:rPr lang="en-US" altLang="zh-CN" sz="2000" i="1" smtClean="0">
                <a:solidFill>
                  <a:schemeClr val="bg1">
                    <a:lumMod val="50000"/>
                  </a:schemeClr>
                </a:solidFill>
                <a:latin typeface="Arial Unicode MS" panose="020B0604020202020204" pitchFamily="34" charset="-122"/>
                <a:ea typeface="Roboto Mono"/>
              </a:rPr>
              <a:t> </a:t>
            </a:r>
            <a:r>
              <a:rPr lang="zh-CN" altLang="zh-CN" sz="2000" i="1" smtClean="0">
                <a:solidFill>
                  <a:schemeClr val="bg1">
                    <a:lumMod val="50000"/>
                  </a:schemeClr>
                </a:solidFill>
                <a:latin typeface="Arial Unicode MS" panose="020B0604020202020204" pitchFamily="34" charset="-122"/>
                <a:ea typeface="Roboto Mono"/>
              </a:rPr>
              <a:t>data</a:t>
            </a:r>
            <a:r>
              <a:rPr lang="zh-CN" altLang="zh-CN" sz="2000" i="1">
                <a:solidFill>
                  <a:schemeClr val="bg1">
                    <a:lumMod val="50000"/>
                  </a:schemeClr>
                </a:solidFill>
                <a:latin typeface="Arial Unicode MS" panose="020B0604020202020204" pitchFamily="34" charset="-122"/>
                <a:ea typeface="Roboto Mono"/>
              </a:rPr>
              <a:t>_format='NHWC</a:t>
            </a:r>
            <a:r>
              <a:rPr lang="zh-CN" altLang="zh-CN" sz="2000" i="1" smtClean="0">
                <a:solidFill>
                  <a:schemeClr val="bg1">
                    <a:lumMod val="50000"/>
                  </a:schemeClr>
                </a:solidFill>
                <a:latin typeface="Arial Unicode MS" panose="020B0604020202020204" pitchFamily="34" charset="-122"/>
                <a:ea typeface="Roboto Mono"/>
              </a:rPr>
              <a:t>',</a:t>
            </a:r>
            <a:r>
              <a:rPr lang="en-US" altLang="zh-CN" sz="2000" i="1" smtClean="0">
                <a:solidFill>
                  <a:schemeClr val="bg1">
                    <a:lumMod val="50000"/>
                  </a:schemeClr>
                </a:solidFill>
                <a:latin typeface="Arial Unicode MS" panose="020B0604020202020204" pitchFamily="34" charset="-122"/>
                <a:ea typeface="Roboto Mono"/>
              </a:rPr>
              <a:t> </a:t>
            </a:r>
            <a:r>
              <a:rPr lang="zh-CN" altLang="zh-CN" sz="2000" i="1" smtClean="0">
                <a:solidFill>
                  <a:schemeClr val="bg1">
                    <a:lumMod val="50000"/>
                  </a:schemeClr>
                </a:solidFill>
                <a:latin typeface="Arial Unicode MS" panose="020B0604020202020204" pitchFamily="34" charset="-122"/>
                <a:ea typeface="Roboto Mono"/>
              </a:rPr>
              <a:t>name</a:t>
            </a:r>
            <a:r>
              <a:rPr lang="zh-CN" altLang="zh-CN" sz="2000" i="1">
                <a:solidFill>
                  <a:schemeClr val="bg1">
                    <a:lumMod val="50000"/>
                  </a:schemeClr>
                </a:solidFill>
                <a:latin typeface="Arial Unicode MS" panose="020B0604020202020204" pitchFamily="34" charset="-122"/>
                <a:ea typeface="Roboto Mono"/>
              </a:rPr>
              <a:t>=</a:t>
            </a:r>
            <a:r>
              <a:rPr lang="zh-CN" altLang="zh-CN" sz="2000" i="1" smtClean="0">
                <a:solidFill>
                  <a:schemeClr val="bg1">
                    <a:lumMod val="50000"/>
                  </a:schemeClr>
                </a:solidFill>
                <a:latin typeface="Arial Unicode MS" panose="020B0604020202020204" pitchFamily="34" charset="-122"/>
                <a:ea typeface="Roboto Mono"/>
              </a:rPr>
              <a:t>None)</a:t>
            </a:r>
            <a:r>
              <a:rPr lang="zh-CN" altLang="zh-CN" sz="2000" i="1" smtClean="0">
                <a:solidFill>
                  <a:schemeClr val="bg1">
                    <a:lumMod val="50000"/>
                  </a:schemeClr>
                </a:solidFill>
              </a:rPr>
              <a:t> </a:t>
            </a:r>
            <a:endParaRPr lang="zh-CN" altLang="zh-CN" sz="4400" i="1">
              <a:solidFill>
                <a:schemeClr val="bg1">
                  <a:lumMod val="50000"/>
                </a:schemeClr>
              </a:solidFill>
              <a:latin typeface="Arial" panose="020B0604020202020204" pitchFamily="34" charset="0"/>
            </a:endParaRPr>
          </a:p>
          <a:p>
            <a:endParaRPr lang="en-US" altLang="zh-CN" sz="2000" i="1">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6112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Pooling in tf</a:t>
            </a:r>
            <a:endParaRPr lang="zh-CN" altLang="en-US"/>
          </a:p>
        </p:txBody>
      </p:sp>
      <p:sp>
        <p:nvSpPr>
          <p:cNvPr id="3" name="内容占位符 2"/>
          <p:cNvSpPr>
            <a:spLocks noGrp="1"/>
          </p:cNvSpPr>
          <p:nvPr>
            <p:ph idx="1"/>
          </p:nvPr>
        </p:nvSpPr>
        <p:spPr>
          <a:xfrm>
            <a:off x="838200" y="1825625"/>
            <a:ext cx="10515600" cy="4088287"/>
          </a:xfrm>
        </p:spPr>
        <p:txBody>
          <a:bodyPr>
            <a:normAutofit/>
          </a:bodyPr>
          <a:lstStyle/>
          <a:p>
            <a:pPr lvl="0"/>
            <a:r>
              <a:rPr lang="zh-CN" altLang="zh-CN" sz="2000">
                <a:latin typeface="微软雅黑" panose="020B0503020204020204" pitchFamily="34" charset="-122"/>
                <a:ea typeface="微软雅黑" panose="020B0503020204020204" pitchFamily="34" charset="-122"/>
              </a:rPr>
              <a:t>max_pool(value,</a:t>
            </a:r>
            <a:r>
              <a:rPr lang="en-US" altLang="zh-CN" sz="2000">
                <a:latin typeface="微软雅黑" panose="020B0503020204020204" pitchFamily="34" charset="-122"/>
                <a:ea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rPr>
              <a:t>ksize</a:t>
            </a:r>
            <a:r>
              <a:rPr lang="en-US" altLang="zh-CN" sz="2000">
                <a:latin typeface="微软雅黑" panose="020B0503020204020204" pitchFamily="34" charset="-122"/>
                <a:ea typeface="微软雅黑" panose="020B0503020204020204" pitchFamily="34" charset="-122"/>
              </a:rPr>
              <a:t>l(input, pooling_type, window_shape, padding, dilation_rate=None</a:t>
            </a:r>
            <a:r>
              <a:rPr lang="en-US" altLang="zh-CN" sz="2000" smtClean="0">
                <a:latin typeface="微软雅黑" panose="020B0503020204020204" pitchFamily="34" charset="-122"/>
                <a:ea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rPr>
              <a:t>strides,</a:t>
            </a:r>
            <a:r>
              <a:rPr lang="en-US" altLang="zh-CN" sz="2000">
                <a:latin typeface="微软雅黑" panose="020B0503020204020204" pitchFamily="34" charset="-122"/>
                <a:ea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rPr>
              <a:t>padding,</a:t>
            </a:r>
            <a:r>
              <a:rPr lang="en-US" altLang="zh-CN" sz="2000">
                <a:latin typeface="微软雅黑" panose="020B0503020204020204" pitchFamily="34" charset="-122"/>
                <a:ea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rPr>
              <a:t>data_format='NHWC',</a:t>
            </a:r>
            <a:r>
              <a:rPr lang="en-US" altLang="zh-CN" sz="2000">
                <a:latin typeface="微软雅黑" panose="020B0503020204020204" pitchFamily="34" charset="-122"/>
                <a:ea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rPr>
              <a:t>name=None) </a:t>
            </a:r>
            <a:endParaRPr lang="zh-CN" altLang="zh-CN" sz="2000">
              <a:latin typeface="Arial" panose="020B0604020202020204" pitchFamily="34" charset="0"/>
            </a:endParaRPr>
          </a:p>
          <a:p>
            <a:pPr marL="0" lvl="0" indent="0" fontAlgn="base">
              <a:spcAft>
                <a:spcPct val="0"/>
              </a:spcAft>
              <a:buNone/>
            </a:pPr>
            <a:endParaRPr lang="en-US" altLang="zh-CN" sz="2000" smtClean="0"/>
          </a:p>
          <a:p>
            <a:pPr marL="0" lvl="0" indent="0" fontAlgn="base">
              <a:spcAft>
                <a:spcPct val="0"/>
              </a:spcAft>
              <a:buNone/>
            </a:pPr>
            <a:r>
              <a:rPr lang="zh-CN" altLang="zh-CN" sz="2000" i="1" smtClean="0">
                <a:solidFill>
                  <a:schemeClr val="bg1">
                    <a:lumMod val="50000"/>
                  </a:schemeClr>
                </a:solidFill>
                <a:latin typeface="微软雅黑" panose="020B0503020204020204" pitchFamily="34" charset="-122"/>
                <a:ea typeface="微软雅黑" panose="020B0503020204020204" pitchFamily="34" charset="-122"/>
              </a:rPr>
              <a:t>value</a:t>
            </a:r>
            <a:r>
              <a:rPr lang="zh-CN" altLang="zh-CN" sz="2000" i="1">
                <a:latin typeface="微软雅黑" panose="020B0503020204020204" pitchFamily="34" charset="-122"/>
                <a:ea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rPr>
              <a:t>A 4-D Tensor of the format specified by data_format.</a:t>
            </a:r>
          </a:p>
          <a:p>
            <a:pPr marL="0" lvl="0" indent="0" fontAlgn="base">
              <a:spcAft>
                <a:spcPct val="0"/>
              </a:spcAft>
              <a:buNone/>
            </a:pPr>
            <a:r>
              <a:rPr lang="zh-CN" altLang="zh-CN" sz="2000" i="1" smtClean="0">
                <a:solidFill>
                  <a:schemeClr val="bg1">
                    <a:lumMod val="50000"/>
                  </a:schemeClr>
                </a:solidFill>
                <a:latin typeface="微软雅黑" panose="020B0503020204020204" pitchFamily="34" charset="-122"/>
                <a:ea typeface="微软雅黑" panose="020B0503020204020204" pitchFamily="34" charset="-122"/>
              </a:rPr>
              <a:t>ksize</a:t>
            </a:r>
            <a:r>
              <a:rPr lang="zh-CN" altLang="zh-CN" sz="2000" i="1">
                <a:latin typeface="微软雅黑" panose="020B0503020204020204" pitchFamily="34" charset="-122"/>
                <a:ea typeface="微软雅黑" panose="020B0503020204020204" pitchFamily="34" charset="-122"/>
              </a:rPr>
              <a:t>:</a:t>
            </a:r>
            <a:r>
              <a:rPr lang="zh-CN" altLang="zh-CN" sz="2000">
                <a:latin typeface="微软雅黑" panose="020B0503020204020204" pitchFamily="34" charset="-122"/>
                <a:ea typeface="微软雅黑" panose="020B0503020204020204" pitchFamily="34" charset="-122"/>
              </a:rPr>
              <a:t> A 1-D int Tensor of 4 elements. The size of the window for each dimension of the input tensor.</a:t>
            </a:r>
          </a:p>
          <a:p>
            <a:pPr marL="0" lvl="0" indent="0" fontAlgn="base">
              <a:spcAft>
                <a:spcPct val="0"/>
              </a:spcAft>
              <a:buNone/>
            </a:pPr>
            <a:r>
              <a:rPr lang="zh-CN" altLang="zh-CN" sz="2000" i="1" smtClean="0">
                <a:solidFill>
                  <a:schemeClr val="bg1">
                    <a:lumMod val="50000"/>
                  </a:schemeClr>
                </a:solidFill>
                <a:latin typeface="微软雅黑" panose="020B0503020204020204" pitchFamily="34" charset="-122"/>
                <a:ea typeface="微软雅黑" panose="020B0503020204020204" pitchFamily="34" charset="-122"/>
              </a:rPr>
              <a:t>strides</a:t>
            </a:r>
            <a:r>
              <a:rPr lang="zh-CN" altLang="zh-CN" sz="2000" i="1">
                <a:latin typeface="微软雅黑" panose="020B0503020204020204" pitchFamily="34" charset="-122"/>
                <a:ea typeface="微软雅黑" panose="020B0503020204020204" pitchFamily="34" charset="-122"/>
              </a:rPr>
              <a:t>:</a:t>
            </a:r>
            <a:r>
              <a:rPr lang="zh-CN" altLang="zh-CN" sz="2000">
                <a:latin typeface="微软雅黑" panose="020B0503020204020204" pitchFamily="34" charset="-122"/>
                <a:ea typeface="微软雅黑" panose="020B0503020204020204" pitchFamily="34" charset="-122"/>
              </a:rPr>
              <a:t> A 1-D int Tensor of 4 elements. The stride of the sliding window for each dimension of the input tensor.</a:t>
            </a:r>
          </a:p>
          <a:p>
            <a:pPr marL="0" lvl="0" indent="0" fontAlgn="base">
              <a:spcAft>
                <a:spcPct val="0"/>
              </a:spcAft>
              <a:buNone/>
            </a:pPr>
            <a:r>
              <a:rPr lang="zh-CN" altLang="zh-CN" sz="2000" i="1" smtClean="0">
                <a:solidFill>
                  <a:schemeClr val="bg1">
                    <a:lumMod val="50000"/>
                  </a:schemeClr>
                </a:solidFill>
                <a:latin typeface="微软雅黑" panose="020B0503020204020204" pitchFamily="34" charset="-122"/>
                <a:ea typeface="微软雅黑" panose="020B0503020204020204" pitchFamily="34" charset="-122"/>
              </a:rPr>
              <a:t>padding</a:t>
            </a:r>
            <a:r>
              <a:rPr lang="zh-CN" altLang="zh-CN" sz="2000" i="1">
                <a:latin typeface="微软雅黑" panose="020B0503020204020204" pitchFamily="34" charset="-122"/>
                <a:ea typeface="微软雅黑" panose="020B0503020204020204" pitchFamily="34" charset="-122"/>
              </a:rPr>
              <a:t>:</a:t>
            </a:r>
            <a:r>
              <a:rPr lang="zh-CN" altLang="zh-CN" sz="2000">
                <a:latin typeface="微软雅黑" panose="020B0503020204020204" pitchFamily="34" charset="-122"/>
                <a:ea typeface="微软雅黑" panose="020B0503020204020204" pitchFamily="34" charset="-122"/>
              </a:rPr>
              <a:t> A string, either 'VALID' or 'SAME'. The padding algorithm</a:t>
            </a:r>
            <a:r>
              <a:rPr lang="zh-CN" altLang="zh-CN" sz="2000" smtClean="0">
                <a:latin typeface="微软雅黑" panose="020B0503020204020204" pitchFamily="34" charset="-122"/>
                <a:ea typeface="微软雅黑" panose="020B0503020204020204" pitchFamily="34" charset="-122"/>
              </a:rPr>
              <a:t>. </a:t>
            </a:r>
            <a:r>
              <a:rPr lang="en-US" altLang="zh-CN" sz="2000" smtClean="0">
                <a:latin typeface="微软雅黑" panose="020B0503020204020204" pitchFamily="34" charset="-122"/>
                <a:ea typeface="微软雅黑" panose="020B0503020204020204" pitchFamily="34" charset="-122"/>
              </a:rPr>
              <a:t>	</a:t>
            </a:r>
            <a:r>
              <a:rPr lang="zh-CN" altLang="zh-CN" sz="2000" i="1" smtClean="0">
                <a:latin typeface="微软雅黑" panose="020B0503020204020204" pitchFamily="34" charset="-122"/>
                <a:ea typeface="微软雅黑" panose="020B0503020204020204" pitchFamily="34" charset="-122"/>
              </a:rPr>
              <a:t>data</a:t>
            </a:r>
            <a:r>
              <a:rPr lang="zh-CN" altLang="zh-CN" sz="2000" i="1">
                <a:latin typeface="微软雅黑" panose="020B0503020204020204" pitchFamily="34" charset="-122"/>
                <a:ea typeface="微软雅黑" panose="020B0503020204020204" pitchFamily="34" charset="-122"/>
              </a:rPr>
              <a:t>_format: </a:t>
            </a:r>
            <a:r>
              <a:rPr lang="zh-CN" altLang="zh-CN" sz="2000">
                <a:latin typeface="微软雅黑" panose="020B0503020204020204" pitchFamily="34" charset="-122"/>
                <a:ea typeface="微软雅黑" panose="020B0503020204020204" pitchFamily="34" charset="-122"/>
              </a:rPr>
              <a:t>A string. 'NHWC', 'NCHW' and 'NCHW_VECT_C' are supported.</a:t>
            </a:r>
          </a:p>
          <a:p>
            <a:pPr marL="0" lvl="0" indent="0" fontAlgn="base">
              <a:spcAft>
                <a:spcPct val="0"/>
              </a:spcAft>
              <a:buNone/>
            </a:pPr>
            <a:r>
              <a:rPr lang="zh-CN" altLang="zh-CN" sz="2000" i="1" smtClean="0">
                <a:solidFill>
                  <a:schemeClr val="bg1">
                    <a:lumMod val="50000"/>
                  </a:schemeClr>
                </a:solidFill>
                <a:latin typeface="微软雅黑" panose="020B0503020204020204" pitchFamily="34" charset="-122"/>
                <a:ea typeface="微软雅黑" panose="020B0503020204020204" pitchFamily="34" charset="-122"/>
              </a:rPr>
              <a:t>name</a:t>
            </a:r>
            <a:r>
              <a:rPr lang="zh-CN" altLang="zh-CN" sz="2000" i="1">
                <a:latin typeface="微软雅黑" panose="020B0503020204020204" pitchFamily="34" charset="-122"/>
                <a:ea typeface="微软雅黑" panose="020B0503020204020204" pitchFamily="34" charset="-122"/>
              </a:rPr>
              <a:t>:</a:t>
            </a:r>
            <a:r>
              <a:rPr lang="zh-CN" altLang="zh-CN" sz="2000">
                <a:latin typeface="微软雅黑" panose="020B0503020204020204" pitchFamily="34" charset="-122"/>
                <a:ea typeface="微软雅黑" panose="020B0503020204020204" pitchFamily="34" charset="-122"/>
              </a:rPr>
              <a:t> Optional name for the operation.</a:t>
            </a:r>
          </a:p>
          <a:p>
            <a:pPr marL="0" indent="0">
              <a:buNone/>
            </a:pPr>
            <a:endParaRPr lang="en-US" altLang="zh-CN" sz="200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52210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532</Words>
  <Application>Microsoft Office PowerPoint</Application>
  <PresentationFormat>宽屏</PresentationFormat>
  <Paragraphs>76</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 Unicode MS</vt:lpstr>
      <vt:lpstr>Roboto Mono</vt:lpstr>
      <vt:lpstr>宋体</vt:lpstr>
      <vt:lpstr>微软雅黑</vt:lpstr>
      <vt:lpstr>Arial</vt:lpstr>
      <vt:lpstr>Calibri</vt:lpstr>
      <vt:lpstr>Calibri Light</vt:lpstr>
      <vt:lpstr>Wingdings</vt:lpstr>
      <vt:lpstr>Office 主题</vt:lpstr>
      <vt:lpstr>推陈出新</vt:lpstr>
      <vt:lpstr>How many test methods?</vt:lpstr>
      <vt:lpstr>Online Testing</vt:lpstr>
      <vt:lpstr>Offline Testing</vt:lpstr>
      <vt:lpstr>Statistical Hypothesis Testing</vt:lpstr>
      <vt:lpstr>Why we use mask</vt:lpstr>
      <vt:lpstr>Tf &amp; Initial</vt:lpstr>
      <vt:lpstr>Pooling in tf</vt:lpstr>
      <vt:lpstr>Pooling in tf</vt:lpstr>
      <vt:lpstr>How to compute the accuracy</vt:lpstr>
      <vt:lpstr>Hinge Loss（max margin）</vt:lpstr>
      <vt:lpstr>Hierarchical Softmax</vt:lpstr>
      <vt:lpstr>Hierarchical Softmax</vt:lpstr>
      <vt:lpstr>计算相似度</vt:lpstr>
      <vt:lpstr>Embedding</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Questions</dc:title>
  <dc:creator>Arlen</dc:creator>
  <cp:lastModifiedBy>Arlen</cp:lastModifiedBy>
  <cp:revision>69</cp:revision>
  <dcterms:created xsi:type="dcterms:W3CDTF">2018-01-31T05:01:25Z</dcterms:created>
  <dcterms:modified xsi:type="dcterms:W3CDTF">2018-04-03T08:18:00Z</dcterms:modified>
</cp:coreProperties>
</file>