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2" r:id="rId5"/>
    <p:sldId id="273" r:id="rId6"/>
    <p:sldId id="276" r:id="rId7"/>
    <p:sldId id="275" r:id="rId8"/>
    <p:sldId id="27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CB1-5FC9-4F12-AD16-7A3772D2EE4B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F53F-F0B4-4BC6-95A2-E1156E9A1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8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CB1-5FC9-4F12-AD16-7A3772D2EE4B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F53F-F0B4-4BC6-95A2-E1156E9A1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29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CB1-5FC9-4F12-AD16-7A3772D2EE4B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F53F-F0B4-4BC6-95A2-E1156E9A1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6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CB1-5FC9-4F12-AD16-7A3772D2EE4B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F53F-F0B4-4BC6-95A2-E1156E9A1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9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CB1-5FC9-4F12-AD16-7A3772D2EE4B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F53F-F0B4-4BC6-95A2-E1156E9A1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9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CB1-5FC9-4F12-AD16-7A3772D2EE4B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F53F-F0B4-4BC6-95A2-E1156E9A1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3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CB1-5FC9-4F12-AD16-7A3772D2EE4B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F53F-F0B4-4BC6-95A2-E1156E9A1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1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CB1-5FC9-4F12-AD16-7A3772D2EE4B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F53F-F0B4-4BC6-95A2-E1156E9A1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0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CB1-5FC9-4F12-AD16-7A3772D2EE4B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F53F-F0B4-4BC6-95A2-E1156E9A1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41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CB1-5FC9-4F12-AD16-7A3772D2EE4B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F53F-F0B4-4BC6-95A2-E1156E9A1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2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CB1-5FC9-4F12-AD16-7A3772D2EE4B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F53F-F0B4-4BC6-95A2-E1156E9A1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6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88CB1-5FC9-4F12-AD16-7A3772D2EE4B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F53F-F0B4-4BC6-95A2-E1156E9A1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73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3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ctrTitle"/>
          </p:nvPr>
        </p:nvSpPr>
        <p:spPr>
          <a:xfrm>
            <a:off x="1631951" y="692150"/>
            <a:ext cx="8856663" cy="34165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Neural Machine Translation</a:t>
            </a:r>
            <a:br>
              <a:rPr lang="en-US" altLang="zh-CN" smtClean="0"/>
            </a:br>
            <a:r>
              <a:rPr lang="en-US" altLang="zh-CN" sz="4400" smtClean="0"/>
              <a:t>zt</a:t>
            </a:r>
            <a:endParaRPr lang="en-US" altLang="zh-CN" sz="4400"/>
          </a:p>
        </p:txBody>
      </p:sp>
    </p:spTree>
    <p:extLst>
      <p:ext uri="{BB962C8B-B14F-4D97-AF65-F5344CB8AC3E}">
        <p14:creationId xmlns:p14="http://schemas.microsoft.com/office/powerpoint/2010/main" val="38083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125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smtClean="0"/>
              <a:t>RNNSearch——Encoder &amp; Decoder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05231" y="5910675"/>
            <a:ext cx="487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我们</a:t>
            </a:r>
            <a:r>
              <a:rPr lang="zh-CN" altLang="en-US" smtClean="0"/>
              <a:t>          选择           勇敢            面对           困难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56430" y="1377696"/>
            <a:ext cx="6639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/>
              <a:t>We  choose  to     be     brave  and   face  difficulties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1513411" y="5317344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509493" y="5317344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537111" y="5317344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401570">
            <a:off x="4536835" y="2248297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401570">
            <a:off x="3531825" y="3097712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401570">
            <a:off x="5673296" y="5317560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401570">
            <a:off x="4617987" y="5339071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13411" y="4769305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509493" y="4769305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537111" y="4769305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401570">
            <a:off x="5673296" y="4769521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401570">
            <a:off x="4617987" y="4791032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9134" y="4632207"/>
            <a:ext cx="524303" cy="12154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441076" y="4627418"/>
            <a:ext cx="524303" cy="12154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477225" y="4627418"/>
            <a:ext cx="524303" cy="12154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53835" y="4627418"/>
            <a:ext cx="524303" cy="12154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609144" y="4627418"/>
            <a:ext cx="524303" cy="12154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88366" y="4181389"/>
            <a:ext cx="5251978" cy="209861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973437" y="4967305"/>
            <a:ext cx="467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965106" y="4967305"/>
            <a:ext cx="467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006645" y="4967305"/>
            <a:ext cx="467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093904" y="4973792"/>
            <a:ext cx="467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5168771" y="5537767"/>
            <a:ext cx="440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095144" y="5530584"/>
            <a:ext cx="440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3045092" y="5537071"/>
            <a:ext cx="440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2002119" y="5528761"/>
            <a:ext cx="440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5" idx="3"/>
          </p:cNvCxnSpPr>
          <p:nvPr/>
        </p:nvCxnSpPr>
        <p:spPr>
          <a:xfrm flipH="1">
            <a:off x="1711285" y="3418448"/>
            <a:ext cx="1863170" cy="120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5" idx="4"/>
          </p:cNvCxnSpPr>
          <p:nvPr/>
        </p:nvCxnSpPr>
        <p:spPr>
          <a:xfrm flipH="1">
            <a:off x="2703227" y="3492363"/>
            <a:ext cx="1003522" cy="1135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5" idx="4"/>
          </p:cNvCxnSpPr>
          <p:nvPr/>
        </p:nvCxnSpPr>
        <p:spPr>
          <a:xfrm>
            <a:off x="3706749" y="3492363"/>
            <a:ext cx="32627" cy="1135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5" idx="4"/>
          </p:cNvCxnSpPr>
          <p:nvPr/>
        </p:nvCxnSpPr>
        <p:spPr>
          <a:xfrm>
            <a:off x="3706749" y="3492363"/>
            <a:ext cx="1109237" cy="1135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5" idx="5"/>
          </p:cNvCxnSpPr>
          <p:nvPr/>
        </p:nvCxnSpPr>
        <p:spPr>
          <a:xfrm>
            <a:off x="3852561" y="3451082"/>
            <a:ext cx="2018734" cy="1176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3559215" y="3024488"/>
                <a:ext cx="3206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215" y="3024488"/>
                <a:ext cx="32066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462" r="-769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2650399" y="3601736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399" y="3601736"/>
                <a:ext cx="37593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3049691" y="3722457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691" y="3722457"/>
                <a:ext cx="3830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524" r="-634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3570477" y="3722457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477" y="3722457"/>
                <a:ext cx="38305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4042876" y="3738472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876" y="3738472"/>
                <a:ext cx="38305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4404733" y="3648079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733" y="3648079"/>
                <a:ext cx="38305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290" r="-8065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/>
          <p:cNvCxnSpPr/>
          <p:nvPr/>
        </p:nvCxnSpPr>
        <p:spPr>
          <a:xfrm>
            <a:off x="4928898" y="2452619"/>
            <a:ext cx="333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 rot="401570">
            <a:off x="5283765" y="2282677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5675828" y="2486999"/>
            <a:ext cx="333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 rot="401570">
            <a:off x="6015115" y="2278777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6407178" y="2483099"/>
            <a:ext cx="333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 rot="401570">
            <a:off x="6746635" y="2278777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7138698" y="2483099"/>
            <a:ext cx="333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rot="401570">
            <a:off x="7493395" y="2280382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7885458" y="2484704"/>
            <a:ext cx="333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 rot="401570">
            <a:off x="8240325" y="2314762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8632388" y="2519084"/>
            <a:ext cx="333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 rot="401570">
            <a:off x="8971675" y="2310862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9363738" y="2515184"/>
            <a:ext cx="333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 rot="401570">
            <a:off x="9703195" y="2310862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4719595" y="1729833"/>
            <a:ext cx="0" cy="51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5481595" y="1741677"/>
            <a:ext cx="0" cy="51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6213115" y="1729833"/>
            <a:ext cx="0" cy="51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6929395" y="1741677"/>
            <a:ext cx="0" cy="51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7692936" y="1731624"/>
            <a:ext cx="0" cy="51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8439696" y="1804428"/>
            <a:ext cx="0" cy="51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9169675" y="1760313"/>
            <a:ext cx="0" cy="51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9901195" y="1772157"/>
            <a:ext cx="0" cy="51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6" name="直接箭头连接符 25605"/>
          <p:cNvCxnSpPr>
            <a:stCxn id="48" idx="3"/>
            <a:endCxn id="14" idx="3"/>
          </p:cNvCxnSpPr>
          <p:nvPr/>
        </p:nvCxnSpPr>
        <p:spPr>
          <a:xfrm flipV="1">
            <a:off x="3879879" y="2569033"/>
            <a:ext cx="699586" cy="6401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5" idx="6"/>
            <a:endCxn id="60" idx="4"/>
          </p:cNvCxnSpPr>
          <p:nvPr/>
        </p:nvCxnSpPr>
        <p:spPr>
          <a:xfrm flipV="1">
            <a:off x="3926476" y="2677328"/>
            <a:ext cx="1532213" cy="6414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5" idx="6"/>
            <a:endCxn id="63" idx="4"/>
          </p:cNvCxnSpPr>
          <p:nvPr/>
        </p:nvCxnSpPr>
        <p:spPr>
          <a:xfrm flipV="1">
            <a:off x="3926476" y="2673428"/>
            <a:ext cx="2263563" cy="6453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15" idx="6"/>
            <a:endCxn id="65" idx="4"/>
          </p:cNvCxnSpPr>
          <p:nvPr/>
        </p:nvCxnSpPr>
        <p:spPr>
          <a:xfrm flipV="1">
            <a:off x="3926476" y="2673428"/>
            <a:ext cx="2995083" cy="6453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5" idx="6"/>
            <a:endCxn id="67" idx="4"/>
          </p:cNvCxnSpPr>
          <p:nvPr/>
        </p:nvCxnSpPr>
        <p:spPr>
          <a:xfrm flipV="1">
            <a:off x="3926476" y="2675033"/>
            <a:ext cx="3741843" cy="6437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5" idx="6"/>
            <a:endCxn id="69" idx="4"/>
          </p:cNvCxnSpPr>
          <p:nvPr/>
        </p:nvCxnSpPr>
        <p:spPr>
          <a:xfrm flipV="1">
            <a:off x="3926476" y="2709413"/>
            <a:ext cx="4488773" cy="6093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5" idx="6"/>
            <a:endCxn id="71" idx="4"/>
          </p:cNvCxnSpPr>
          <p:nvPr/>
        </p:nvCxnSpPr>
        <p:spPr>
          <a:xfrm flipV="1">
            <a:off x="3926476" y="2705513"/>
            <a:ext cx="5220123" cy="6132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5" idx="6"/>
            <a:endCxn id="73" idx="4"/>
          </p:cNvCxnSpPr>
          <p:nvPr/>
        </p:nvCxnSpPr>
        <p:spPr>
          <a:xfrm flipV="1">
            <a:off x="3926476" y="2705513"/>
            <a:ext cx="5951643" cy="6132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33" name="文本框 25632"/>
              <p:cNvSpPr txBox="1"/>
              <p:nvPr/>
            </p:nvSpPr>
            <p:spPr>
              <a:xfrm>
                <a:off x="838200" y="5910675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633" name="文本框 256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10675"/>
                <a:ext cx="24173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/>
              <p:cNvSpPr txBox="1"/>
              <p:nvPr/>
            </p:nvSpPr>
            <p:spPr>
              <a:xfrm>
                <a:off x="3016976" y="143140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文本框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976" y="1431400"/>
                <a:ext cx="24570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1498990" y="4211603"/>
                <a:ext cx="5606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990" y="4211603"/>
                <a:ext cx="560602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2480423" y="4211603"/>
                <a:ext cx="5677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423" y="4211603"/>
                <a:ext cx="567720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/>
              <p:cNvSpPr/>
              <p:nvPr/>
            </p:nvSpPr>
            <p:spPr>
              <a:xfrm>
                <a:off x="3525590" y="4211603"/>
                <a:ext cx="5677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90" y="4211603"/>
                <a:ext cx="567720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4567183" y="4211603"/>
                <a:ext cx="5677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183" y="4211603"/>
                <a:ext cx="567720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>
              <a:xfrm>
                <a:off x="5666532" y="4211603"/>
                <a:ext cx="5677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532" y="4211603"/>
                <a:ext cx="567720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/>
              <p:cNvSpPr txBox="1"/>
              <p:nvPr/>
            </p:nvSpPr>
            <p:spPr>
              <a:xfrm>
                <a:off x="3376538" y="1420020"/>
                <a:ext cx="9484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400" b="0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538" y="1420020"/>
                <a:ext cx="9484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6452" r="-6452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椭圆 88"/>
          <p:cNvSpPr/>
          <p:nvPr/>
        </p:nvSpPr>
        <p:spPr>
          <a:xfrm rot="401570">
            <a:off x="3628266" y="2207743"/>
            <a:ext cx="396000" cy="39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89" idx="0"/>
            <a:endCxn id="81" idx="2"/>
          </p:cNvCxnSpPr>
          <p:nvPr/>
        </p:nvCxnSpPr>
        <p:spPr>
          <a:xfrm flipV="1">
            <a:off x="3849342" y="1789352"/>
            <a:ext cx="1396" cy="419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9" idx="6"/>
            <a:endCxn id="14" idx="2"/>
          </p:cNvCxnSpPr>
          <p:nvPr/>
        </p:nvCxnSpPr>
        <p:spPr>
          <a:xfrm flipV="1">
            <a:off x="4022917" y="2423221"/>
            <a:ext cx="515267" cy="5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89" idx="3"/>
          </p:cNvCxnSpPr>
          <p:nvPr/>
        </p:nvCxnSpPr>
        <p:spPr>
          <a:xfrm flipV="1">
            <a:off x="1677626" y="2528479"/>
            <a:ext cx="1993270" cy="2088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7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125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smtClean="0"/>
              <a:t>RNNSearch——Encoder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8200" y="137769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800" smtClean="0"/>
              <a:t>Bi-LSTM</a:t>
            </a:r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893869" y="2220989"/>
                <a:ext cx="64594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𝑡𝑎𝑛h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2400" i="0">
                                              <a:latin typeface="Cambria Math" panose="02040503050406030204" pitchFamily="18" charset="0"/>
                                            </a:rPr>
                                            <m:t>W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69" y="2220989"/>
                <a:ext cx="645946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805806" y="2696261"/>
                <a:ext cx="25803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806" y="2696261"/>
                <a:ext cx="258038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3470010" y="3442809"/>
            <a:ext cx="5251978" cy="2122201"/>
            <a:chOff x="3470010" y="3305649"/>
            <a:chExt cx="5251978" cy="2122201"/>
          </a:xfrm>
        </p:grpSpPr>
        <p:sp>
          <p:nvSpPr>
            <p:cNvPr id="76" name="文本框 75"/>
            <p:cNvSpPr txBox="1"/>
            <p:nvPr/>
          </p:nvSpPr>
          <p:spPr>
            <a:xfrm>
              <a:off x="3686875" y="5058518"/>
              <a:ext cx="4873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我们</a:t>
              </a:r>
              <a:r>
                <a:rPr lang="zh-CN" altLang="en-US" smtClean="0"/>
                <a:t>          选择           勇敢            面对           困难</a:t>
              </a:r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795055" y="4465187"/>
              <a:ext cx="396000" cy="39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791137" y="4465187"/>
              <a:ext cx="396000" cy="39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5818755" y="4465187"/>
              <a:ext cx="396000" cy="39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 rot="401570">
              <a:off x="7954940" y="4465403"/>
              <a:ext cx="396000" cy="39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rot="401570">
              <a:off x="6899631" y="4486914"/>
              <a:ext cx="396000" cy="39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3795055" y="3917148"/>
              <a:ext cx="396000" cy="39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4791137" y="3917148"/>
              <a:ext cx="396000" cy="39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5818755" y="3917148"/>
              <a:ext cx="396000" cy="39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rot="401570">
              <a:off x="7954940" y="3917364"/>
              <a:ext cx="396000" cy="39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 rot="401570">
              <a:off x="6899631" y="3938875"/>
              <a:ext cx="396000" cy="39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3730778" y="3780050"/>
              <a:ext cx="524303" cy="12154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4722720" y="3775261"/>
              <a:ext cx="524303" cy="12154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5758869" y="3775261"/>
              <a:ext cx="524303" cy="12154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6835479" y="3775261"/>
              <a:ext cx="524303" cy="12154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7890788" y="3775261"/>
              <a:ext cx="524303" cy="12154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3470010" y="3305649"/>
              <a:ext cx="5251978" cy="210553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箭头连接符 109"/>
            <p:cNvCxnSpPr/>
            <p:nvPr/>
          </p:nvCxnSpPr>
          <p:spPr>
            <a:xfrm>
              <a:off x="4255081" y="4115148"/>
              <a:ext cx="4676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5246750" y="4115148"/>
              <a:ext cx="4676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>
              <a:off x="6288289" y="4115148"/>
              <a:ext cx="4676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>
              <a:off x="7375548" y="4121635"/>
              <a:ext cx="4676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flipH="1">
              <a:off x="7450415" y="4685610"/>
              <a:ext cx="4403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flipH="1">
              <a:off x="6376788" y="4678427"/>
              <a:ext cx="4403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flipH="1">
              <a:off x="5326736" y="4684914"/>
              <a:ext cx="4403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flipH="1">
              <a:off x="4283763" y="4676604"/>
              <a:ext cx="4403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3741287" y="3305649"/>
                  <a:ext cx="56060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287" y="3305649"/>
                  <a:ext cx="560602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矩形 159"/>
                <p:cNvSpPr/>
                <p:nvPr/>
              </p:nvSpPr>
              <p:spPr>
                <a:xfrm>
                  <a:off x="4722720" y="3305649"/>
                  <a:ext cx="5677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60" name="矩形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2720" y="3305649"/>
                  <a:ext cx="567720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矩形 160"/>
                <p:cNvSpPr/>
                <p:nvPr/>
              </p:nvSpPr>
              <p:spPr>
                <a:xfrm>
                  <a:off x="5767887" y="3305649"/>
                  <a:ext cx="5677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61" name="矩形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887" y="3305649"/>
                  <a:ext cx="567720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 161"/>
                <p:cNvSpPr/>
                <p:nvPr/>
              </p:nvSpPr>
              <p:spPr>
                <a:xfrm>
                  <a:off x="6809480" y="3305649"/>
                  <a:ext cx="5677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62" name="矩形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9480" y="3305649"/>
                  <a:ext cx="567720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矩形 162"/>
                <p:cNvSpPr/>
                <p:nvPr/>
              </p:nvSpPr>
              <p:spPr>
                <a:xfrm>
                  <a:off x="7933213" y="3305649"/>
                  <a:ext cx="5677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63" name="矩形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3213" y="3305649"/>
                  <a:ext cx="567720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084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125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smtClean="0"/>
              <a:t>RNNSearch——Decoder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05231" y="5910675"/>
            <a:ext cx="487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我们</a:t>
            </a:r>
            <a:r>
              <a:rPr lang="zh-CN" altLang="en-US" smtClean="0"/>
              <a:t>          选择           勇敢            面对           困难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56430" y="1377696"/>
            <a:ext cx="6639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/>
              <a:t>We  choose  to     be     brave  and   face  difficulties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1513411" y="5317344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509493" y="5317344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537111" y="5317344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401570">
            <a:off x="4536835" y="2248297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401570">
            <a:off x="3531825" y="3097712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401570">
            <a:off x="5673296" y="5317560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401570">
            <a:off x="4617987" y="5339071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13411" y="4769305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509493" y="4769305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537111" y="4769305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401570">
            <a:off x="5673296" y="4769521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401570">
            <a:off x="4617987" y="4791032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9134" y="4632207"/>
            <a:ext cx="524303" cy="12154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441076" y="4627418"/>
            <a:ext cx="524303" cy="12154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477225" y="4627418"/>
            <a:ext cx="524303" cy="12154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53835" y="4627418"/>
            <a:ext cx="524303" cy="12154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609144" y="4627418"/>
            <a:ext cx="524303" cy="12154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88366" y="4181389"/>
            <a:ext cx="5251978" cy="209861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973437" y="4967305"/>
            <a:ext cx="467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965106" y="4967305"/>
            <a:ext cx="467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006645" y="4967305"/>
            <a:ext cx="467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093904" y="4973792"/>
            <a:ext cx="467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5168771" y="5537767"/>
            <a:ext cx="440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095144" y="5530584"/>
            <a:ext cx="440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3045092" y="5537071"/>
            <a:ext cx="440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2002119" y="5528761"/>
            <a:ext cx="440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5" idx="3"/>
          </p:cNvCxnSpPr>
          <p:nvPr/>
        </p:nvCxnSpPr>
        <p:spPr>
          <a:xfrm flipH="1">
            <a:off x="1711285" y="3418448"/>
            <a:ext cx="1863170" cy="120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5" idx="4"/>
          </p:cNvCxnSpPr>
          <p:nvPr/>
        </p:nvCxnSpPr>
        <p:spPr>
          <a:xfrm flipH="1">
            <a:off x="2703227" y="3492363"/>
            <a:ext cx="1003522" cy="1135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5" idx="4"/>
          </p:cNvCxnSpPr>
          <p:nvPr/>
        </p:nvCxnSpPr>
        <p:spPr>
          <a:xfrm>
            <a:off x="3706749" y="3492363"/>
            <a:ext cx="32627" cy="1135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5" idx="4"/>
          </p:cNvCxnSpPr>
          <p:nvPr/>
        </p:nvCxnSpPr>
        <p:spPr>
          <a:xfrm>
            <a:off x="3706749" y="3492363"/>
            <a:ext cx="1109237" cy="1135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5" idx="5"/>
          </p:cNvCxnSpPr>
          <p:nvPr/>
        </p:nvCxnSpPr>
        <p:spPr>
          <a:xfrm>
            <a:off x="3852561" y="3451082"/>
            <a:ext cx="2018734" cy="1176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3559215" y="3024488"/>
                <a:ext cx="3206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215" y="3024488"/>
                <a:ext cx="32066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462" r="-769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2650399" y="3601736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399" y="3601736"/>
                <a:ext cx="37593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3049691" y="3722457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691" y="3722457"/>
                <a:ext cx="3830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524" r="-634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3570477" y="3722457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477" y="3722457"/>
                <a:ext cx="38305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4042876" y="3738472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876" y="3738472"/>
                <a:ext cx="38305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4404733" y="3648079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733" y="3648079"/>
                <a:ext cx="38305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290" r="-8065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/>
          <p:cNvCxnSpPr/>
          <p:nvPr/>
        </p:nvCxnSpPr>
        <p:spPr>
          <a:xfrm>
            <a:off x="4928898" y="2452619"/>
            <a:ext cx="333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 rot="401570">
            <a:off x="5283765" y="2282677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5675828" y="2486999"/>
            <a:ext cx="333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 rot="401570">
            <a:off x="6015115" y="2278777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6407178" y="2483099"/>
            <a:ext cx="333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 rot="401570">
            <a:off x="6746635" y="2278777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7138698" y="2483099"/>
            <a:ext cx="333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rot="401570">
            <a:off x="7493395" y="2280382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7885458" y="2484704"/>
            <a:ext cx="333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 rot="401570">
            <a:off x="8240325" y="2314762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8632388" y="2519084"/>
            <a:ext cx="333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 rot="401570">
            <a:off x="8971675" y="2310862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9363738" y="2515184"/>
            <a:ext cx="333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 rot="401570">
            <a:off x="9703195" y="2310862"/>
            <a:ext cx="396000" cy="396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4719595" y="1729833"/>
            <a:ext cx="0" cy="51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5481595" y="1741677"/>
            <a:ext cx="0" cy="51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6213115" y="1729833"/>
            <a:ext cx="0" cy="51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6929395" y="1741677"/>
            <a:ext cx="0" cy="51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7692936" y="1731624"/>
            <a:ext cx="0" cy="51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8439696" y="1804428"/>
            <a:ext cx="0" cy="51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9169675" y="1760313"/>
            <a:ext cx="0" cy="51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9901195" y="1772157"/>
            <a:ext cx="0" cy="51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6" name="直接箭头连接符 25605"/>
          <p:cNvCxnSpPr>
            <a:stCxn id="48" idx="3"/>
            <a:endCxn id="14" idx="3"/>
          </p:cNvCxnSpPr>
          <p:nvPr/>
        </p:nvCxnSpPr>
        <p:spPr>
          <a:xfrm flipV="1">
            <a:off x="3879879" y="2569033"/>
            <a:ext cx="699586" cy="6401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5" idx="6"/>
            <a:endCxn id="60" idx="4"/>
          </p:cNvCxnSpPr>
          <p:nvPr/>
        </p:nvCxnSpPr>
        <p:spPr>
          <a:xfrm flipV="1">
            <a:off x="3926476" y="2677328"/>
            <a:ext cx="1532213" cy="6414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5" idx="6"/>
            <a:endCxn id="63" idx="4"/>
          </p:cNvCxnSpPr>
          <p:nvPr/>
        </p:nvCxnSpPr>
        <p:spPr>
          <a:xfrm flipV="1">
            <a:off x="3926476" y="2673428"/>
            <a:ext cx="2263563" cy="6453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15" idx="6"/>
            <a:endCxn id="65" idx="4"/>
          </p:cNvCxnSpPr>
          <p:nvPr/>
        </p:nvCxnSpPr>
        <p:spPr>
          <a:xfrm flipV="1">
            <a:off x="3926476" y="2673428"/>
            <a:ext cx="2995083" cy="6453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5" idx="6"/>
            <a:endCxn id="67" idx="4"/>
          </p:cNvCxnSpPr>
          <p:nvPr/>
        </p:nvCxnSpPr>
        <p:spPr>
          <a:xfrm flipV="1">
            <a:off x="3926476" y="2675033"/>
            <a:ext cx="3741843" cy="6437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5" idx="6"/>
            <a:endCxn id="69" idx="4"/>
          </p:cNvCxnSpPr>
          <p:nvPr/>
        </p:nvCxnSpPr>
        <p:spPr>
          <a:xfrm flipV="1">
            <a:off x="3926476" y="2709413"/>
            <a:ext cx="4488773" cy="6093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5" idx="6"/>
            <a:endCxn id="71" idx="4"/>
          </p:cNvCxnSpPr>
          <p:nvPr/>
        </p:nvCxnSpPr>
        <p:spPr>
          <a:xfrm flipV="1">
            <a:off x="3926476" y="2705513"/>
            <a:ext cx="5220123" cy="6132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5" idx="6"/>
            <a:endCxn id="73" idx="4"/>
          </p:cNvCxnSpPr>
          <p:nvPr/>
        </p:nvCxnSpPr>
        <p:spPr>
          <a:xfrm flipV="1">
            <a:off x="3926476" y="2705513"/>
            <a:ext cx="5951643" cy="6132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33" name="文本框 25632"/>
              <p:cNvSpPr txBox="1"/>
              <p:nvPr/>
            </p:nvSpPr>
            <p:spPr>
              <a:xfrm>
                <a:off x="838200" y="5910675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633" name="文本框 256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10675"/>
                <a:ext cx="24173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/>
              <p:cNvSpPr txBox="1"/>
              <p:nvPr/>
            </p:nvSpPr>
            <p:spPr>
              <a:xfrm>
                <a:off x="3016976" y="143140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文本框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976" y="1431400"/>
                <a:ext cx="24570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1498990" y="4211603"/>
                <a:ext cx="5606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990" y="4211603"/>
                <a:ext cx="560602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2480423" y="4211603"/>
                <a:ext cx="5677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423" y="4211603"/>
                <a:ext cx="567720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/>
              <p:cNvSpPr/>
              <p:nvPr/>
            </p:nvSpPr>
            <p:spPr>
              <a:xfrm>
                <a:off x="3525590" y="4211603"/>
                <a:ext cx="5677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90" y="4211603"/>
                <a:ext cx="567720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4567183" y="4211603"/>
                <a:ext cx="5677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183" y="4211603"/>
                <a:ext cx="567720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>
              <a:xfrm>
                <a:off x="5666532" y="4211603"/>
                <a:ext cx="5677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532" y="4211603"/>
                <a:ext cx="567720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/>
              <p:cNvSpPr txBox="1"/>
              <p:nvPr/>
            </p:nvSpPr>
            <p:spPr>
              <a:xfrm>
                <a:off x="3376538" y="1420020"/>
                <a:ext cx="9484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400" b="0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538" y="1420020"/>
                <a:ext cx="9484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6452" r="-6452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椭圆 88"/>
              <p:cNvSpPr/>
              <p:nvPr/>
            </p:nvSpPr>
            <p:spPr>
              <a:xfrm rot="401570">
                <a:off x="3628266" y="2207743"/>
                <a:ext cx="396000" cy="396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椭圆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01570">
                <a:off x="3628266" y="2207743"/>
                <a:ext cx="396000" cy="39600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>
            <a:stCxn id="89" idx="0"/>
            <a:endCxn id="81" idx="2"/>
          </p:cNvCxnSpPr>
          <p:nvPr/>
        </p:nvCxnSpPr>
        <p:spPr>
          <a:xfrm flipV="1">
            <a:off x="3849342" y="1789352"/>
            <a:ext cx="1396" cy="419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9" idx="6"/>
            <a:endCxn id="14" idx="2"/>
          </p:cNvCxnSpPr>
          <p:nvPr/>
        </p:nvCxnSpPr>
        <p:spPr>
          <a:xfrm flipV="1">
            <a:off x="4022917" y="2423221"/>
            <a:ext cx="515267" cy="5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89" idx="3"/>
          </p:cNvCxnSpPr>
          <p:nvPr/>
        </p:nvCxnSpPr>
        <p:spPr>
          <a:xfrm flipV="1">
            <a:off x="1755244" y="2528479"/>
            <a:ext cx="1915652" cy="2787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663938" y="3063484"/>
                <a:ext cx="2443040" cy="377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⃖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zh-CN" sz="2000" b="0" smtClean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938" y="3063484"/>
                <a:ext cx="2443040" cy="377924"/>
              </a:xfrm>
              <a:prstGeom prst="rect">
                <a:avLst/>
              </a:prstGeom>
              <a:blipFill rotWithShape="0">
                <a:blip r:embed="rId17"/>
                <a:stretch>
                  <a:fillRect l="-748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/>
              <p:cNvSpPr txBox="1"/>
              <p:nvPr/>
            </p:nvSpPr>
            <p:spPr>
              <a:xfrm>
                <a:off x="6663938" y="3518899"/>
                <a:ext cx="37373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altLang="zh-CN" sz="2000" b="0" smtClean="0"/>
              </a:p>
            </p:txBody>
          </p:sp>
        </mc:Choice>
        <mc:Fallback xmlns=""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938" y="3518899"/>
                <a:ext cx="3737370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326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6663938" y="3936734"/>
                <a:ext cx="396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𝑐𝑜𝑚𝑝𝑢𝑡𝑒</m:t>
                          </m:r>
                          <m:r>
                            <a:rPr lang="en-US" altLang="zh-CN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en-US" altLang="zh-CN" sz="2000" b="0" smtClean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938" y="3936734"/>
                <a:ext cx="3969163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1382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6674108" y="4304781"/>
                <a:ext cx="3291863" cy="338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0" smtClean="0"/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108" y="4304781"/>
                <a:ext cx="3291863" cy="338875"/>
              </a:xfrm>
              <a:prstGeom prst="rect">
                <a:avLst/>
              </a:prstGeom>
              <a:blipFill rotWithShape="0">
                <a:blip r:embed="rId20"/>
                <a:stretch>
                  <a:fillRect l="-741" r="-240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6648708" y="4776805"/>
                <a:ext cx="34692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altLang="zh-CN" sz="2000" b="0" smtClean="0"/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708" y="4776805"/>
                <a:ext cx="3469283" cy="307777"/>
              </a:xfrm>
              <a:prstGeom prst="rect">
                <a:avLst/>
              </a:prstGeom>
              <a:blipFill rotWithShape="0">
                <a:blip r:embed="rId21"/>
                <a:stretch>
                  <a:fillRect t="-4000" r="-1054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>
              <a:xfrm>
                <a:off x="6699508" y="5214947"/>
                <a:ext cx="9893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zh-CN" sz="2000" b="0" smtClean="0"/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508" y="5214947"/>
                <a:ext cx="989373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3086" r="-6173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/>
              <p:cNvSpPr txBox="1"/>
              <p:nvPr/>
            </p:nvSpPr>
            <p:spPr>
              <a:xfrm>
                <a:off x="6648708" y="5606485"/>
                <a:ext cx="31319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𝑡h𝑜𝑠𝑒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𝑑𝑒𝑐𝑜𝑑𝑒𝑑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𝑣𝑒𝑐𝑡𝑜𝑟𝑠</m:t>
                      </m:r>
                      <m:r>
                        <a:rPr lang="en-US" altLang="zh-CN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0" smtClean="0"/>
              </a:p>
            </p:txBody>
          </p:sp>
        </mc:Choice>
        <mc:Fallback xmlns=""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708" y="5606485"/>
                <a:ext cx="3131947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2144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/>
              <p:cNvSpPr txBox="1"/>
              <p:nvPr/>
            </p:nvSpPr>
            <p:spPr>
              <a:xfrm>
                <a:off x="6663938" y="6005630"/>
                <a:ext cx="14493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b="0" smtClean="0"/>
              </a:p>
            </p:txBody>
          </p:sp>
        </mc:Choice>
        <mc:Fallback xmlns=""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938" y="6005630"/>
                <a:ext cx="1449371" cy="307777"/>
              </a:xfrm>
              <a:prstGeom prst="rect">
                <a:avLst/>
              </a:prstGeom>
              <a:blipFill rotWithShape="0">
                <a:blip r:embed="rId24"/>
                <a:stretch>
                  <a:fillRect l="-5882" t="-1961" r="-630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0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125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smtClean="0"/>
              <a:t>RNNSearch——Encoder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8200" y="137769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800" smtClean="0"/>
              <a:t>Bi-LSTM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16" y="572388"/>
            <a:ext cx="6379084" cy="367042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8200" y="2938272"/>
            <a:ext cx="10622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 </a:t>
            </a:r>
            <a:r>
              <a:rPr lang="en-US" altLang="zh-CN" sz="2000" smtClean="0"/>
              <a:t>   Brush</a:t>
            </a:r>
            <a:r>
              <a:rPr lang="en-US" altLang="zh-CN" sz="2000"/>
              <a:t> Wellman Inc. said </a:t>
            </a:r>
            <a:br>
              <a:rPr lang="en-US" altLang="zh-CN" sz="2000"/>
            </a:br>
            <a:r>
              <a:rPr lang="en-US" altLang="zh-CN" sz="2000"/>
              <a:t>    </a:t>
            </a:r>
            <a:r>
              <a:rPr lang="en-US" altLang="zh-CN" sz="2000" smtClean="0"/>
              <a:t>its</a:t>
            </a:r>
            <a:r>
              <a:rPr lang="en-US" altLang="zh-CN" sz="2000"/>
              <a:t> board increased the number of shares of common stock </a:t>
            </a:r>
            <a:br>
              <a:rPr lang="en-US" altLang="zh-CN" sz="2000"/>
            </a:br>
            <a:r>
              <a:rPr lang="en-US" altLang="zh-CN" sz="2000"/>
              <a:t>    </a:t>
            </a:r>
            <a:r>
              <a:rPr lang="en-US" altLang="zh-CN" sz="2000" smtClean="0"/>
              <a:t>to</a:t>
            </a:r>
            <a:r>
              <a:rPr lang="en-US" altLang="zh-CN" sz="2000"/>
              <a:t> be purchased under a previously authorized program </a:t>
            </a:r>
            <a:br>
              <a:rPr lang="en-US" altLang="zh-CN" sz="2000"/>
            </a:br>
            <a:r>
              <a:rPr lang="en-US" altLang="zh-CN" sz="2000"/>
              <a:t>    </a:t>
            </a:r>
            <a:r>
              <a:rPr lang="en-US" altLang="zh-CN" sz="2000" smtClean="0"/>
              <a:t>to</a:t>
            </a:r>
            <a:r>
              <a:rPr lang="en-US" altLang="zh-CN" sz="2000"/>
              <a:t> 3.9 million from 2.9 million. </a:t>
            </a:r>
            <a:br>
              <a:rPr lang="en-US" altLang="zh-CN" sz="2000"/>
            </a:br>
            <a:r>
              <a:rPr lang="en-US" altLang="zh-CN" sz="2000"/>
              <a:t>    </a:t>
            </a:r>
            <a:r>
              <a:rPr lang="en-US" altLang="zh-CN" sz="2000" smtClean="0"/>
              <a:t>The</a:t>
            </a:r>
            <a:r>
              <a:rPr lang="en-US" altLang="zh-CN" sz="2000"/>
              <a:t> maker of engineered materials has acquired more than 2.7 million   shares under the program</a:t>
            </a:r>
            <a:r>
              <a:rPr lang="en-US" altLang="zh-CN" sz="2000" smtClean="0"/>
              <a:t>.</a:t>
            </a:r>
            <a:endParaRPr lang="en-US" altLang="zh-CN" sz="2000"/>
          </a:p>
          <a:p>
            <a:pPr algn="just"/>
            <a:r>
              <a:rPr lang="en-US" altLang="zh-CN" sz="2000" smtClean="0"/>
              <a:t>    </a:t>
            </a:r>
            <a:r>
              <a:rPr lang="en-US" altLang="zh-CN" sz="2000" smtClean="0">
                <a:solidFill>
                  <a:srgbClr val="FF0000"/>
                </a:solidFill>
              </a:rPr>
              <a:t>Will it be better when translate those EDUs first, then use tree LSTM to compute the output of a sentence? 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5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125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smtClean="0"/>
              <a:t>RNNSearch——Encoder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8200" y="137769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800" smtClean="0"/>
              <a:t>Bi-LSTM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16" y="572388"/>
            <a:ext cx="6379084" cy="367042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8200" y="2938272"/>
            <a:ext cx="106222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 </a:t>
            </a:r>
            <a:r>
              <a:rPr lang="en-US" altLang="zh-CN" sz="2000" smtClean="0"/>
              <a:t>   Translate process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  1. Tran EDU1 with padding hidden-state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  2. Tran EDU2 with padding hidden-state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  3. Tran EDU3 with hidden-state from EDU2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      compose EDU2 and EDU3 to form a new hidden-state of them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  4. Tran EDU4 with hidden-state from EDU2-3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      compose EDU2-3 and EDU 4 to form a new hidden-state of them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      compose EDU1 and EDU2-3-4 to form a new hidden-state of them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  5. Tran EDU5 with hidden-state from EDU1-2-3-4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      compose EDU1-2-3-4 and EDU5 to form a new hidden-state of them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453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125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smtClean="0"/>
              <a:t>RNNSearch——Tasks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8200" y="1377696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800" smtClean="0"/>
              <a:t>Seaching corpora: </a:t>
            </a:r>
            <a:r>
              <a:rPr lang="en-US" altLang="zh-CN" sz="2800"/>
              <a:t>Financial and </a:t>
            </a:r>
            <a:r>
              <a:rPr lang="en-US" altLang="zh-CN" sz="2800" smtClean="0"/>
              <a:t>Political</a:t>
            </a:r>
          </a:p>
          <a:p>
            <a:pPr>
              <a:spcAft>
                <a:spcPts val="1800"/>
              </a:spcAft>
            </a:pPr>
            <a:r>
              <a:rPr lang="en-US" altLang="zh-CN" sz="2800" smtClean="0"/>
              <a:t>Best segmentor</a:t>
            </a:r>
          </a:p>
          <a:p>
            <a:pPr>
              <a:spcAft>
                <a:spcPts val="1800"/>
              </a:spcAft>
            </a:pPr>
            <a:r>
              <a:rPr lang="en-US" altLang="zh-CN" sz="2800" smtClean="0"/>
              <a:t>Best parser or myselves</a:t>
            </a:r>
          </a:p>
          <a:p>
            <a:pPr>
              <a:spcAft>
                <a:spcPts val="1800"/>
              </a:spcAft>
            </a:pPr>
            <a:r>
              <a:rPr lang="en-US" altLang="zh-CN" sz="2800"/>
              <a:t>Transforming Tree </a:t>
            </a:r>
            <a:r>
              <a:rPr lang="en-US" altLang="zh-CN" sz="2800" smtClean="0"/>
              <a:t>obj (</a:t>
            </a:r>
            <a:r>
              <a:rPr lang="en-US" altLang="zh-CN" sz="2800" smtClean="0">
                <a:solidFill>
                  <a:schemeClr val="accent6">
                    <a:lumMod val="75000"/>
                  </a:schemeClr>
                </a:solidFill>
              </a:rPr>
              <a:t>transform an rst_tree into specific object</a:t>
            </a:r>
            <a:r>
              <a:rPr lang="en-US" altLang="zh-CN" sz="2800" smtClean="0"/>
              <a:t>)</a:t>
            </a:r>
            <a:endParaRPr lang="en-US" altLang="zh-CN" sz="2800" smtClean="0"/>
          </a:p>
          <a:p>
            <a:pPr>
              <a:spcAft>
                <a:spcPts val="1800"/>
              </a:spcAft>
            </a:pPr>
            <a:r>
              <a:rPr lang="en-US" altLang="zh-CN" sz="2800" smtClean="0"/>
              <a:t>RNNSearch + Tree LSTM </a:t>
            </a:r>
            <a:r>
              <a:rPr lang="en-US" altLang="zh-CN" sz="2800" smtClean="0">
                <a:sym typeface="Wingdings" panose="05000000000000000000" pitchFamily="2" charset="2"/>
              </a:rPr>
              <a:t> NMT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7578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Problem 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03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288</Words>
  <Application>Microsoft Office PowerPoint</Application>
  <PresentationFormat>宽屏</PresentationFormat>
  <Paragraphs>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Neural Machine Translation zt</vt:lpstr>
      <vt:lpstr>RNNSearch——Encoder &amp; Decoder</vt:lpstr>
      <vt:lpstr>RNNSearch——Encoder</vt:lpstr>
      <vt:lpstr>RNNSearch——Decoder</vt:lpstr>
      <vt:lpstr>RNNSearch——Encoder</vt:lpstr>
      <vt:lpstr>RNNSearch——Encoder</vt:lpstr>
      <vt:lpstr>RNNSearch——Tasks</vt:lpstr>
      <vt:lpstr>Problem 1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Arlen</dc:creator>
  <cp:lastModifiedBy>Arlen</cp:lastModifiedBy>
  <cp:revision>104</cp:revision>
  <dcterms:created xsi:type="dcterms:W3CDTF">2018-06-11T06:59:37Z</dcterms:created>
  <dcterms:modified xsi:type="dcterms:W3CDTF">2018-06-12T06:05:35Z</dcterms:modified>
</cp:coreProperties>
</file>