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255B8A9-228C-4A5D-BB96-F52CC50B0F9B}">
  <a:tblStyle styleId="{0255B8A9-228C-4A5D-BB96-F52CC50B0F9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DC41F8C-5201-4B2E-8131-12AB09F78D92}" styleName="Table_1">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Kind of blurring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Kind of blurring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1625" lvl="0" marL="749300" rtl="0">
              <a:lnSpc>
                <a:spcPct val="115000"/>
              </a:lnSpc>
              <a:spcBef>
                <a:spcPts val="0"/>
              </a:spcBef>
              <a:spcAft>
                <a:spcPts val="0"/>
              </a:spcAft>
              <a:buClr>
                <a:srgbClr val="242729"/>
              </a:buClr>
              <a:buSzPts val="1150"/>
              <a:buChar char="●"/>
            </a:pPr>
            <a:r>
              <a:rPr lang="en" sz="1000">
                <a:solidFill>
                  <a:srgbClr val="242729"/>
                </a:solidFill>
                <a:highlight>
                  <a:srgbClr val="EFF0F1"/>
                </a:highlight>
                <a:latin typeface="Consolas"/>
                <a:ea typeface="Consolas"/>
                <a:cs typeface="Consolas"/>
                <a:sym typeface="Consolas"/>
              </a:rPr>
              <a:t>"VALID"</a:t>
            </a:r>
            <a:r>
              <a:rPr lang="en" sz="1150">
                <a:solidFill>
                  <a:srgbClr val="242729"/>
                </a:solidFill>
              </a:rPr>
              <a:t> only ever drops the right-most columns (or bottom-most rows).</a:t>
            </a:r>
            <a:endParaRPr sz="1150">
              <a:solidFill>
                <a:srgbClr val="242729"/>
              </a:solidFill>
            </a:endParaRPr>
          </a:p>
          <a:p>
            <a:pPr indent="-301625" lvl="0" marL="749300" rtl="0">
              <a:lnSpc>
                <a:spcPct val="115000"/>
              </a:lnSpc>
              <a:spcBef>
                <a:spcPts val="0"/>
              </a:spcBef>
              <a:spcAft>
                <a:spcPts val="0"/>
              </a:spcAft>
              <a:buClr>
                <a:srgbClr val="242729"/>
              </a:buClr>
              <a:buSzPts val="1150"/>
              <a:buChar char="●"/>
            </a:pPr>
            <a:r>
              <a:rPr lang="en" sz="1000">
                <a:solidFill>
                  <a:srgbClr val="242729"/>
                </a:solidFill>
                <a:highlight>
                  <a:srgbClr val="EFF0F1"/>
                </a:highlight>
                <a:latin typeface="Consolas"/>
                <a:ea typeface="Consolas"/>
                <a:cs typeface="Consolas"/>
                <a:sym typeface="Consolas"/>
              </a:rPr>
              <a:t>"SAME"</a:t>
            </a:r>
            <a:r>
              <a:rPr lang="en" sz="1150">
                <a:solidFill>
                  <a:srgbClr val="242729"/>
                </a:solidFill>
              </a:rPr>
              <a:t> tries to pad evenly left and right, but if the amount of columns to be added is odd, it will add the extra column to the right, as is the case in this example (the same logic applies vertically: there may be an extra row of zeros at the bottom).</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8" name="Shape 3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7" name="Shape 3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Shape 4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5" name="Shape 4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4" name="Shape 4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Shape 4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2" name="Shape 4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Can also do other ways of pooling, e.g. average pooling</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Shape 5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8" name="Shape 5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Shape 5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6" name="Shape 5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Shape 5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4" name="Shape 5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Shape 6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2" name="Shape 6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8" name="Shape 658"/>
        <p:cNvGrpSpPr/>
        <p:nvPr/>
      </p:nvGrpSpPr>
      <p:grpSpPr>
        <a:xfrm>
          <a:off x="0" y="0"/>
          <a:ext cx="0" cy="0"/>
          <a:chOff x="0" y="0"/>
          <a:chExt cx="0" cy="0"/>
        </a:xfrm>
      </p:grpSpPr>
      <p:sp>
        <p:nvSpPr>
          <p:cNvPr id="659" name="Shape 6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0" name="Shape 6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5" name="Shape 665"/>
        <p:cNvGrpSpPr/>
        <p:nvPr/>
      </p:nvGrpSpPr>
      <p:grpSpPr>
        <a:xfrm>
          <a:off x="0" y="0"/>
          <a:ext cx="0" cy="0"/>
          <a:chOff x="0" y="0"/>
          <a:chExt cx="0" cy="0"/>
        </a:xfrm>
      </p:grpSpPr>
      <p:sp>
        <p:nvSpPr>
          <p:cNvPr id="666" name="Shape 6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7" name="Shape 6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1" name="Shape 671"/>
        <p:cNvGrpSpPr/>
        <p:nvPr/>
      </p:nvGrpSpPr>
      <p:grpSpPr>
        <a:xfrm>
          <a:off x="0" y="0"/>
          <a:ext cx="0" cy="0"/>
          <a:chOff x="0" y="0"/>
          <a:chExt cx="0" cy="0"/>
        </a:xfrm>
      </p:grpSpPr>
      <p:sp>
        <p:nvSpPr>
          <p:cNvPr id="672" name="Shape 6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3" name="Shape 6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9" name="Shape 679"/>
        <p:cNvGrpSpPr/>
        <p:nvPr/>
      </p:nvGrpSpPr>
      <p:grpSpPr>
        <a:xfrm>
          <a:off x="0" y="0"/>
          <a:ext cx="0" cy="0"/>
          <a:chOff x="0" y="0"/>
          <a:chExt cx="0" cy="0"/>
        </a:xfrm>
      </p:grpSpPr>
      <p:sp>
        <p:nvSpPr>
          <p:cNvPr id="680" name="Shape 6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1" name="Shape 6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6" name="Shape 686"/>
        <p:cNvGrpSpPr/>
        <p:nvPr/>
      </p:nvGrpSpPr>
      <p:grpSpPr>
        <a:xfrm>
          <a:off x="0" y="0"/>
          <a:ext cx="0" cy="0"/>
          <a:chOff x="0" y="0"/>
          <a:chExt cx="0" cy="0"/>
        </a:xfrm>
      </p:grpSpPr>
      <p:sp>
        <p:nvSpPr>
          <p:cNvPr id="687" name="Shape 6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8" name="Shape 6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3" name="Shape 693"/>
        <p:cNvGrpSpPr/>
        <p:nvPr/>
      </p:nvGrpSpPr>
      <p:grpSpPr>
        <a:xfrm>
          <a:off x="0" y="0"/>
          <a:ext cx="0" cy="0"/>
          <a:chOff x="0" y="0"/>
          <a:chExt cx="0" cy="0"/>
        </a:xfrm>
      </p:grpSpPr>
      <p:sp>
        <p:nvSpPr>
          <p:cNvPr id="694" name="Shape 6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5" name="Shape 6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0" name="Shape 700"/>
        <p:cNvGrpSpPr/>
        <p:nvPr/>
      </p:nvGrpSpPr>
      <p:grpSpPr>
        <a:xfrm>
          <a:off x="0" y="0"/>
          <a:ext cx="0" cy="0"/>
          <a:chOff x="0" y="0"/>
          <a:chExt cx="0" cy="0"/>
        </a:xfrm>
      </p:grpSpPr>
      <p:sp>
        <p:nvSpPr>
          <p:cNvPr id="701" name="Shape 7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2" name="Shape 7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7" name="Shape 707"/>
        <p:cNvGrpSpPr/>
        <p:nvPr/>
      </p:nvGrpSpPr>
      <p:grpSpPr>
        <a:xfrm>
          <a:off x="0" y="0"/>
          <a:ext cx="0" cy="0"/>
          <a:chOff x="0" y="0"/>
          <a:chExt cx="0" cy="0"/>
        </a:xfrm>
      </p:grpSpPr>
      <p:sp>
        <p:nvSpPr>
          <p:cNvPr id="708" name="Shape 7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9" name="Shape 7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5" name="Shape 715"/>
        <p:cNvGrpSpPr/>
        <p:nvPr/>
      </p:nvGrpSpPr>
      <p:grpSpPr>
        <a:xfrm>
          <a:off x="0" y="0"/>
          <a:ext cx="0" cy="0"/>
          <a:chOff x="0" y="0"/>
          <a:chExt cx="0" cy="0"/>
        </a:xfrm>
      </p:grpSpPr>
      <p:sp>
        <p:nvSpPr>
          <p:cNvPr id="716" name="Shape 7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7" name="Shape 7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2" name="Shape 722"/>
        <p:cNvGrpSpPr/>
        <p:nvPr/>
      </p:nvGrpSpPr>
      <p:grpSpPr>
        <a:xfrm>
          <a:off x="0" y="0"/>
          <a:ext cx="0" cy="0"/>
          <a:chOff x="0" y="0"/>
          <a:chExt cx="0" cy="0"/>
        </a:xfrm>
      </p:grpSpPr>
      <p:sp>
        <p:nvSpPr>
          <p:cNvPr id="723" name="Shape 7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4" name="Shape 7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Fully connected</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9" name="Shape 729"/>
        <p:cNvGrpSpPr/>
        <p:nvPr/>
      </p:nvGrpSpPr>
      <p:grpSpPr>
        <a:xfrm>
          <a:off x="0" y="0"/>
          <a:ext cx="0" cy="0"/>
          <a:chOff x="0" y="0"/>
          <a:chExt cx="0" cy="0"/>
        </a:xfrm>
      </p:grpSpPr>
      <p:sp>
        <p:nvSpPr>
          <p:cNvPr id="730" name="Shape 7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1" name="Shape 7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Fully connected</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7" name="Shape 737"/>
        <p:cNvGrpSpPr/>
        <p:nvPr/>
      </p:nvGrpSpPr>
      <p:grpSpPr>
        <a:xfrm>
          <a:off x="0" y="0"/>
          <a:ext cx="0" cy="0"/>
          <a:chOff x="0" y="0"/>
          <a:chExt cx="0" cy="0"/>
        </a:xfrm>
      </p:grpSpPr>
      <p:sp>
        <p:nvSpPr>
          <p:cNvPr id="738" name="Shape 7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9" name="Shape 7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Shape 55"/>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Shape 56"/>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Shape 59"/>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Shape 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Shape 63"/>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Shape 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Shape 6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Shape 68"/>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Shape 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Shape 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Shape 74"/>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Shape 75"/>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Shape 7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Shape 7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Shape 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Shape 8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Shape 83"/>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Shape 8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85" name="Shape 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Shape 8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88" name="Shape 8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Shape 90"/>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p:txBody>
      </p:sp>
      <p:sp>
        <p:nvSpPr>
          <p:cNvPr id="91" name="Shape 9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Shape 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Shape 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Shape 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1600"/>
              </a:spcBef>
              <a:spcAft>
                <a:spcPts val="0"/>
              </a:spcAft>
              <a:buClr>
                <a:schemeClr val="lt2"/>
              </a:buClr>
              <a:buSzPts val="1400"/>
              <a:buChar char="○"/>
              <a:defRPr>
                <a:solidFill>
                  <a:schemeClr val="lt2"/>
                </a:solidFill>
              </a:defRPr>
            </a:lvl2pPr>
            <a:lvl3pPr indent="-317500" lvl="2" marL="1371600" rtl="0">
              <a:lnSpc>
                <a:spcPct val="115000"/>
              </a:lnSpc>
              <a:spcBef>
                <a:spcPts val="1600"/>
              </a:spcBef>
              <a:spcAft>
                <a:spcPts val="0"/>
              </a:spcAft>
              <a:buClr>
                <a:schemeClr val="lt2"/>
              </a:buClr>
              <a:buSzPts val="1400"/>
              <a:buChar char="■"/>
              <a:defRPr>
                <a:solidFill>
                  <a:schemeClr val="lt2"/>
                </a:solidFill>
              </a:defRPr>
            </a:lvl3pPr>
            <a:lvl4pPr indent="-317500" lvl="3" marL="1828800" rtl="0">
              <a:lnSpc>
                <a:spcPct val="115000"/>
              </a:lnSpc>
              <a:spcBef>
                <a:spcPts val="1600"/>
              </a:spcBef>
              <a:spcAft>
                <a:spcPts val="0"/>
              </a:spcAft>
              <a:buClr>
                <a:schemeClr val="lt2"/>
              </a:buClr>
              <a:buSzPts val="1400"/>
              <a:buChar char="●"/>
              <a:defRPr>
                <a:solidFill>
                  <a:schemeClr val="lt2"/>
                </a:solidFill>
              </a:defRPr>
            </a:lvl4pPr>
            <a:lvl5pPr indent="-317500" lvl="4" marL="2286000" rtl="0">
              <a:lnSpc>
                <a:spcPct val="115000"/>
              </a:lnSpc>
              <a:spcBef>
                <a:spcPts val="1600"/>
              </a:spcBef>
              <a:spcAft>
                <a:spcPts val="0"/>
              </a:spcAft>
              <a:buClr>
                <a:schemeClr val="lt2"/>
              </a:buClr>
              <a:buSzPts val="1400"/>
              <a:buChar char="○"/>
              <a:defRPr>
                <a:solidFill>
                  <a:schemeClr val="lt2"/>
                </a:solidFill>
              </a:defRPr>
            </a:lvl5pPr>
            <a:lvl6pPr indent="-317500" lvl="5" marL="2743200" rtl="0">
              <a:lnSpc>
                <a:spcPct val="115000"/>
              </a:lnSpc>
              <a:spcBef>
                <a:spcPts val="1600"/>
              </a:spcBef>
              <a:spcAft>
                <a:spcPts val="0"/>
              </a:spcAft>
              <a:buClr>
                <a:schemeClr val="lt2"/>
              </a:buClr>
              <a:buSzPts val="1400"/>
              <a:buChar char="■"/>
              <a:defRPr>
                <a:solidFill>
                  <a:schemeClr val="lt2"/>
                </a:solidFill>
              </a:defRPr>
            </a:lvl6pPr>
            <a:lvl7pPr indent="-317500" lvl="6" marL="3200400" rtl="0">
              <a:lnSpc>
                <a:spcPct val="115000"/>
              </a:lnSpc>
              <a:spcBef>
                <a:spcPts val="1600"/>
              </a:spcBef>
              <a:spcAft>
                <a:spcPts val="0"/>
              </a:spcAft>
              <a:buClr>
                <a:schemeClr val="lt2"/>
              </a:buClr>
              <a:buSzPts val="1400"/>
              <a:buChar char="●"/>
              <a:defRPr>
                <a:solidFill>
                  <a:schemeClr val="lt2"/>
                </a:solidFill>
              </a:defRPr>
            </a:lvl7pPr>
            <a:lvl8pPr indent="-317500" lvl="7" marL="3657600" rtl="0">
              <a:lnSpc>
                <a:spcPct val="115000"/>
              </a:lnSpc>
              <a:spcBef>
                <a:spcPts val="1600"/>
              </a:spcBef>
              <a:spcAft>
                <a:spcPts val="0"/>
              </a:spcAft>
              <a:buClr>
                <a:schemeClr val="lt2"/>
              </a:buClr>
              <a:buSzPts val="1400"/>
              <a:buChar char="○"/>
              <a:defRPr>
                <a:solidFill>
                  <a:schemeClr val="lt2"/>
                </a:solidFill>
              </a:defRPr>
            </a:lvl8pPr>
            <a:lvl9pPr indent="-317500" lvl="8" marL="4114800" rtl="0">
              <a:lnSpc>
                <a:spcPct val="115000"/>
              </a:lnSpc>
              <a:spcBef>
                <a:spcPts val="1600"/>
              </a:spcBef>
              <a:spcAft>
                <a:spcPts val="1600"/>
              </a:spcAft>
              <a:buClr>
                <a:schemeClr val="lt2"/>
              </a:buClr>
              <a:buSzPts val="1400"/>
              <a:buChar char="■"/>
              <a:defRPr>
                <a:solidFill>
                  <a:schemeClr val="lt2"/>
                </a:solidFill>
              </a:defRPr>
            </a:lvl9pPr>
          </a:lstStyle>
          <a:p/>
        </p:txBody>
      </p:sp>
      <p:sp>
        <p:nvSpPr>
          <p:cNvPr id="53" name="Shape 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spcBef>
                <a:spcPts val="0"/>
              </a:spcBef>
              <a:buNone/>
              <a:defRPr sz="1000">
                <a:solidFill>
                  <a:schemeClr val="lt2"/>
                </a:solidFill>
              </a:defRPr>
            </a:lvl1pPr>
            <a:lvl2pPr lvl="1" rtl="0" algn="r">
              <a:spcBef>
                <a:spcPts val="0"/>
              </a:spcBef>
              <a:buNone/>
              <a:defRPr sz="1000">
                <a:solidFill>
                  <a:schemeClr val="lt2"/>
                </a:solidFill>
              </a:defRPr>
            </a:lvl2pPr>
            <a:lvl3pPr lvl="2" rtl="0" algn="r">
              <a:spcBef>
                <a:spcPts val="0"/>
              </a:spcBef>
              <a:buNone/>
              <a:defRPr sz="1000">
                <a:solidFill>
                  <a:schemeClr val="lt2"/>
                </a:solidFill>
              </a:defRPr>
            </a:lvl3pPr>
            <a:lvl4pPr lvl="3" rtl="0" algn="r">
              <a:spcBef>
                <a:spcPts val="0"/>
              </a:spcBef>
              <a:buNone/>
              <a:defRPr sz="1000">
                <a:solidFill>
                  <a:schemeClr val="lt2"/>
                </a:solidFill>
              </a:defRPr>
            </a:lvl4pPr>
            <a:lvl5pPr lvl="4" rtl="0" algn="r">
              <a:spcBef>
                <a:spcPts val="0"/>
              </a:spcBef>
              <a:buNone/>
              <a:defRPr sz="1000">
                <a:solidFill>
                  <a:schemeClr val="lt2"/>
                </a:solidFill>
              </a:defRPr>
            </a:lvl5pPr>
            <a:lvl6pPr lvl="5" rtl="0" algn="r">
              <a:spcBef>
                <a:spcPts val="0"/>
              </a:spcBef>
              <a:buNone/>
              <a:defRPr sz="1000">
                <a:solidFill>
                  <a:schemeClr val="lt2"/>
                </a:solidFill>
              </a:defRPr>
            </a:lvl6pPr>
            <a:lvl7pPr lvl="6" rtl="0" algn="r">
              <a:spcBef>
                <a:spcPts val="0"/>
              </a:spcBef>
              <a:buNone/>
              <a:defRPr sz="1000">
                <a:solidFill>
                  <a:schemeClr val="lt2"/>
                </a:solidFill>
              </a:defRPr>
            </a:lvl7pPr>
            <a:lvl8pPr lvl="7" rtl="0" algn="r">
              <a:spcBef>
                <a:spcPts val="0"/>
              </a:spcBef>
              <a:buNone/>
              <a:defRPr sz="1000">
                <a:solidFill>
                  <a:schemeClr val="lt2"/>
                </a:solidFill>
              </a:defRPr>
            </a:lvl8pPr>
            <a:lvl9pPr lvl="8" rtl="0" algn="r">
              <a:spcBef>
                <a:spcPts val="0"/>
              </a:spcBef>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9.jpg"/><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0.jp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1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4.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ctrTitle"/>
          </p:nvPr>
        </p:nvSpPr>
        <p:spPr>
          <a:xfrm>
            <a:off x="131425" y="1760625"/>
            <a:ext cx="8877000" cy="103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Convnets in TensorFlow</a:t>
            </a:r>
            <a:endParaRPr>
              <a:latin typeface="Georgia"/>
              <a:ea typeface="Georgia"/>
              <a:cs typeface="Georgia"/>
              <a:sym typeface="Georgia"/>
            </a:endParaRPr>
          </a:p>
        </p:txBody>
      </p:sp>
      <p:sp>
        <p:nvSpPr>
          <p:cNvPr id="100" name="Shape 100"/>
          <p:cNvSpPr txBox="1"/>
          <p:nvPr>
            <p:ph idx="1" type="subTitle"/>
          </p:nvPr>
        </p:nvSpPr>
        <p:spPr>
          <a:xfrm>
            <a:off x="311700" y="2834125"/>
            <a:ext cx="8520600" cy="1339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latin typeface="Georgia"/>
                <a:ea typeface="Georgia"/>
                <a:cs typeface="Georgia"/>
                <a:sym typeface="Georgia"/>
              </a:rPr>
              <a:t>CS 20: TensorFlow for Deep Learning Research</a:t>
            </a:r>
            <a:endParaRPr sz="1800">
              <a:latin typeface="Georgia"/>
              <a:ea typeface="Georgia"/>
              <a:cs typeface="Georgia"/>
              <a:sym typeface="Georgia"/>
            </a:endParaRPr>
          </a:p>
          <a:p>
            <a:pPr indent="0" lvl="0" marL="0" rtl="0">
              <a:spcBef>
                <a:spcPts val="0"/>
              </a:spcBef>
              <a:spcAft>
                <a:spcPts val="0"/>
              </a:spcAft>
              <a:buNone/>
            </a:pPr>
            <a:r>
              <a:rPr lang="en" sz="1800">
                <a:latin typeface="Georgia"/>
                <a:ea typeface="Georgia"/>
                <a:cs typeface="Georgia"/>
                <a:sym typeface="Georgia"/>
              </a:rPr>
              <a:t>Lecture 7</a:t>
            </a:r>
            <a:endParaRPr sz="1800">
              <a:latin typeface="Georgia"/>
              <a:ea typeface="Georgia"/>
              <a:cs typeface="Georgia"/>
              <a:sym typeface="Georgia"/>
            </a:endParaRPr>
          </a:p>
          <a:p>
            <a:pPr indent="0" lvl="0" marL="0" rtl="0">
              <a:spcBef>
                <a:spcPts val="0"/>
              </a:spcBef>
              <a:spcAft>
                <a:spcPts val="0"/>
              </a:spcAft>
              <a:buNone/>
            </a:pPr>
            <a:r>
              <a:rPr lang="en" sz="1800">
                <a:latin typeface="Georgia"/>
                <a:ea typeface="Georgia"/>
                <a:cs typeface="Georgia"/>
                <a:sym typeface="Georgia"/>
              </a:rPr>
              <a:t>2/7/2017</a:t>
            </a:r>
            <a:endParaRPr sz="1800">
              <a:latin typeface="Georgia"/>
              <a:ea typeface="Georgia"/>
              <a:cs typeface="Georgia"/>
              <a:sym typeface="Georgia"/>
            </a:endParaRPr>
          </a:p>
        </p:txBody>
      </p:sp>
      <p:sp>
        <p:nvSpPr>
          <p:cNvPr id="101" name="Shape 1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02" name="Shape 102"/>
          <p:cNvPicPr preferRelativeResize="0"/>
          <p:nvPr/>
        </p:nvPicPr>
        <p:blipFill>
          <a:blip r:embed="rId3">
            <a:alphaModFix/>
          </a:blip>
          <a:stretch>
            <a:fillRect/>
          </a:stretch>
        </p:blipFill>
        <p:spPr>
          <a:xfrm>
            <a:off x="3945848" y="390625"/>
            <a:ext cx="1136774" cy="14349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aphicFrame>
        <p:nvGraphicFramePr>
          <p:cNvPr id="166" name="Shape 166"/>
          <p:cNvGraphicFramePr/>
          <p:nvPr/>
        </p:nvGraphicFramePr>
        <p:xfrm>
          <a:off x="2986525" y="1462425"/>
          <a:ext cx="3000000" cy="3000000"/>
        </p:xfrm>
        <a:graphic>
          <a:graphicData uri="http://schemas.openxmlformats.org/drawingml/2006/table">
            <a:tbl>
              <a:tblPr>
                <a:noFill/>
                <a:tableStyleId>{0255B8A9-228C-4A5D-BB96-F52CC50B0F9B}</a:tableStyleId>
              </a:tblPr>
              <a:tblGrid>
                <a:gridCol w="1056975"/>
                <a:gridCol w="1056975"/>
                <a:gridCol w="1056975"/>
              </a:tblGrid>
              <a:tr h="730575">
                <a:tc>
                  <a:txBody>
                    <a:bodyPr>
                      <a:noAutofit/>
                    </a:bodyPr>
                    <a:lstStyle/>
                    <a:p>
                      <a:pPr indent="0" lvl="0" marL="0" rtl="0">
                        <a:spcBef>
                          <a:spcPts val="0"/>
                        </a:spcBef>
                        <a:spcAft>
                          <a:spcPts val="0"/>
                        </a:spcAft>
                        <a:buNone/>
                      </a:pPr>
                      <a:r>
                        <a:rPr lang="en">
                          <a:solidFill>
                            <a:srgbClr val="FFFFFF"/>
                          </a:solidFill>
                        </a:rPr>
                        <a:t>0.0625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0.125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0.0625</a:t>
                      </a:r>
                      <a:endParaRPr>
                        <a:solidFill>
                          <a:srgbClr val="FFFFFF"/>
                        </a:solidFill>
                      </a:endParaRPr>
                    </a:p>
                  </a:txBody>
                  <a:tcPr marT="91425" marB="91425" marR="91425" marL="91425"/>
                </a:tc>
              </a:tr>
              <a:tr h="683025">
                <a:tc>
                  <a:txBody>
                    <a:bodyPr>
                      <a:noAutofit/>
                    </a:bodyPr>
                    <a:lstStyle/>
                    <a:p>
                      <a:pPr indent="0" lvl="0" marL="0" rtl="0">
                        <a:spcBef>
                          <a:spcPts val="0"/>
                        </a:spcBef>
                        <a:spcAft>
                          <a:spcPts val="0"/>
                        </a:spcAft>
                        <a:buNone/>
                      </a:pPr>
                      <a:r>
                        <a:rPr lang="en">
                          <a:solidFill>
                            <a:srgbClr val="FFFFFF"/>
                          </a:solidFill>
                        </a:rPr>
                        <a:t>0.125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0.125</a:t>
                      </a:r>
                      <a:endParaRPr>
                        <a:solidFill>
                          <a:srgbClr val="FFFFFF"/>
                        </a:solidFill>
                      </a:endParaRPr>
                    </a:p>
                  </a:txBody>
                  <a:tcPr marT="91425" marB="91425" marR="91425" marL="91425"/>
                </a:tc>
              </a:tr>
              <a:tr h="683025">
                <a:tc>
                  <a:txBody>
                    <a:bodyPr>
                      <a:noAutofit/>
                    </a:bodyPr>
                    <a:lstStyle/>
                    <a:p>
                      <a:pPr indent="0" lvl="0" marL="0" rtl="0">
                        <a:spcBef>
                          <a:spcPts val="0"/>
                        </a:spcBef>
                        <a:spcAft>
                          <a:spcPts val="0"/>
                        </a:spcAft>
                        <a:buNone/>
                      </a:pPr>
                      <a:r>
                        <a:rPr lang="en">
                          <a:solidFill>
                            <a:srgbClr val="FFFFFF"/>
                          </a:solidFill>
                        </a:rPr>
                        <a:t>0.0625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0.125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0.0625</a:t>
                      </a:r>
                      <a:endParaRPr>
                        <a:solidFill>
                          <a:srgbClr val="FFFFFF"/>
                        </a:solidFill>
                      </a:endParaRPr>
                    </a:p>
                  </a:txBody>
                  <a:tcPr marT="91425" marB="91425" marR="91425" marL="91425"/>
                </a:tc>
              </a:tr>
            </a:tbl>
          </a:graphicData>
        </a:graphic>
      </p:graphicFrame>
      <p:sp>
        <p:nvSpPr>
          <p:cNvPr id="167" name="Shape 167"/>
          <p:cNvSpPr txBox="1"/>
          <p:nvPr/>
        </p:nvSpPr>
        <p:spPr>
          <a:xfrm>
            <a:off x="2246550" y="3708900"/>
            <a:ext cx="4726800" cy="109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Matrix multiplication of this kernel with </a:t>
            </a:r>
            <a:endParaRPr sz="1800">
              <a:solidFill>
                <a:srgbClr val="FFFFFF"/>
              </a:solidFill>
              <a:latin typeface="Georgia"/>
              <a:ea typeface="Georgia"/>
              <a:cs typeface="Georgia"/>
              <a:sym typeface="Georgia"/>
            </a:endParaRPr>
          </a:p>
          <a:p>
            <a:pPr indent="0" lvl="0" marL="0" rtl="0" algn="ctr">
              <a:spcBef>
                <a:spcPts val="0"/>
              </a:spcBef>
              <a:spcAft>
                <a:spcPts val="0"/>
              </a:spcAft>
              <a:buNone/>
            </a:pPr>
            <a:r>
              <a:rPr lang="en" sz="1800">
                <a:solidFill>
                  <a:srgbClr val="FFFFFF"/>
                </a:solidFill>
                <a:latin typeface="Georgia"/>
                <a:ea typeface="Georgia"/>
                <a:cs typeface="Georgia"/>
                <a:sym typeface="Georgia"/>
              </a:rPr>
              <a:t>a 3 x 3 patch of an image is a weighted sum of neighboring pixels</a:t>
            </a:r>
            <a:endParaRPr sz="1800">
              <a:solidFill>
                <a:srgbClr val="FFFFFF"/>
              </a:solidFill>
              <a:latin typeface="Georgia"/>
              <a:ea typeface="Georgia"/>
              <a:cs typeface="Georgia"/>
              <a:sym typeface="Georgia"/>
            </a:endParaRPr>
          </a:p>
          <a:p>
            <a:pPr indent="0" lvl="0" marL="0" rtl="0" algn="ctr">
              <a:spcBef>
                <a:spcPts val="0"/>
              </a:spcBef>
              <a:spcAft>
                <a:spcPts val="0"/>
              </a:spcAft>
              <a:buNone/>
            </a:pPr>
            <a:r>
              <a:rPr lang="en" sz="1800">
                <a:solidFill>
                  <a:srgbClr val="FFFFFF"/>
                </a:solidFill>
                <a:latin typeface="Georgia"/>
                <a:ea typeface="Georgia"/>
                <a:cs typeface="Georgia"/>
                <a:sym typeface="Georgia"/>
              </a:rPr>
              <a:t>=&gt; blurring effect</a:t>
            </a:r>
            <a:endParaRPr sz="1800">
              <a:solidFill>
                <a:srgbClr val="FFFFFF"/>
              </a:solidFill>
              <a:latin typeface="Georgia"/>
              <a:ea typeface="Georgia"/>
              <a:cs typeface="Georgia"/>
              <a:sym typeface="Georgia"/>
            </a:endParaRPr>
          </a:p>
        </p:txBody>
      </p:sp>
      <p:sp>
        <p:nvSpPr>
          <p:cNvPr id="168" name="Shape 1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Kernel for blurring</a:t>
            </a:r>
            <a:endParaRPr b="1">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74" name="Shape 174"/>
          <p:cNvSpPr/>
          <p:nvPr/>
        </p:nvSpPr>
        <p:spPr>
          <a:xfrm>
            <a:off x="3467350" y="2981875"/>
            <a:ext cx="2230500" cy="26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aphicFrame>
        <p:nvGraphicFramePr>
          <p:cNvPr id="175" name="Shape 175"/>
          <p:cNvGraphicFramePr/>
          <p:nvPr/>
        </p:nvGraphicFramePr>
        <p:xfrm>
          <a:off x="3436675" y="1451325"/>
          <a:ext cx="3000000" cy="3000000"/>
        </p:xfrm>
        <a:graphic>
          <a:graphicData uri="http://schemas.openxmlformats.org/drawingml/2006/table">
            <a:tbl>
              <a:tblPr>
                <a:noFill/>
                <a:tableStyleId>{0255B8A9-228C-4A5D-BB96-F52CC50B0F9B}</a:tableStyleId>
              </a:tblPr>
              <a:tblGrid>
                <a:gridCol w="738400"/>
                <a:gridCol w="738400"/>
                <a:gridCol w="738400"/>
              </a:tblGrid>
              <a:tr h="468575">
                <a:tc>
                  <a:txBody>
                    <a:bodyPr>
                      <a:noAutofit/>
                    </a:bodyPr>
                    <a:lstStyle/>
                    <a:p>
                      <a:pPr indent="0" lvl="0" marL="0" rtl="0">
                        <a:spcBef>
                          <a:spcPts val="0"/>
                        </a:spcBef>
                        <a:spcAft>
                          <a:spcPts val="0"/>
                        </a:spcAft>
                        <a:buNone/>
                      </a:pPr>
                      <a:r>
                        <a:rPr lang="en">
                          <a:solidFill>
                            <a:srgbClr val="FFFFFF"/>
                          </a:solidFill>
                        </a:rPr>
                        <a:t>0.0625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0.125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0.0625</a:t>
                      </a:r>
                      <a:endParaRPr>
                        <a:solidFill>
                          <a:srgbClr val="FFFFFF"/>
                        </a:solidFill>
                      </a:endParaRPr>
                    </a:p>
                  </a:txBody>
                  <a:tcPr marT="91425" marB="91425" marR="91425" marL="91425"/>
                </a:tc>
              </a:tr>
              <a:tr h="438075">
                <a:tc>
                  <a:txBody>
                    <a:bodyPr>
                      <a:noAutofit/>
                    </a:bodyPr>
                    <a:lstStyle/>
                    <a:p>
                      <a:pPr indent="0" lvl="0" marL="0" rtl="0">
                        <a:spcBef>
                          <a:spcPts val="0"/>
                        </a:spcBef>
                        <a:spcAft>
                          <a:spcPts val="0"/>
                        </a:spcAft>
                        <a:buNone/>
                      </a:pPr>
                      <a:r>
                        <a:rPr lang="en">
                          <a:solidFill>
                            <a:srgbClr val="FFFFFF"/>
                          </a:solidFill>
                        </a:rPr>
                        <a:t>0.125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0.125</a:t>
                      </a:r>
                      <a:endParaRPr>
                        <a:solidFill>
                          <a:srgbClr val="FFFFFF"/>
                        </a:solidFill>
                      </a:endParaRPr>
                    </a:p>
                  </a:txBody>
                  <a:tcPr marT="91425" marB="91425" marR="91425" marL="91425"/>
                </a:tc>
              </a:tr>
              <a:tr h="438075">
                <a:tc>
                  <a:txBody>
                    <a:bodyPr>
                      <a:noAutofit/>
                    </a:bodyPr>
                    <a:lstStyle/>
                    <a:p>
                      <a:pPr indent="0" lvl="0" marL="0" rtl="0">
                        <a:spcBef>
                          <a:spcPts val="0"/>
                        </a:spcBef>
                        <a:spcAft>
                          <a:spcPts val="0"/>
                        </a:spcAft>
                        <a:buNone/>
                      </a:pPr>
                      <a:r>
                        <a:rPr lang="en">
                          <a:solidFill>
                            <a:srgbClr val="FFFFFF"/>
                          </a:solidFill>
                        </a:rPr>
                        <a:t>0.0625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0.125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0.0625</a:t>
                      </a:r>
                      <a:endParaRPr>
                        <a:solidFill>
                          <a:srgbClr val="FFFFFF"/>
                        </a:solidFill>
                      </a:endParaRPr>
                    </a:p>
                  </a:txBody>
                  <a:tcPr marT="91425" marB="91425" marR="91425" marL="91425"/>
                </a:tc>
              </a:tr>
            </a:tbl>
          </a:graphicData>
        </a:graphic>
      </p:graphicFrame>
      <p:sp>
        <p:nvSpPr>
          <p:cNvPr id="176" name="Shape 176"/>
          <p:cNvSpPr txBox="1"/>
          <p:nvPr/>
        </p:nvSpPr>
        <p:spPr>
          <a:xfrm>
            <a:off x="3436675" y="3252525"/>
            <a:ext cx="21063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tf.nn.conv2d</a:t>
            </a:r>
            <a:endParaRPr sz="1800">
              <a:solidFill>
                <a:srgbClr val="FFFFFF"/>
              </a:solidFill>
              <a:latin typeface="Georgia"/>
              <a:ea typeface="Georgia"/>
              <a:cs typeface="Georgia"/>
              <a:sym typeface="Georgia"/>
            </a:endParaRPr>
          </a:p>
        </p:txBody>
      </p:sp>
      <p:sp>
        <p:nvSpPr>
          <p:cNvPr id="177" name="Shape 177"/>
          <p:cNvSpPr txBox="1"/>
          <p:nvPr/>
        </p:nvSpPr>
        <p:spPr>
          <a:xfrm>
            <a:off x="427750" y="3632375"/>
            <a:ext cx="21063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input</a:t>
            </a:r>
            <a:endParaRPr sz="1800">
              <a:solidFill>
                <a:srgbClr val="FFFFFF"/>
              </a:solidFill>
              <a:latin typeface="Georgia"/>
              <a:ea typeface="Georgia"/>
              <a:cs typeface="Georgia"/>
              <a:sym typeface="Georgia"/>
            </a:endParaRPr>
          </a:p>
        </p:txBody>
      </p:sp>
      <p:sp>
        <p:nvSpPr>
          <p:cNvPr id="178" name="Shape 178"/>
          <p:cNvSpPr txBox="1"/>
          <p:nvPr/>
        </p:nvSpPr>
        <p:spPr>
          <a:xfrm>
            <a:off x="3436675" y="994850"/>
            <a:ext cx="21063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Kernel for blurring</a:t>
            </a:r>
            <a:endParaRPr sz="1800">
              <a:solidFill>
                <a:srgbClr val="FFFFFF"/>
              </a:solidFill>
              <a:latin typeface="Georgia"/>
              <a:ea typeface="Georgia"/>
              <a:cs typeface="Georgia"/>
              <a:sym typeface="Georgia"/>
            </a:endParaRPr>
          </a:p>
        </p:txBody>
      </p:sp>
      <p:sp>
        <p:nvSpPr>
          <p:cNvPr id="179" name="Shape 179"/>
          <p:cNvSpPr txBox="1"/>
          <p:nvPr/>
        </p:nvSpPr>
        <p:spPr>
          <a:xfrm>
            <a:off x="6445600" y="3632375"/>
            <a:ext cx="21063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output</a:t>
            </a:r>
            <a:endParaRPr sz="1800">
              <a:solidFill>
                <a:srgbClr val="FFFFFF"/>
              </a:solidFill>
              <a:latin typeface="Georgia"/>
              <a:ea typeface="Georgia"/>
              <a:cs typeface="Georgia"/>
              <a:sym typeface="Georgia"/>
            </a:endParaRPr>
          </a:p>
        </p:txBody>
      </p:sp>
      <p:pic>
        <p:nvPicPr>
          <p:cNvPr id="180" name="Shape 180"/>
          <p:cNvPicPr preferRelativeResize="0"/>
          <p:nvPr/>
        </p:nvPicPr>
        <p:blipFill>
          <a:blip r:embed="rId3">
            <a:alphaModFix/>
          </a:blip>
          <a:stretch>
            <a:fillRect/>
          </a:stretch>
        </p:blipFill>
        <p:spPr>
          <a:xfrm>
            <a:off x="268375" y="1147250"/>
            <a:ext cx="3012405" cy="2332726"/>
          </a:xfrm>
          <a:prstGeom prst="rect">
            <a:avLst/>
          </a:prstGeom>
          <a:noFill/>
          <a:ln>
            <a:noFill/>
          </a:ln>
        </p:spPr>
      </p:pic>
      <p:pic>
        <p:nvPicPr>
          <p:cNvPr id="181" name="Shape 181"/>
          <p:cNvPicPr preferRelativeResize="0"/>
          <p:nvPr/>
        </p:nvPicPr>
        <p:blipFill>
          <a:blip r:embed="rId4">
            <a:alphaModFix/>
          </a:blip>
          <a:stretch>
            <a:fillRect/>
          </a:stretch>
        </p:blipFill>
        <p:spPr>
          <a:xfrm>
            <a:off x="5807775" y="1147250"/>
            <a:ext cx="3024852" cy="2332725"/>
          </a:xfrm>
          <a:prstGeom prst="rect">
            <a:avLst/>
          </a:prstGeom>
          <a:noFill/>
          <a:ln>
            <a:noFill/>
          </a:ln>
        </p:spPr>
      </p:pic>
      <p:sp>
        <p:nvSpPr>
          <p:cNvPr id="182" name="Shape 1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 without training</a:t>
            </a:r>
            <a:endParaRPr b="1">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88" name="Shape 188"/>
          <p:cNvSpPr txBox="1"/>
          <p:nvPr/>
        </p:nvSpPr>
        <p:spPr>
          <a:xfrm>
            <a:off x="1137625" y="1458550"/>
            <a:ext cx="7034100" cy="34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We can use one single convolutional layer to modify a certain image</a:t>
            </a:r>
            <a:endParaRPr sz="1800">
              <a:solidFill>
                <a:srgbClr val="FFFFFF"/>
              </a:solidFill>
              <a:latin typeface="Georgia"/>
              <a:ea typeface="Georgia"/>
              <a:cs typeface="Georgia"/>
              <a:sym typeface="Georgia"/>
            </a:endParaRPr>
          </a:p>
          <a:p>
            <a:pPr indent="0" lvl="0" marL="0" rtl="0">
              <a:spcBef>
                <a:spcPts val="0"/>
              </a:spcBef>
              <a:spcAft>
                <a:spcPts val="0"/>
              </a:spcAft>
              <a:buNone/>
            </a:pPr>
            <a:r>
              <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tf.nn.conv2d(</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input,</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filter,</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strides,</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padding,</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use_cudnn_on_gpu=True,</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data_format='NHWC',</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dilations=[1, 1, 1, 1],</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name=None</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ctr">
              <a:spcBef>
                <a:spcPts val="0"/>
              </a:spcBef>
              <a:spcAft>
                <a:spcPts val="0"/>
              </a:spcAft>
              <a:buNone/>
            </a:pPr>
            <a:r>
              <a:t/>
            </a:r>
            <a:endParaRPr sz="1800">
              <a:solidFill>
                <a:srgbClr val="FFFFFF"/>
              </a:solidFill>
              <a:latin typeface="Consolas"/>
              <a:ea typeface="Consolas"/>
              <a:cs typeface="Consolas"/>
              <a:sym typeface="Consolas"/>
            </a:endParaRPr>
          </a:p>
        </p:txBody>
      </p:sp>
      <p:sp>
        <p:nvSpPr>
          <p:cNvPr id="189" name="Shape 1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TensorFlow</a:t>
            </a:r>
            <a:endParaRPr b="1">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95" name="Shape 195"/>
          <p:cNvSpPr txBox="1"/>
          <p:nvPr/>
        </p:nvSpPr>
        <p:spPr>
          <a:xfrm>
            <a:off x="1137625" y="1458550"/>
            <a:ext cx="7034100" cy="34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We can use one single convolutional layer to modify a certain image</a:t>
            </a:r>
            <a:endParaRPr sz="1800">
              <a:solidFill>
                <a:srgbClr val="FFFFFF"/>
              </a:solidFill>
              <a:latin typeface="Georgia"/>
              <a:ea typeface="Georgia"/>
              <a:cs typeface="Georgia"/>
              <a:sym typeface="Georgia"/>
            </a:endParaRPr>
          </a:p>
          <a:p>
            <a:pPr indent="0" lvl="0" marL="0" rtl="0">
              <a:spcBef>
                <a:spcPts val="0"/>
              </a:spcBef>
              <a:spcAft>
                <a:spcPts val="0"/>
              </a:spcAft>
              <a:buNone/>
            </a:pPr>
            <a:r>
              <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tf.nn.conv2d(</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input,			</a:t>
            </a:r>
            <a:r>
              <a:rPr lang="en" sz="1200">
                <a:solidFill>
                  <a:srgbClr val="999999"/>
                </a:solidFill>
                <a:latin typeface="Consolas"/>
                <a:ea typeface="Consolas"/>
                <a:cs typeface="Consolas"/>
                <a:sym typeface="Consolas"/>
              </a:rPr>
              <a:t>Batch size (N) x Height (H) x Width (W) x Channels (C)</a:t>
            </a:r>
            <a:endParaRPr sz="1200">
              <a:solidFill>
                <a:srgbClr val="999999"/>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filter,		</a:t>
            </a:r>
            <a:r>
              <a:rPr lang="en" sz="1200">
                <a:solidFill>
                  <a:srgbClr val="999999"/>
                </a:solidFill>
                <a:latin typeface="Consolas"/>
                <a:ea typeface="Consolas"/>
                <a:cs typeface="Consolas"/>
                <a:sym typeface="Consolas"/>
              </a:rPr>
              <a:t>Height x Width x Input Channels x Output Channels</a:t>
            </a:r>
            <a:endParaRPr sz="1200">
              <a:solidFill>
                <a:srgbClr val="999999"/>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strides,		</a:t>
            </a:r>
            <a:r>
              <a:rPr lang="en" sz="1200">
                <a:solidFill>
                  <a:srgbClr val="999999"/>
                </a:solidFill>
                <a:latin typeface="Consolas"/>
                <a:ea typeface="Consolas"/>
                <a:cs typeface="Consolas"/>
                <a:sym typeface="Consolas"/>
              </a:rPr>
              <a:t>4 element 1-D tensor, strides in each direction</a:t>
            </a:r>
            <a:endParaRPr sz="1200">
              <a:solidFill>
                <a:srgbClr val="999999"/>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padding,		</a:t>
            </a:r>
            <a:r>
              <a:rPr lang="en" sz="1200">
                <a:solidFill>
                  <a:srgbClr val="999999"/>
                </a:solidFill>
                <a:latin typeface="Consolas"/>
                <a:ea typeface="Consolas"/>
                <a:cs typeface="Consolas"/>
                <a:sym typeface="Consolas"/>
              </a:rPr>
              <a:t>'SAME' or 'VALID'</a:t>
            </a:r>
            <a:endParaRPr sz="1200">
              <a:solidFill>
                <a:srgbClr val="999999"/>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use_cudnn_on_gpu=True,</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data_format='NHWC',</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dilations=[1, 1, 1, 1],</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name=None</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ctr">
              <a:spcBef>
                <a:spcPts val="0"/>
              </a:spcBef>
              <a:spcAft>
                <a:spcPts val="0"/>
              </a:spcAft>
              <a:buNone/>
            </a:pPr>
            <a:r>
              <a:t/>
            </a:r>
            <a:endParaRPr sz="1800">
              <a:solidFill>
                <a:srgbClr val="FFFFFF"/>
              </a:solidFill>
              <a:latin typeface="Consolas"/>
              <a:ea typeface="Consolas"/>
              <a:cs typeface="Consolas"/>
              <a:sym typeface="Consolas"/>
            </a:endParaRPr>
          </a:p>
        </p:txBody>
      </p:sp>
      <p:sp>
        <p:nvSpPr>
          <p:cNvPr id="196" name="Shape 1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TensorFlow</a:t>
            </a:r>
            <a:endParaRPr b="1">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02" name="Shape 202"/>
          <p:cNvSpPr txBox="1"/>
          <p:nvPr/>
        </p:nvSpPr>
        <p:spPr>
          <a:xfrm>
            <a:off x="1137625" y="1458550"/>
            <a:ext cx="7034100" cy="34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We can use one single convolutional layer to modify a certain image</a:t>
            </a:r>
            <a:endParaRPr sz="1800">
              <a:solidFill>
                <a:srgbClr val="FFFFFF"/>
              </a:solidFill>
              <a:latin typeface="Georgia"/>
              <a:ea typeface="Georgia"/>
              <a:cs typeface="Georgia"/>
              <a:sym typeface="Georgia"/>
            </a:endParaRPr>
          </a:p>
          <a:p>
            <a:pPr indent="0" lvl="0" marL="0" rtl="0">
              <a:spcBef>
                <a:spcPts val="0"/>
              </a:spcBef>
              <a:spcAft>
                <a:spcPts val="0"/>
              </a:spcAft>
              <a:buNone/>
            </a:pPr>
            <a:r>
              <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tf.nn.conv2d(</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image,</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kernel,</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strides=</a:t>
            </a:r>
            <a:r>
              <a:rPr lang="en" sz="1800">
                <a:solidFill>
                  <a:srgbClr val="FFFFFF"/>
                </a:solidFill>
                <a:latin typeface="Consolas"/>
                <a:ea typeface="Consolas"/>
                <a:cs typeface="Consolas"/>
                <a:sym typeface="Consolas"/>
              </a:rPr>
              <a:t>[1, 3, 3, 1]</a:t>
            </a: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padding='SAME',</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ctr">
              <a:spcBef>
                <a:spcPts val="0"/>
              </a:spcBef>
              <a:spcAft>
                <a:spcPts val="0"/>
              </a:spcAft>
              <a:buNone/>
            </a:pPr>
            <a:r>
              <a:t/>
            </a:r>
            <a:endParaRPr sz="1800">
              <a:solidFill>
                <a:srgbClr val="FFFFFF"/>
              </a:solidFill>
              <a:latin typeface="Consolas"/>
              <a:ea typeface="Consolas"/>
              <a:cs typeface="Consolas"/>
              <a:sym typeface="Consolas"/>
            </a:endParaRPr>
          </a:p>
        </p:txBody>
      </p:sp>
      <p:pic>
        <p:nvPicPr>
          <p:cNvPr id="203" name="Shape 203"/>
          <p:cNvPicPr preferRelativeResize="0"/>
          <p:nvPr/>
        </p:nvPicPr>
        <p:blipFill>
          <a:blip r:embed="rId3">
            <a:alphaModFix/>
          </a:blip>
          <a:stretch>
            <a:fillRect/>
          </a:stretch>
        </p:blipFill>
        <p:spPr>
          <a:xfrm>
            <a:off x="5249225" y="1929975"/>
            <a:ext cx="2516926" cy="1949050"/>
          </a:xfrm>
          <a:prstGeom prst="rect">
            <a:avLst/>
          </a:prstGeom>
          <a:noFill/>
          <a:ln>
            <a:noFill/>
          </a:ln>
        </p:spPr>
      </p:pic>
      <p:sp>
        <p:nvSpPr>
          <p:cNvPr id="204" name="Shape 2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TensorFlow</a:t>
            </a:r>
            <a:endParaRPr b="1">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10" name="Shape 210"/>
          <p:cNvSpPr txBox="1"/>
          <p:nvPr/>
        </p:nvSpPr>
        <p:spPr>
          <a:xfrm>
            <a:off x="152400"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input</a:t>
            </a:r>
            <a:endParaRPr sz="1800">
              <a:solidFill>
                <a:srgbClr val="FFFFFF"/>
              </a:solidFill>
              <a:latin typeface="Georgia"/>
              <a:ea typeface="Georgia"/>
              <a:cs typeface="Georgia"/>
              <a:sym typeface="Georgia"/>
            </a:endParaRPr>
          </a:p>
        </p:txBody>
      </p:sp>
      <p:sp>
        <p:nvSpPr>
          <p:cNvPr id="211" name="Shape 211"/>
          <p:cNvSpPr txBox="1"/>
          <p:nvPr/>
        </p:nvSpPr>
        <p:spPr>
          <a:xfrm>
            <a:off x="2205575"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sharpen</a:t>
            </a:r>
            <a:endParaRPr sz="1800">
              <a:solidFill>
                <a:srgbClr val="FFFFFF"/>
              </a:solidFill>
              <a:latin typeface="Georgia"/>
              <a:ea typeface="Georgia"/>
              <a:cs typeface="Georgia"/>
              <a:sym typeface="Georgia"/>
            </a:endParaRPr>
          </a:p>
        </p:txBody>
      </p:sp>
      <p:sp>
        <p:nvSpPr>
          <p:cNvPr id="212" name="Shape 212"/>
          <p:cNvSpPr txBox="1"/>
          <p:nvPr/>
        </p:nvSpPr>
        <p:spPr>
          <a:xfrm>
            <a:off x="3943763"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edge</a:t>
            </a:r>
            <a:endParaRPr sz="1800">
              <a:solidFill>
                <a:srgbClr val="FFFFFF"/>
              </a:solidFill>
              <a:latin typeface="Georgia"/>
              <a:ea typeface="Georgia"/>
              <a:cs typeface="Georgia"/>
              <a:sym typeface="Georgia"/>
            </a:endParaRPr>
          </a:p>
        </p:txBody>
      </p:sp>
      <p:sp>
        <p:nvSpPr>
          <p:cNvPr id="213" name="Shape 213"/>
          <p:cNvSpPr txBox="1"/>
          <p:nvPr/>
        </p:nvSpPr>
        <p:spPr>
          <a:xfrm>
            <a:off x="5839450"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top sobel</a:t>
            </a:r>
            <a:endParaRPr sz="1800">
              <a:solidFill>
                <a:srgbClr val="FFFFFF"/>
              </a:solidFill>
              <a:latin typeface="Georgia"/>
              <a:ea typeface="Georgia"/>
              <a:cs typeface="Georgia"/>
              <a:sym typeface="Georgia"/>
            </a:endParaRPr>
          </a:p>
        </p:txBody>
      </p:sp>
      <p:sp>
        <p:nvSpPr>
          <p:cNvPr id="214" name="Shape 214"/>
          <p:cNvSpPr txBox="1"/>
          <p:nvPr/>
        </p:nvSpPr>
        <p:spPr>
          <a:xfrm>
            <a:off x="7735125"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emboss</a:t>
            </a:r>
            <a:endParaRPr sz="1800">
              <a:solidFill>
                <a:srgbClr val="FFFFFF"/>
              </a:solidFill>
              <a:latin typeface="Georgia"/>
              <a:ea typeface="Georgia"/>
              <a:cs typeface="Georgia"/>
              <a:sym typeface="Georgia"/>
            </a:endParaRPr>
          </a:p>
        </p:txBody>
      </p:sp>
      <p:sp>
        <p:nvSpPr>
          <p:cNvPr id="215" name="Shape 215"/>
          <p:cNvSpPr txBox="1"/>
          <p:nvPr/>
        </p:nvSpPr>
        <p:spPr>
          <a:xfrm>
            <a:off x="1360800" y="3872600"/>
            <a:ext cx="60786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See kernels.py and 07_run_kernels.py</a:t>
            </a:r>
            <a:endParaRPr sz="1800">
              <a:solidFill>
                <a:srgbClr val="FFFFFF"/>
              </a:solidFill>
              <a:latin typeface="Georgia"/>
              <a:ea typeface="Georgia"/>
              <a:cs typeface="Georgia"/>
              <a:sym typeface="Georgia"/>
            </a:endParaRPr>
          </a:p>
        </p:txBody>
      </p:sp>
      <p:pic>
        <p:nvPicPr>
          <p:cNvPr id="216" name="Shape 216"/>
          <p:cNvPicPr preferRelativeResize="0"/>
          <p:nvPr/>
        </p:nvPicPr>
        <p:blipFill>
          <a:blip r:embed="rId3">
            <a:alphaModFix/>
          </a:blip>
          <a:stretch>
            <a:fillRect/>
          </a:stretch>
        </p:blipFill>
        <p:spPr>
          <a:xfrm>
            <a:off x="152400" y="1410250"/>
            <a:ext cx="8839200" cy="1237488"/>
          </a:xfrm>
          <a:prstGeom prst="rect">
            <a:avLst/>
          </a:prstGeom>
          <a:noFill/>
          <a:ln>
            <a:noFill/>
          </a:ln>
        </p:spPr>
      </p:pic>
      <p:sp>
        <p:nvSpPr>
          <p:cNvPr id="217" name="Shape 2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Some basic kernels</a:t>
            </a:r>
            <a:endParaRPr b="1">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23" name="Shape 223"/>
          <p:cNvSpPr txBox="1"/>
          <p:nvPr/>
        </p:nvSpPr>
        <p:spPr>
          <a:xfrm>
            <a:off x="152400"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input</a:t>
            </a:r>
            <a:endParaRPr sz="1800">
              <a:solidFill>
                <a:srgbClr val="FFFFFF"/>
              </a:solidFill>
              <a:latin typeface="Georgia"/>
              <a:ea typeface="Georgia"/>
              <a:cs typeface="Georgia"/>
              <a:sym typeface="Georgia"/>
            </a:endParaRPr>
          </a:p>
        </p:txBody>
      </p:sp>
      <p:sp>
        <p:nvSpPr>
          <p:cNvPr id="224" name="Shape 224"/>
          <p:cNvSpPr txBox="1"/>
          <p:nvPr/>
        </p:nvSpPr>
        <p:spPr>
          <a:xfrm>
            <a:off x="2205575"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sharpen</a:t>
            </a:r>
            <a:endParaRPr sz="1800">
              <a:solidFill>
                <a:srgbClr val="FFFFFF"/>
              </a:solidFill>
              <a:latin typeface="Georgia"/>
              <a:ea typeface="Georgia"/>
              <a:cs typeface="Georgia"/>
              <a:sym typeface="Georgia"/>
            </a:endParaRPr>
          </a:p>
        </p:txBody>
      </p:sp>
      <p:sp>
        <p:nvSpPr>
          <p:cNvPr id="225" name="Shape 225"/>
          <p:cNvSpPr txBox="1"/>
          <p:nvPr/>
        </p:nvSpPr>
        <p:spPr>
          <a:xfrm>
            <a:off x="3943763"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edge</a:t>
            </a:r>
            <a:endParaRPr sz="1800">
              <a:solidFill>
                <a:srgbClr val="FFFFFF"/>
              </a:solidFill>
              <a:latin typeface="Georgia"/>
              <a:ea typeface="Georgia"/>
              <a:cs typeface="Georgia"/>
              <a:sym typeface="Georgia"/>
            </a:endParaRPr>
          </a:p>
        </p:txBody>
      </p:sp>
      <p:sp>
        <p:nvSpPr>
          <p:cNvPr id="226" name="Shape 226"/>
          <p:cNvSpPr txBox="1"/>
          <p:nvPr/>
        </p:nvSpPr>
        <p:spPr>
          <a:xfrm>
            <a:off x="5839450"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top sobel</a:t>
            </a:r>
            <a:endParaRPr sz="1800">
              <a:solidFill>
                <a:srgbClr val="FFFFFF"/>
              </a:solidFill>
              <a:latin typeface="Georgia"/>
              <a:ea typeface="Georgia"/>
              <a:cs typeface="Georgia"/>
              <a:sym typeface="Georgia"/>
            </a:endParaRPr>
          </a:p>
        </p:txBody>
      </p:sp>
      <p:sp>
        <p:nvSpPr>
          <p:cNvPr id="227" name="Shape 227"/>
          <p:cNvSpPr txBox="1"/>
          <p:nvPr/>
        </p:nvSpPr>
        <p:spPr>
          <a:xfrm>
            <a:off x="7735125"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emboss</a:t>
            </a:r>
            <a:endParaRPr sz="1800">
              <a:solidFill>
                <a:srgbClr val="FFFFFF"/>
              </a:solidFill>
              <a:latin typeface="Georgia"/>
              <a:ea typeface="Georgia"/>
              <a:cs typeface="Georgia"/>
              <a:sym typeface="Georgia"/>
            </a:endParaRPr>
          </a:p>
        </p:txBody>
      </p:sp>
      <p:pic>
        <p:nvPicPr>
          <p:cNvPr id="228" name="Shape 228"/>
          <p:cNvPicPr preferRelativeResize="0"/>
          <p:nvPr/>
        </p:nvPicPr>
        <p:blipFill>
          <a:blip r:embed="rId3">
            <a:alphaModFix/>
          </a:blip>
          <a:stretch>
            <a:fillRect/>
          </a:stretch>
        </p:blipFill>
        <p:spPr>
          <a:xfrm>
            <a:off x="152400" y="1410250"/>
            <a:ext cx="8839200" cy="1237488"/>
          </a:xfrm>
          <a:prstGeom prst="rect">
            <a:avLst/>
          </a:prstGeom>
          <a:noFill/>
          <a:ln>
            <a:noFill/>
          </a:ln>
        </p:spPr>
      </p:pic>
      <p:pic>
        <p:nvPicPr>
          <p:cNvPr id="229" name="Shape 229"/>
          <p:cNvPicPr preferRelativeResize="0"/>
          <p:nvPr/>
        </p:nvPicPr>
        <p:blipFill>
          <a:blip r:embed="rId4">
            <a:alphaModFix/>
          </a:blip>
          <a:stretch>
            <a:fillRect/>
          </a:stretch>
        </p:blipFill>
        <p:spPr>
          <a:xfrm>
            <a:off x="6564100" y="3420613"/>
            <a:ext cx="1587025" cy="1587075"/>
          </a:xfrm>
          <a:prstGeom prst="rect">
            <a:avLst/>
          </a:prstGeom>
          <a:noFill/>
          <a:ln>
            <a:noFill/>
          </a:ln>
        </p:spPr>
      </p:pic>
      <p:sp>
        <p:nvSpPr>
          <p:cNvPr id="230" name="Shape 2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Some basic kernels</a:t>
            </a:r>
            <a:endParaRPr b="1">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36" name="Shape 236"/>
          <p:cNvSpPr txBox="1"/>
          <p:nvPr/>
        </p:nvSpPr>
        <p:spPr>
          <a:xfrm>
            <a:off x="1137625" y="1802725"/>
            <a:ext cx="7034100" cy="157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Georgia"/>
                <a:ea typeface="Georgia"/>
                <a:cs typeface="Georgia"/>
                <a:sym typeface="Georgia"/>
              </a:rPr>
              <a:t>Don’t hard-code the values of your kernels.</a:t>
            </a:r>
            <a:endParaRPr sz="2400">
              <a:solidFill>
                <a:srgbClr val="FFFFFF"/>
              </a:solidFill>
              <a:latin typeface="Georgia"/>
              <a:ea typeface="Georgia"/>
              <a:cs typeface="Georgia"/>
              <a:sym typeface="Georgia"/>
            </a:endParaRPr>
          </a:p>
          <a:p>
            <a:pPr indent="0" lvl="0" marL="0" rtl="0" algn="ctr">
              <a:spcBef>
                <a:spcPts val="0"/>
              </a:spcBef>
              <a:spcAft>
                <a:spcPts val="0"/>
              </a:spcAft>
              <a:buNone/>
            </a:pPr>
            <a:r>
              <a:rPr lang="en" sz="2400">
                <a:solidFill>
                  <a:srgbClr val="FFFFFF"/>
                </a:solidFill>
                <a:latin typeface="Georgia"/>
                <a:ea typeface="Georgia"/>
                <a:cs typeface="Georgia"/>
                <a:sym typeface="Georgia"/>
              </a:rPr>
              <a:t>Learn the optimal kernels through training!</a:t>
            </a:r>
            <a:endParaRPr sz="2400">
              <a:solidFill>
                <a:srgbClr val="FFFFFF"/>
              </a:solidFill>
              <a:latin typeface="Georgia"/>
              <a:ea typeface="Georgia"/>
              <a:cs typeface="Georgia"/>
              <a:sym typeface="Georgia"/>
            </a:endParaRPr>
          </a:p>
        </p:txBody>
      </p:sp>
      <p:sp>
        <p:nvSpPr>
          <p:cNvPr id="237" name="Shape 2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machine learning</a:t>
            </a:r>
            <a:endParaRPr b="1">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ph type="ctrTitle"/>
          </p:nvPr>
        </p:nvSpPr>
        <p:spPr>
          <a:xfrm>
            <a:off x="687375" y="2058525"/>
            <a:ext cx="8145000" cy="1209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ConvNet with MNIST</a:t>
            </a:r>
            <a:endParaRPr>
              <a:latin typeface="Georgia"/>
              <a:ea typeface="Georgia"/>
              <a:cs typeface="Georgia"/>
              <a:sym typeface="Georgia"/>
            </a:endParaRPr>
          </a:p>
        </p:txBody>
      </p:sp>
      <p:sp>
        <p:nvSpPr>
          <p:cNvPr id="243" name="Shape 2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chemeClr val="lt2"/>
                </a:solidFill>
              </a:rPr>
              <a:t>‹#›</a:t>
            </a:fld>
            <a:endParaRPr>
              <a:solidFill>
                <a:schemeClr val="lt2"/>
              </a:solidFill>
            </a:endParaRPr>
          </a:p>
        </p:txBody>
      </p:sp>
      <p:pic>
        <p:nvPicPr>
          <p:cNvPr id="244" name="Shape 244"/>
          <p:cNvPicPr preferRelativeResize="0"/>
          <p:nvPr/>
        </p:nvPicPr>
        <p:blipFill>
          <a:blip r:embed="rId3">
            <a:alphaModFix/>
          </a:blip>
          <a:stretch>
            <a:fillRect/>
          </a:stretch>
        </p:blipFill>
        <p:spPr>
          <a:xfrm>
            <a:off x="3827975" y="352825"/>
            <a:ext cx="1163600" cy="1468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50" name="Shape 250"/>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251" name="Shape 251"/>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a:t>
            </a:r>
            <a:r>
              <a:rPr lang="en" sz="1200">
                <a:solidFill>
                  <a:srgbClr val="FFFFFF"/>
                </a:solidFill>
                <a:latin typeface="EB Garamond"/>
                <a:ea typeface="EB Garamond"/>
                <a:cs typeface="EB Garamond"/>
                <a:sym typeface="EB Garamond"/>
              </a:rPr>
              <a:t>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252" name="Shape 252"/>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253" name="Shape 253"/>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254" name="Shape 254"/>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255" name="Shape 255"/>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256" name="Shape 256"/>
          <p:cNvCxnSpPr>
            <a:stCxn id="255" idx="3"/>
            <a:endCxn id="257"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258" name="Shape 258"/>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259" name="Shape 259"/>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260" name="Shape 260"/>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261" name="Shape 261"/>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262" name="Shape 262"/>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263" name="Shape 263"/>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264" name="Shape 264"/>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265" name="Shape 265"/>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266" name="Shape 266"/>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267" name="Shape 267"/>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268" name="Shape 268"/>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269" name="Shape 269"/>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270" name="Shape 270"/>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271" name="Shape 271"/>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272" name="Shape 272"/>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273" name="Shape 273"/>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274" name="Shape 274"/>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257" name="Shape 257"/>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a:t>
            </a:r>
            <a:r>
              <a:rPr lang="en" sz="1200">
                <a:solidFill>
                  <a:srgbClr val="FFFFFF"/>
                </a:solidFill>
                <a:latin typeface="EB Garamond"/>
                <a:ea typeface="EB Garamond"/>
                <a:cs typeface="EB Garamond"/>
                <a:sym typeface="EB Garamond"/>
              </a:rPr>
              <a:t>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275" name="Shape 275"/>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276" name="Shape 276"/>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a:t>
            </a:r>
            <a:r>
              <a:rPr lang="en" sz="1200">
                <a:solidFill>
                  <a:srgbClr val="FFFFFF"/>
                </a:solidFill>
                <a:latin typeface="EB Garamond"/>
                <a:ea typeface="EB Garamond"/>
                <a:cs typeface="EB Garamond"/>
                <a:sym typeface="EB Garamond"/>
              </a:rPr>
              <a:t>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277" name="Shape 277"/>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278" name="Shape 278"/>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279" name="Shape 279"/>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280" name="Shape 2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Model</a:t>
            </a:r>
            <a:endParaRPr b="1">
              <a:latin typeface="Georgia"/>
              <a:ea typeface="Georgia"/>
              <a:cs typeface="Georgia"/>
              <a:sym typeface="Georgia"/>
            </a:endParaRPr>
          </a:p>
        </p:txBody>
      </p:sp>
      <p:sp>
        <p:nvSpPr>
          <p:cNvPr id="281" name="Shape 281"/>
          <p:cNvSpPr txBox="1"/>
          <p:nvPr/>
        </p:nvSpPr>
        <p:spPr>
          <a:xfrm>
            <a:off x="2457025" y="4400825"/>
            <a:ext cx="4411200" cy="4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Strides for all convolutional layers:  [1, 1, 1, 1]</a:t>
            </a:r>
            <a:endParaRPr sz="1800">
              <a:solidFill>
                <a:srgbClr val="FFFFFF"/>
              </a:solidFill>
              <a:latin typeface="EB Garamond"/>
              <a:ea typeface="EB Garamond"/>
              <a:cs typeface="EB Garamond"/>
              <a:sym typeface="EB 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87" name="Shape 287"/>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288" name="Shape 288"/>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289" name="Shape 289"/>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290" name="Shape 290"/>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291" name="Shape 291"/>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292" name="Shape 292"/>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293" name="Shape 293"/>
          <p:cNvCxnSpPr>
            <a:stCxn id="292" idx="3"/>
            <a:endCxn id="294"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295" name="Shape 295"/>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296" name="Shape 296"/>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297" name="Shape 297"/>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298" name="Shape 298"/>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299" name="Shape 299"/>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00" name="Shape 300"/>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301" name="Shape 301"/>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302" name="Shape 302"/>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03" name="Shape 303"/>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304" name="Shape 304"/>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305" name="Shape 305"/>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06" name="Shape 306"/>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307" name="Shape 307"/>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308" name="Shape 308"/>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309" name="Shape 309"/>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310" name="Shape 310"/>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311" name="Shape 311"/>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294" name="Shape 294"/>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312" name="Shape 312"/>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313" name="Shape 313"/>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314" name="Shape 314"/>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315" name="Shape 315"/>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316" name="Shape 316"/>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317" name="Shape 317"/>
          <p:cNvSpPr/>
          <p:nvPr/>
        </p:nvSpPr>
        <p:spPr>
          <a:xfrm>
            <a:off x="962825" y="99485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8" name="Shape 318"/>
          <p:cNvSpPr txBox="1"/>
          <p:nvPr/>
        </p:nvSpPr>
        <p:spPr>
          <a:xfrm>
            <a:off x="2366400" y="3786625"/>
            <a:ext cx="4411200" cy="12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conv = </a:t>
            </a:r>
            <a:r>
              <a:rPr lang="en" sz="1800">
                <a:solidFill>
                  <a:srgbClr val="FFFFFF"/>
                </a:solidFill>
                <a:latin typeface="EB Garamond"/>
                <a:ea typeface="EB Garamond"/>
                <a:cs typeface="EB Garamond"/>
                <a:sym typeface="EB Garamond"/>
              </a:rPr>
              <a:t>tf.nn.conv2d(images,</a:t>
            </a:r>
            <a:endParaRPr sz="1800">
              <a:solidFill>
                <a:srgbClr val="FFFFFF"/>
              </a:solidFill>
              <a:latin typeface="EB Garamond"/>
              <a:ea typeface="EB Garamond"/>
              <a:cs typeface="EB Garamond"/>
              <a:sym typeface="EB Garamond"/>
            </a:endParaRPr>
          </a:p>
          <a:p>
            <a:pPr indent="457200" lvl="0" marL="1371600" rtl="0" algn="l">
              <a:spcBef>
                <a:spcPts val="0"/>
              </a:spcBef>
              <a:spcAft>
                <a:spcPts val="0"/>
              </a:spcAft>
              <a:buNone/>
            </a:pPr>
            <a:r>
              <a:rPr lang="en" sz="1800">
                <a:solidFill>
                  <a:srgbClr val="FFFFFF"/>
                </a:solidFill>
                <a:latin typeface="EB Garamond"/>
                <a:ea typeface="EB Garamond"/>
                <a:cs typeface="EB Garamond"/>
                <a:sym typeface="EB Garamond"/>
              </a:rPr>
              <a:t>kernel,</a:t>
            </a:r>
            <a:endParaRPr sz="1800">
              <a:solidFill>
                <a:srgbClr val="FFFFFF"/>
              </a:solidFill>
              <a:latin typeface="EB Garamond"/>
              <a:ea typeface="EB Garamond"/>
              <a:cs typeface="EB Garamond"/>
              <a:sym typeface="EB Garamond"/>
            </a:endParaRPr>
          </a:p>
          <a:p>
            <a:pPr indent="457200" lvl="0" marL="1371600" rtl="0" algn="l">
              <a:spcBef>
                <a:spcPts val="0"/>
              </a:spcBef>
              <a:spcAft>
                <a:spcPts val="0"/>
              </a:spcAft>
              <a:buNone/>
            </a:pPr>
            <a:r>
              <a:rPr lang="en" sz="1800">
                <a:solidFill>
                  <a:srgbClr val="FFFFFF"/>
                </a:solidFill>
                <a:latin typeface="EB Garamond"/>
                <a:ea typeface="EB Garamond"/>
                <a:cs typeface="EB Garamond"/>
                <a:sym typeface="EB Garamond"/>
              </a:rPr>
              <a:t>strides=[1, 1, 1, 1],</a:t>
            </a:r>
            <a:endParaRPr sz="1800">
              <a:solidFill>
                <a:srgbClr val="FFFFFF"/>
              </a:solidFill>
              <a:latin typeface="EB Garamond"/>
              <a:ea typeface="EB Garamond"/>
              <a:cs typeface="EB Garamond"/>
              <a:sym typeface="EB Garamond"/>
            </a:endParaRPr>
          </a:p>
          <a:p>
            <a:pPr indent="457200" lvl="0" marL="1371600" rtl="0" algn="l">
              <a:spcBef>
                <a:spcPts val="0"/>
              </a:spcBef>
              <a:spcAft>
                <a:spcPts val="0"/>
              </a:spcAft>
              <a:buNone/>
            </a:pPr>
            <a:r>
              <a:rPr lang="en" sz="1800">
                <a:solidFill>
                  <a:srgbClr val="FFFFFF"/>
                </a:solidFill>
                <a:latin typeface="EB Garamond"/>
                <a:ea typeface="EB Garamond"/>
                <a:cs typeface="EB Garamond"/>
                <a:sym typeface="EB Garamond"/>
              </a:rPr>
              <a:t>padding='SAME')</a:t>
            </a:r>
            <a:endParaRPr sz="1800">
              <a:solidFill>
                <a:srgbClr val="FFFFFF"/>
              </a:solidFill>
              <a:latin typeface="EB Garamond"/>
              <a:ea typeface="EB Garamond"/>
              <a:cs typeface="EB Garamond"/>
              <a:sym typeface="EB Garamond"/>
            </a:endParaRPr>
          </a:p>
        </p:txBody>
      </p:sp>
      <p:sp>
        <p:nvSpPr>
          <p:cNvPr id="319" name="Shape 3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Convolutional layer</a:t>
            </a:r>
            <a:endParaRPr b="1">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Shape 3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25" name="Shape 325"/>
          <p:cNvSpPr txBox="1"/>
          <p:nvPr/>
        </p:nvSpPr>
        <p:spPr>
          <a:xfrm>
            <a:off x="2284225" y="3778400"/>
            <a:ext cx="4411200" cy="1270200"/>
          </a:xfrm>
          <a:prstGeom prst="rect">
            <a:avLst/>
          </a:prstGeom>
          <a:noFill/>
          <a:ln>
            <a:noFill/>
          </a:ln>
        </p:spPr>
        <p:txBody>
          <a:bodyPr anchorCtr="0" anchor="t" bIns="91425" lIns="91425" spcFirstLastPara="1" rIns="91425" wrap="square" tIns="91425">
            <a:noAutofit/>
          </a:bodyPr>
          <a:lstStyle/>
          <a:p>
            <a:pPr indent="0" lvl="0" marL="914400" rtl="0" algn="l">
              <a:spcBef>
                <a:spcPts val="0"/>
              </a:spcBef>
              <a:spcAft>
                <a:spcPts val="0"/>
              </a:spcAft>
              <a:buNone/>
            </a:pPr>
            <a:r>
              <a:rPr lang="en" sz="1800">
                <a:solidFill>
                  <a:srgbClr val="FFFFFF"/>
                </a:solidFill>
                <a:latin typeface="EB Garamond"/>
                <a:ea typeface="EB Garamond"/>
                <a:cs typeface="EB Garamond"/>
                <a:sym typeface="EB Garamond"/>
              </a:rPr>
              <a:t>Input width = 13</a:t>
            </a:r>
            <a:endParaRPr sz="1800">
              <a:solidFill>
                <a:srgbClr val="FFFFFF"/>
              </a:solidFill>
              <a:latin typeface="EB Garamond"/>
              <a:ea typeface="EB Garamond"/>
              <a:cs typeface="EB Garamond"/>
              <a:sym typeface="EB Garamond"/>
            </a:endParaRPr>
          </a:p>
          <a:p>
            <a:pPr indent="0" lvl="0" marL="914400" rtl="0" algn="l">
              <a:spcBef>
                <a:spcPts val="0"/>
              </a:spcBef>
              <a:spcAft>
                <a:spcPts val="0"/>
              </a:spcAft>
              <a:buNone/>
            </a:pPr>
            <a:r>
              <a:rPr lang="en" sz="1800">
                <a:solidFill>
                  <a:srgbClr val="FFFFFF"/>
                </a:solidFill>
                <a:latin typeface="EB Garamond"/>
                <a:ea typeface="EB Garamond"/>
                <a:cs typeface="EB Garamond"/>
                <a:sym typeface="EB Garamond"/>
              </a:rPr>
              <a:t>Filter width = 6</a:t>
            </a:r>
            <a:endParaRPr sz="1800">
              <a:solidFill>
                <a:srgbClr val="FFFFFF"/>
              </a:solidFill>
              <a:latin typeface="EB Garamond"/>
              <a:ea typeface="EB Garamond"/>
              <a:cs typeface="EB Garamond"/>
              <a:sym typeface="EB Garamond"/>
            </a:endParaRPr>
          </a:p>
          <a:p>
            <a:pPr indent="0" lvl="0" marL="914400" rtl="0" algn="l">
              <a:spcBef>
                <a:spcPts val="0"/>
              </a:spcBef>
              <a:spcAft>
                <a:spcPts val="0"/>
              </a:spcAft>
              <a:buNone/>
            </a:pPr>
            <a:r>
              <a:rPr lang="en" sz="1800">
                <a:solidFill>
                  <a:srgbClr val="FFFFFF"/>
                </a:solidFill>
                <a:latin typeface="EB Garamond"/>
                <a:ea typeface="EB Garamond"/>
                <a:cs typeface="EB Garamond"/>
                <a:sym typeface="EB Garamond"/>
              </a:rPr>
              <a:t>Stride = 5</a:t>
            </a:r>
            <a:endParaRPr sz="1800">
              <a:solidFill>
                <a:srgbClr val="FFFFFF"/>
              </a:solidFill>
              <a:latin typeface="EB Garamond"/>
              <a:ea typeface="EB Garamond"/>
              <a:cs typeface="EB Garamond"/>
              <a:sym typeface="EB Garamond"/>
            </a:endParaRPr>
          </a:p>
        </p:txBody>
      </p:sp>
      <p:pic>
        <p:nvPicPr>
          <p:cNvPr id="326" name="Shape 326"/>
          <p:cNvPicPr preferRelativeResize="0"/>
          <p:nvPr/>
        </p:nvPicPr>
        <p:blipFill>
          <a:blip r:embed="rId3">
            <a:alphaModFix/>
          </a:blip>
          <a:stretch>
            <a:fillRect/>
          </a:stretch>
        </p:blipFill>
        <p:spPr>
          <a:xfrm>
            <a:off x="1476963" y="1487635"/>
            <a:ext cx="6355424" cy="2168225"/>
          </a:xfrm>
          <a:prstGeom prst="rect">
            <a:avLst/>
          </a:prstGeom>
          <a:noFill/>
          <a:ln>
            <a:noFill/>
          </a:ln>
        </p:spPr>
      </p:pic>
      <p:sp>
        <p:nvSpPr>
          <p:cNvPr id="327" name="Shape 3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Convolutional layer: padding</a:t>
            </a:r>
            <a:endParaRPr b="1">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Shape 3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333" name="Shape 333"/>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334" name="Shape 334"/>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335" name="Shape 335"/>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336" name="Shape 336"/>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337" name="Shape 337"/>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338" name="Shape 338"/>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339" name="Shape 339"/>
          <p:cNvCxnSpPr>
            <a:stCxn id="338" idx="3"/>
            <a:endCxn id="340"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341" name="Shape 341"/>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342" name="Shape 342"/>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343" name="Shape 343"/>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344" name="Shape 344"/>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345" name="Shape 345"/>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46" name="Shape 346"/>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347" name="Shape 347"/>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348" name="Shape 348"/>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49" name="Shape 349"/>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350" name="Shape 350"/>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351" name="Shape 351"/>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52" name="Shape 352"/>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353" name="Shape 353"/>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354" name="Shape 354"/>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355" name="Shape 355"/>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356" name="Shape 356"/>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357" name="Shape 357"/>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340" name="Shape 340"/>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358" name="Shape 358"/>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359" name="Shape 359"/>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360" name="Shape 360"/>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361" name="Shape 361"/>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362" name="Shape 362"/>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363" name="Shape 363"/>
          <p:cNvSpPr/>
          <p:nvPr/>
        </p:nvSpPr>
        <p:spPr>
          <a:xfrm>
            <a:off x="962825" y="99485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4" name="Shape 364"/>
          <p:cNvSpPr txBox="1"/>
          <p:nvPr/>
        </p:nvSpPr>
        <p:spPr>
          <a:xfrm>
            <a:off x="2331450" y="3755525"/>
            <a:ext cx="4481100" cy="13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FFFFFF"/>
                </a:solidFill>
                <a:latin typeface="EB Garamond"/>
                <a:ea typeface="EB Garamond"/>
                <a:cs typeface="EB Garamond"/>
                <a:sym typeface="EB Garamond"/>
              </a:rPr>
              <a:t>(W−F+2P)/S+ 1</a:t>
            </a:r>
            <a:endParaRPr b="1" sz="1800">
              <a:solidFill>
                <a:srgbClr val="FFFFFF"/>
              </a:solidFill>
              <a:latin typeface="EB Garamond"/>
              <a:ea typeface="EB Garamond"/>
              <a:cs typeface="EB Garamond"/>
              <a:sym typeface="EB Garamond"/>
            </a:endParaRPr>
          </a:p>
          <a:p>
            <a:pPr indent="0" lvl="0" marL="0" rtl="0">
              <a:spcBef>
                <a:spcPts val="0"/>
              </a:spcBef>
              <a:spcAft>
                <a:spcPts val="0"/>
              </a:spcAft>
              <a:buNone/>
            </a:pPr>
            <a:r>
              <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W: input width	/depth	F: filter width/depth</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P: padding			S: stride</a:t>
            </a:r>
            <a:endParaRPr sz="1800">
              <a:solidFill>
                <a:srgbClr val="FFFFFF"/>
              </a:solidFill>
              <a:latin typeface="EB Garamond"/>
              <a:ea typeface="EB Garamond"/>
              <a:cs typeface="EB Garamond"/>
              <a:sym typeface="EB Garamond"/>
            </a:endParaRPr>
          </a:p>
        </p:txBody>
      </p:sp>
      <p:sp>
        <p:nvSpPr>
          <p:cNvPr id="365" name="Shape 3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Convolutional layer: Dimension</a:t>
            </a:r>
            <a:endParaRPr b="1">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Shape 3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71" name="Shape 371"/>
          <p:cNvSpPr txBox="1"/>
          <p:nvPr/>
        </p:nvSpPr>
        <p:spPr>
          <a:xfrm>
            <a:off x="2331450" y="3755525"/>
            <a:ext cx="4481100" cy="13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FFFFFF"/>
                </a:solidFill>
                <a:latin typeface="EB Garamond"/>
                <a:ea typeface="EB Garamond"/>
                <a:cs typeface="EB Garamond"/>
                <a:sym typeface="EB Garamond"/>
              </a:rPr>
              <a:t>(W−F+2P)/S+ 1</a:t>
            </a:r>
            <a:endParaRPr b="1" sz="1800">
              <a:solidFill>
                <a:srgbClr val="FFFFFF"/>
              </a:solidFill>
              <a:latin typeface="EB Garamond"/>
              <a:ea typeface="EB Garamond"/>
              <a:cs typeface="EB Garamond"/>
              <a:sym typeface="EB Garamond"/>
            </a:endParaRPr>
          </a:p>
          <a:p>
            <a:pPr indent="0" lvl="0" marL="0" rtl="0">
              <a:spcBef>
                <a:spcPts val="0"/>
              </a:spcBef>
              <a:spcAft>
                <a:spcPts val="0"/>
              </a:spcAft>
              <a:buNone/>
            </a:pPr>
            <a:r>
              <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W: input width	/depth	F: filter width/depth</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P: padding			S: stride</a:t>
            </a:r>
            <a:endParaRPr sz="1800">
              <a:solidFill>
                <a:srgbClr val="FFFFFF"/>
              </a:solidFill>
              <a:latin typeface="EB Garamond"/>
              <a:ea typeface="EB Garamond"/>
              <a:cs typeface="EB Garamond"/>
              <a:sym typeface="EB Garamond"/>
            </a:endParaRPr>
          </a:p>
        </p:txBody>
      </p:sp>
      <p:sp>
        <p:nvSpPr>
          <p:cNvPr id="372" name="Shape 3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Convolutional layer: D</a:t>
            </a:r>
            <a:r>
              <a:rPr b="1" lang="en">
                <a:latin typeface="Georgia"/>
                <a:ea typeface="Georgia"/>
                <a:cs typeface="Georgia"/>
                <a:sym typeface="Georgia"/>
              </a:rPr>
              <a:t>imension</a:t>
            </a:r>
            <a:endParaRPr b="1">
              <a:latin typeface="Georgia"/>
              <a:ea typeface="Georgia"/>
              <a:cs typeface="Georgia"/>
              <a:sym typeface="Georgia"/>
            </a:endParaRPr>
          </a:p>
        </p:txBody>
      </p:sp>
      <p:pic>
        <p:nvPicPr>
          <p:cNvPr id="373" name="Shape 373"/>
          <p:cNvPicPr preferRelativeResize="0"/>
          <p:nvPr/>
        </p:nvPicPr>
        <p:blipFill>
          <a:blip r:embed="rId3">
            <a:alphaModFix/>
          </a:blip>
          <a:stretch>
            <a:fillRect/>
          </a:stretch>
        </p:blipFill>
        <p:spPr>
          <a:xfrm>
            <a:off x="518350" y="1698700"/>
            <a:ext cx="8201025" cy="1638300"/>
          </a:xfrm>
          <a:prstGeom prst="rect">
            <a:avLst/>
          </a:prstGeom>
          <a:noFill/>
          <a:ln>
            <a:noFill/>
          </a:ln>
        </p:spPr>
      </p:pic>
      <p:sp>
        <p:nvSpPr>
          <p:cNvPr id="374" name="Shape 374"/>
          <p:cNvSpPr txBox="1"/>
          <p:nvPr/>
        </p:nvSpPr>
        <p:spPr>
          <a:xfrm>
            <a:off x="0" y="4860900"/>
            <a:ext cx="2077800" cy="282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50">
                <a:solidFill>
                  <a:srgbClr val="FFFFFF"/>
                </a:solidFill>
                <a:latin typeface="Roboto"/>
                <a:ea typeface="Roboto"/>
                <a:cs typeface="Roboto"/>
                <a:sym typeface="Roboto"/>
              </a:rPr>
              <a:t>Image</a:t>
            </a:r>
            <a:r>
              <a:rPr lang="en" sz="1050">
                <a:solidFill>
                  <a:srgbClr val="FFFFFF"/>
                </a:solidFill>
                <a:latin typeface="Roboto"/>
                <a:ea typeface="Roboto"/>
                <a:cs typeface="Roboto"/>
                <a:sym typeface="Roboto"/>
              </a:rPr>
              <a:t> credit: CS231n Lecture 7</a:t>
            </a:r>
            <a:endParaRPr>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Shape 3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380" name="Shape 380"/>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381" name="Shape 381"/>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382" name="Shape 382"/>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383" name="Shape 383"/>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384" name="Shape 384"/>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385" name="Shape 385"/>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386" name="Shape 386"/>
          <p:cNvCxnSpPr>
            <a:stCxn id="385" idx="3"/>
            <a:endCxn id="387"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388" name="Shape 388"/>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389" name="Shape 389"/>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390" name="Shape 390"/>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391" name="Shape 391"/>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392" name="Shape 392"/>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93" name="Shape 393"/>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394" name="Shape 394"/>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395" name="Shape 395"/>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96" name="Shape 396"/>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397" name="Shape 397"/>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398" name="Shape 398"/>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99" name="Shape 399"/>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400" name="Shape 400"/>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401" name="Shape 401"/>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402" name="Shape 402"/>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403" name="Shape 403"/>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404" name="Shape 404"/>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387" name="Shape 387"/>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405" name="Shape 405"/>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406" name="Shape 406"/>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407" name="Shape 407"/>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408" name="Shape 408"/>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409" name="Shape 409"/>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410" name="Shape 410"/>
          <p:cNvSpPr/>
          <p:nvPr/>
        </p:nvSpPr>
        <p:spPr>
          <a:xfrm>
            <a:off x="962825" y="99485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1" name="Shape 411"/>
          <p:cNvSpPr txBox="1"/>
          <p:nvPr/>
        </p:nvSpPr>
        <p:spPr>
          <a:xfrm>
            <a:off x="2331450" y="3755525"/>
            <a:ext cx="4481100" cy="13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FFFFFF"/>
                </a:solidFill>
                <a:latin typeface="EB Garamond"/>
                <a:ea typeface="EB Garamond"/>
                <a:cs typeface="EB Garamond"/>
                <a:sym typeface="EB Garamond"/>
              </a:rPr>
              <a:t>(W−F+2P)/S+ 1</a:t>
            </a:r>
            <a:endParaRPr b="1"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(28 - 5 + 2*2)/1 + 1 = 28</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W: input width	/depth	F: filter width/depth</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P: padding			S: stride</a:t>
            </a:r>
            <a:endParaRPr sz="1800">
              <a:solidFill>
                <a:srgbClr val="FFFFFF"/>
              </a:solidFill>
              <a:latin typeface="EB Garamond"/>
              <a:ea typeface="EB Garamond"/>
              <a:cs typeface="EB Garamond"/>
              <a:sym typeface="EB Garamond"/>
            </a:endParaRPr>
          </a:p>
        </p:txBody>
      </p:sp>
      <p:sp>
        <p:nvSpPr>
          <p:cNvPr id="412" name="Shape 4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Convolutional layer: Dimension</a:t>
            </a:r>
            <a:endParaRPr b="1">
              <a:latin typeface="Georgia"/>
              <a:ea typeface="Georgia"/>
              <a:cs typeface="Georgia"/>
              <a:sym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Shape 4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418" name="Shape 418"/>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419" name="Shape 419"/>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420" name="Shape 420"/>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421" name="Shape 421"/>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422" name="Shape 422"/>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423" name="Shape 423"/>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424" name="Shape 424"/>
          <p:cNvCxnSpPr>
            <a:stCxn id="423" idx="3"/>
            <a:endCxn id="425"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426" name="Shape 426"/>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427" name="Shape 427"/>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428" name="Shape 428"/>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429" name="Shape 429"/>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430" name="Shape 430"/>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431" name="Shape 431"/>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432" name="Shape 432"/>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433" name="Shape 433"/>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434" name="Shape 434"/>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435" name="Shape 435"/>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436" name="Shape 436"/>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437" name="Shape 437"/>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438" name="Shape 438"/>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439" name="Shape 439"/>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440" name="Shape 440"/>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441" name="Shape 441"/>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442" name="Shape 442"/>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425" name="Shape 425"/>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443" name="Shape 443"/>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444" name="Shape 444"/>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445" name="Shape 445"/>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446" name="Shape 446"/>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447" name="Shape 447"/>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448" name="Shape 448"/>
          <p:cNvSpPr/>
          <p:nvPr/>
        </p:nvSpPr>
        <p:spPr>
          <a:xfrm>
            <a:off x="962825" y="99485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9" name="Shape 449"/>
          <p:cNvSpPr txBox="1"/>
          <p:nvPr/>
        </p:nvSpPr>
        <p:spPr>
          <a:xfrm>
            <a:off x="2331450" y="3755525"/>
            <a:ext cx="4481100" cy="13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FFFFFF"/>
                </a:solidFill>
                <a:latin typeface="EB Garamond"/>
                <a:ea typeface="EB Garamond"/>
                <a:cs typeface="EB Garamond"/>
                <a:sym typeface="EB Garamond"/>
              </a:rPr>
              <a:t>(W−F+2P)/S+ 1</a:t>
            </a:r>
            <a:endParaRPr b="1"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(28 - 5 + 2*2)/1 + 1 = 28</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W: input width	/depth	F: filter width/depth</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P: padding			S: stride</a:t>
            </a:r>
            <a:endParaRPr sz="1800">
              <a:solidFill>
                <a:srgbClr val="FFFFFF"/>
              </a:solidFill>
              <a:latin typeface="EB Garamond"/>
              <a:ea typeface="EB Garamond"/>
              <a:cs typeface="EB Garamond"/>
              <a:sym typeface="EB Garamond"/>
            </a:endParaRPr>
          </a:p>
        </p:txBody>
      </p:sp>
      <p:sp>
        <p:nvSpPr>
          <p:cNvPr id="450" name="Shape 4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Convolutional layer: Dimension</a:t>
            </a:r>
            <a:endParaRPr b="1">
              <a:latin typeface="Georgia"/>
              <a:ea typeface="Georgia"/>
              <a:cs typeface="Georgia"/>
              <a:sym typeface="Georgia"/>
            </a:endParaRPr>
          </a:p>
        </p:txBody>
      </p:sp>
      <p:sp>
        <p:nvSpPr>
          <p:cNvPr id="451" name="Shape 451"/>
          <p:cNvSpPr txBox="1"/>
          <p:nvPr/>
        </p:nvSpPr>
        <p:spPr>
          <a:xfrm>
            <a:off x="6013302" y="3787275"/>
            <a:ext cx="3096000" cy="72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latin typeface="EB Garamond"/>
                <a:ea typeface="EB Garamond"/>
                <a:cs typeface="EB Garamond"/>
                <a:sym typeface="EB Garamond"/>
              </a:rPr>
              <a:t>TF computes padding for us!</a:t>
            </a:r>
            <a:endParaRPr sz="1800">
              <a:solidFill>
                <a:srgbClr val="FFFFFF"/>
              </a:solidFill>
              <a:latin typeface="EB Garamond"/>
              <a:ea typeface="EB Garamond"/>
              <a:cs typeface="EB Garamond"/>
              <a:sym typeface="EB Garamon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Shape 4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457" name="Shape 457"/>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458" name="Shape 458"/>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459" name="Shape 459"/>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460" name="Shape 460"/>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461" name="Shape 461"/>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462" name="Shape 462"/>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463" name="Shape 463"/>
          <p:cNvCxnSpPr>
            <a:stCxn id="462" idx="3"/>
            <a:endCxn id="464"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465" name="Shape 465"/>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466" name="Shape 466"/>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467" name="Shape 467"/>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468" name="Shape 468"/>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469" name="Shape 469"/>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470" name="Shape 470"/>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471" name="Shape 471"/>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472" name="Shape 472"/>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473" name="Shape 473"/>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474" name="Shape 474"/>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475" name="Shape 475"/>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476" name="Shape 476"/>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477" name="Shape 477"/>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478" name="Shape 478"/>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479" name="Shape 479"/>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480" name="Shape 480"/>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481" name="Shape 481"/>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464" name="Shape 464"/>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482" name="Shape 482"/>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483" name="Shape 483"/>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484" name="Shape 484"/>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485" name="Shape 485"/>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486" name="Shape 486"/>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487" name="Shape 487"/>
          <p:cNvSpPr/>
          <p:nvPr/>
        </p:nvSpPr>
        <p:spPr>
          <a:xfrm>
            <a:off x="2533963" y="100450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8" name="Shape 4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Maxpooling</a:t>
            </a:r>
            <a:endParaRPr b="1">
              <a:latin typeface="Georgia"/>
              <a:ea typeface="Georgia"/>
              <a:cs typeface="Georgia"/>
              <a:sym typeface="Georgia"/>
            </a:endParaRPr>
          </a:p>
        </p:txBody>
      </p:sp>
      <p:sp>
        <p:nvSpPr>
          <p:cNvPr id="489" name="Shape 489"/>
          <p:cNvSpPr txBox="1"/>
          <p:nvPr/>
        </p:nvSpPr>
        <p:spPr>
          <a:xfrm>
            <a:off x="2331450" y="3755525"/>
            <a:ext cx="4481100" cy="1150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latin typeface="EB Garamond"/>
                <a:ea typeface="EB Garamond"/>
                <a:cs typeface="EB Garamond"/>
                <a:sym typeface="EB Garamond"/>
              </a:rPr>
              <a:t>pool1 = tf.nn.max_pool(conv1,</a:t>
            </a:r>
            <a:endParaRPr sz="1800">
              <a:solidFill>
                <a:srgbClr val="FFFFFF"/>
              </a:solidFill>
              <a:latin typeface="EB Garamond"/>
              <a:ea typeface="EB Garamond"/>
              <a:cs typeface="EB Garamond"/>
              <a:sym typeface="EB Garamond"/>
            </a:endParaRPr>
          </a:p>
          <a:p>
            <a:pPr indent="457200" lvl="0" marL="1828800" rtl="0">
              <a:spcBef>
                <a:spcPts val="0"/>
              </a:spcBef>
              <a:spcAft>
                <a:spcPts val="0"/>
              </a:spcAft>
              <a:buNone/>
            </a:pPr>
            <a:r>
              <a:rPr lang="en" sz="1800">
                <a:solidFill>
                  <a:srgbClr val="FFFFFF"/>
                </a:solidFill>
                <a:latin typeface="EB Garamond"/>
                <a:ea typeface="EB Garamond"/>
                <a:cs typeface="EB Garamond"/>
                <a:sym typeface="EB Garamond"/>
              </a:rPr>
              <a:t>ksize=[1, 2, 2, 1],</a:t>
            </a:r>
            <a:endParaRPr sz="1800">
              <a:solidFill>
                <a:srgbClr val="FFFFFF"/>
              </a:solidFill>
              <a:latin typeface="EB Garamond"/>
              <a:ea typeface="EB Garamond"/>
              <a:cs typeface="EB Garamond"/>
              <a:sym typeface="EB Garamond"/>
            </a:endParaRPr>
          </a:p>
          <a:p>
            <a:pPr indent="457200" lvl="0" marL="1828800" rtl="0">
              <a:spcBef>
                <a:spcPts val="0"/>
              </a:spcBef>
              <a:spcAft>
                <a:spcPts val="0"/>
              </a:spcAft>
              <a:buNone/>
            </a:pPr>
            <a:r>
              <a:rPr lang="en" sz="1800">
                <a:solidFill>
                  <a:srgbClr val="FFFFFF"/>
                </a:solidFill>
                <a:latin typeface="EB Garamond"/>
                <a:ea typeface="EB Garamond"/>
                <a:cs typeface="EB Garamond"/>
                <a:sym typeface="EB Garamond"/>
              </a:rPr>
              <a:t>strides=[1, 2, 2, 1],</a:t>
            </a:r>
            <a:endParaRPr sz="1800">
              <a:solidFill>
                <a:srgbClr val="FFFFFF"/>
              </a:solidFill>
              <a:latin typeface="EB Garamond"/>
              <a:ea typeface="EB Garamond"/>
              <a:cs typeface="EB Garamond"/>
              <a:sym typeface="EB Garamond"/>
            </a:endParaRPr>
          </a:p>
          <a:p>
            <a:pPr indent="457200" lvl="0" marL="1828800" rtl="0">
              <a:spcBef>
                <a:spcPts val="0"/>
              </a:spcBef>
              <a:spcAft>
                <a:spcPts val="0"/>
              </a:spcAft>
              <a:buNone/>
            </a:pPr>
            <a:r>
              <a:rPr lang="en" sz="1800">
                <a:solidFill>
                  <a:srgbClr val="FFFFFF"/>
                </a:solidFill>
                <a:latin typeface="EB Garamond"/>
                <a:ea typeface="EB Garamond"/>
                <a:cs typeface="EB Garamond"/>
                <a:sym typeface="EB Garamond"/>
              </a:rPr>
              <a:t>padding='SAME')</a:t>
            </a:r>
            <a:endParaRPr sz="1800">
              <a:solidFill>
                <a:srgbClr val="FFFFFF"/>
              </a:solidFill>
              <a:latin typeface="EB Garamond"/>
              <a:ea typeface="EB Garamond"/>
              <a:cs typeface="EB Garamond"/>
              <a:sym typeface="EB Garamond"/>
            </a:endParaRPr>
          </a:p>
          <a:p>
            <a:pPr indent="0" lvl="0" marL="1371600" rtl="0">
              <a:spcBef>
                <a:spcPts val="0"/>
              </a:spcBef>
              <a:spcAft>
                <a:spcPts val="0"/>
              </a:spcAft>
              <a:buNone/>
            </a:pPr>
            <a:r>
              <a:t/>
            </a:r>
            <a:endParaRPr sz="1800">
              <a:solidFill>
                <a:srgbClr val="FFFFFF"/>
              </a:solidFill>
              <a:latin typeface="EB Garamond"/>
              <a:ea typeface="EB Garamond"/>
              <a:cs typeface="EB Garamond"/>
              <a:sym typeface="EB Garamon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Shape 4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95" name="Shape 495"/>
          <p:cNvSpPr txBox="1"/>
          <p:nvPr/>
        </p:nvSpPr>
        <p:spPr>
          <a:xfrm>
            <a:off x="0" y="4860900"/>
            <a:ext cx="2077800" cy="282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50">
                <a:solidFill>
                  <a:srgbClr val="FFFFFF"/>
                </a:solidFill>
                <a:latin typeface="Roboto"/>
                <a:ea typeface="Roboto"/>
                <a:cs typeface="Roboto"/>
                <a:sym typeface="Roboto"/>
              </a:rPr>
              <a:t>Slide credit: CS231n Lecture 7</a:t>
            </a:r>
            <a:endParaRPr>
              <a:solidFill>
                <a:srgbClr val="FFFFFF"/>
              </a:solidFill>
            </a:endParaRPr>
          </a:p>
        </p:txBody>
      </p:sp>
      <p:graphicFrame>
        <p:nvGraphicFramePr>
          <p:cNvPr id="496" name="Shape 496"/>
          <p:cNvGraphicFramePr/>
          <p:nvPr/>
        </p:nvGraphicFramePr>
        <p:xfrm>
          <a:off x="1468738" y="1625000"/>
          <a:ext cx="3000000" cy="3000000"/>
        </p:xfrm>
        <a:graphic>
          <a:graphicData uri="http://schemas.openxmlformats.org/drawingml/2006/table">
            <a:tbl>
              <a:tblPr>
                <a:noFill/>
                <a:tableStyleId>{6DC41F8C-5201-4B2E-8131-12AB09F78D92}</a:tableStyleId>
              </a:tblPr>
              <a:tblGrid>
                <a:gridCol w="605875"/>
                <a:gridCol w="605875"/>
                <a:gridCol w="605875"/>
                <a:gridCol w="605875"/>
              </a:tblGrid>
              <a:tr h="605875">
                <a:tc>
                  <a:txBody>
                    <a:bodyPr>
                      <a:noAutofit/>
                    </a:bodyPr>
                    <a:lstStyle/>
                    <a:p>
                      <a:pPr indent="0" lvl="0" marL="0" rtl="0" algn="ctr">
                        <a:spcBef>
                          <a:spcPts val="0"/>
                        </a:spcBef>
                        <a:spcAft>
                          <a:spcPts val="0"/>
                        </a:spcAft>
                        <a:buNone/>
                      </a:pPr>
                      <a:r>
                        <a:rPr lang="en" sz="2400"/>
                        <a:t>1</a:t>
                      </a:r>
                      <a:endParaRPr sz="2400"/>
                    </a:p>
                  </a:txBody>
                  <a:tcPr marT="91425" marB="91425" marR="91425" marL="91425">
                    <a:solidFill>
                      <a:srgbClr val="F4CCCC"/>
                    </a:solidFill>
                  </a:tcPr>
                </a:tc>
                <a:tc>
                  <a:txBody>
                    <a:bodyPr>
                      <a:noAutofit/>
                    </a:bodyPr>
                    <a:lstStyle/>
                    <a:p>
                      <a:pPr indent="0" lvl="0" marL="0" rtl="0" algn="ctr">
                        <a:spcBef>
                          <a:spcPts val="0"/>
                        </a:spcBef>
                        <a:spcAft>
                          <a:spcPts val="0"/>
                        </a:spcAft>
                        <a:buNone/>
                      </a:pPr>
                      <a:r>
                        <a:rPr lang="en" sz="2400"/>
                        <a:t>1</a:t>
                      </a:r>
                      <a:endParaRPr sz="2400"/>
                    </a:p>
                  </a:txBody>
                  <a:tcPr marT="91425" marB="91425" marR="91425" marL="91425">
                    <a:solidFill>
                      <a:srgbClr val="F4CCCC"/>
                    </a:solidFill>
                  </a:tcPr>
                </a:tc>
                <a:tc>
                  <a:txBody>
                    <a:bodyPr>
                      <a:noAutofit/>
                    </a:bodyPr>
                    <a:lstStyle/>
                    <a:p>
                      <a:pPr indent="0" lvl="0" marL="0" rtl="0" algn="ctr">
                        <a:spcBef>
                          <a:spcPts val="0"/>
                        </a:spcBef>
                        <a:spcAft>
                          <a:spcPts val="0"/>
                        </a:spcAft>
                        <a:buNone/>
                      </a:pPr>
                      <a:r>
                        <a:rPr lang="en" sz="2400"/>
                        <a:t>2</a:t>
                      </a:r>
                      <a:endParaRPr sz="2400"/>
                    </a:p>
                  </a:txBody>
                  <a:tcPr marT="91425" marB="91425" marR="91425" marL="91425">
                    <a:solidFill>
                      <a:srgbClr val="D9EAD3"/>
                    </a:solidFill>
                  </a:tcPr>
                </a:tc>
                <a:tc>
                  <a:txBody>
                    <a:bodyPr>
                      <a:noAutofit/>
                    </a:bodyPr>
                    <a:lstStyle/>
                    <a:p>
                      <a:pPr indent="0" lvl="0" marL="0" rtl="0" algn="ctr">
                        <a:spcBef>
                          <a:spcPts val="0"/>
                        </a:spcBef>
                        <a:spcAft>
                          <a:spcPts val="0"/>
                        </a:spcAft>
                        <a:buNone/>
                      </a:pPr>
                      <a:r>
                        <a:rPr lang="en" sz="2400"/>
                        <a:t>4</a:t>
                      </a:r>
                      <a:endParaRPr sz="2400"/>
                    </a:p>
                  </a:txBody>
                  <a:tcPr marT="91425" marB="91425" marR="91425" marL="91425">
                    <a:solidFill>
                      <a:srgbClr val="D9EAD3"/>
                    </a:solidFill>
                  </a:tcPr>
                </a:tc>
              </a:tr>
              <a:tr h="605875">
                <a:tc>
                  <a:txBody>
                    <a:bodyPr>
                      <a:noAutofit/>
                    </a:bodyPr>
                    <a:lstStyle/>
                    <a:p>
                      <a:pPr indent="0" lvl="0" marL="0" rtl="0" algn="ctr">
                        <a:spcBef>
                          <a:spcPts val="0"/>
                        </a:spcBef>
                        <a:spcAft>
                          <a:spcPts val="0"/>
                        </a:spcAft>
                        <a:buNone/>
                      </a:pPr>
                      <a:r>
                        <a:rPr lang="en" sz="2400"/>
                        <a:t>5</a:t>
                      </a:r>
                      <a:endParaRPr sz="2400"/>
                    </a:p>
                  </a:txBody>
                  <a:tcPr marT="91425" marB="91425" marR="91425" marL="91425">
                    <a:solidFill>
                      <a:srgbClr val="F4CCCC"/>
                    </a:solidFill>
                  </a:tcPr>
                </a:tc>
                <a:tc>
                  <a:txBody>
                    <a:bodyPr>
                      <a:noAutofit/>
                    </a:bodyPr>
                    <a:lstStyle/>
                    <a:p>
                      <a:pPr indent="0" lvl="0" marL="0" rtl="0" algn="ctr">
                        <a:spcBef>
                          <a:spcPts val="0"/>
                        </a:spcBef>
                        <a:spcAft>
                          <a:spcPts val="0"/>
                        </a:spcAft>
                        <a:buNone/>
                      </a:pPr>
                      <a:r>
                        <a:rPr lang="en" sz="2400"/>
                        <a:t>6</a:t>
                      </a:r>
                      <a:endParaRPr sz="2400"/>
                    </a:p>
                  </a:txBody>
                  <a:tcPr marT="91425" marB="91425" marR="91425" marL="91425">
                    <a:solidFill>
                      <a:srgbClr val="F4CCCC"/>
                    </a:solidFill>
                  </a:tcPr>
                </a:tc>
                <a:tc>
                  <a:txBody>
                    <a:bodyPr>
                      <a:noAutofit/>
                    </a:bodyPr>
                    <a:lstStyle/>
                    <a:p>
                      <a:pPr indent="0" lvl="0" marL="0" rtl="0" algn="ctr">
                        <a:spcBef>
                          <a:spcPts val="0"/>
                        </a:spcBef>
                        <a:spcAft>
                          <a:spcPts val="0"/>
                        </a:spcAft>
                        <a:buNone/>
                      </a:pPr>
                      <a:r>
                        <a:rPr lang="en" sz="2400"/>
                        <a:t>7</a:t>
                      </a:r>
                      <a:endParaRPr sz="2400"/>
                    </a:p>
                  </a:txBody>
                  <a:tcPr marT="91425" marB="91425" marR="91425" marL="91425">
                    <a:solidFill>
                      <a:srgbClr val="D9EAD3"/>
                    </a:solidFill>
                  </a:tcPr>
                </a:tc>
                <a:tc>
                  <a:txBody>
                    <a:bodyPr>
                      <a:noAutofit/>
                    </a:bodyPr>
                    <a:lstStyle/>
                    <a:p>
                      <a:pPr indent="0" lvl="0" marL="0" rtl="0" algn="ctr">
                        <a:spcBef>
                          <a:spcPts val="0"/>
                        </a:spcBef>
                        <a:spcAft>
                          <a:spcPts val="0"/>
                        </a:spcAft>
                        <a:buNone/>
                      </a:pPr>
                      <a:r>
                        <a:rPr lang="en" sz="2400"/>
                        <a:t>8</a:t>
                      </a:r>
                      <a:endParaRPr sz="2400"/>
                    </a:p>
                  </a:txBody>
                  <a:tcPr marT="91425" marB="91425" marR="91425" marL="91425">
                    <a:solidFill>
                      <a:srgbClr val="D9EAD3"/>
                    </a:solidFill>
                  </a:tcPr>
                </a:tc>
              </a:tr>
              <a:tr h="605875">
                <a:tc>
                  <a:txBody>
                    <a:bodyPr>
                      <a:noAutofit/>
                    </a:bodyPr>
                    <a:lstStyle/>
                    <a:p>
                      <a:pPr indent="0" lvl="0" marL="0" rtl="0" algn="ctr">
                        <a:spcBef>
                          <a:spcPts val="0"/>
                        </a:spcBef>
                        <a:spcAft>
                          <a:spcPts val="0"/>
                        </a:spcAft>
                        <a:buNone/>
                      </a:pPr>
                      <a:r>
                        <a:rPr lang="en" sz="2400"/>
                        <a:t>3</a:t>
                      </a:r>
                      <a:endParaRPr sz="2400"/>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sz="2400"/>
                        <a:t>2</a:t>
                      </a:r>
                      <a:endParaRPr sz="2400"/>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sz="2400"/>
                        <a:t>1</a:t>
                      </a:r>
                      <a:endParaRPr sz="2400"/>
                    </a:p>
                  </a:txBody>
                  <a:tcPr marT="91425" marB="91425" marR="91425" marL="91425">
                    <a:solidFill>
                      <a:srgbClr val="C9DAF8"/>
                    </a:solidFill>
                  </a:tcPr>
                </a:tc>
                <a:tc>
                  <a:txBody>
                    <a:bodyPr>
                      <a:noAutofit/>
                    </a:bodyPr>
                    <a:lstStyle/>
                    <a:p>
                      <a:pPr indent="0" lvl="0" marL="0" rtl="0" algn="ctr">
                        <a:spcBef>
                          <a:spcPts val="0"/>
                        </a:spcBef>
                        <a:spcAft>
                          <a:spcPts val="0"/>
                        </a:spcAft>
                        <a:buNone/>
                      </a:pPr>
                      <a:r>
                        <a:rPr lang="en" sz="2400"/>
                        <a:t>0</a:t>
                      </a:r>
                      <a:endParaRPr sz="2400"/>
                    </a:p>
                  </a:txBody>
                  <a:tcPr marT="91425" marB="91425" marR="91425" marL="91425">
                    <a:solidFill>
                      <a:srgbClr val="C9DAF8"/>
                    </a:solidFill>
                  </a:tcPr>
                </a:tc>
              </a:tr>
              <a:tr h="605875">
                <a:tc>
                  <a:txBody>
                    <a:bodyPr>
                      <a:noAutofit/>
                    </a:bodyPr>
                    <a:lstStyle/>
                    <a:p>
                      <a:pPr indent="0" lvl="0" marL="0" rtl="0" algn="ctr">
                        <a:spcBef>
                          <a:spcPts val="0"/>
                        </a:spcBef>
                        <a:spcAft>
                          <a:spcPts val="0"/>
                        </a:spcAft>
                        <a:buNone/>
                      </a:pPr>
                      <a:r>
                        <a:rPr lang="en" sz="2400"/>
                        <a:t>1</a:t>
                      </a:r>
                      <a:endParaRPr sz="2400"/>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sz="2400"/>
                        <a:t>2</a:t>
                      </a:r>
                      <a:endParaRPr sz="2400"/>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sz="2400"/>
                        <a:t>3</a:t>
                      </a:r>
                      <a:endParaRPr sz="2400"/>
                    </a:p>
                  </a:txBody>
                  <a:tcPr marT="91425" marB="91425" marR="91425" marL="91425">
                    <a:solidFill>
                      <a:srgbClr val="C9DAF8"/>
                    </a:solidFill>
                  </a:tcPr>
                </a:tc>
                <a:tc>
                  <a:txBody>
                    <a:bodyPr>
                      <a:noAutofit/>
                    </a:bodyPr>
                    <a:lstStyle/>
                    <a:p>
                      <a:pPr indent="0" lvl="0" marL="0" rtl="0" algn="ctr">
                        <a:spcBef>
                          <a:spcPts val="0"/>
                        </a:spcBef>
                        <a:spcAft>
                          <a:spcPts val="0"/>
                        </a:spcAft>
                        <a:buNone/>
                      </a:pPr>
                      <a:r>
                        <a:rPr lang="en" sz="2400"/>
                        <a:t>4</a:t>
                      </a:r>
                      <a:endParaRPr sz="2400"/>
                    </a:p>
                  </a:txBody>
                  <a:tcPr marT="91425" marB="91425" marR="91425" marL="91425">
                    <a:solidFill>
                      <a:srgbClr val="C9DAF8"/>
                    </a:solidFill>
                  </a:tcPr>
                </a:tc>
              </a:tr>
            </a:tbl>
          </a:graphicData>
        </a:graphic>
      </p:graphicFrame>
      <p:sp>
        <p:nvSpPr>
          <p:cNvPr id="497" name="Shape 497"/>
          <p:cNvSpPr txBox="1"/>
          <p:nvPr/>
        </p:nvSpPr>
        <p:spPr>
          <a:xfrm>
            <a:off x="1448088" y="1115425"/>
            <a:ext cx="2617200" cy="564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FFFFFF"/>
                </a:solidFill>
                <a:latin typeface="EB Garamond"/>
                <a:ea typeface="EB Garamond"/>
                <a:cs typeface="EB Garamond"/>
                <a:sym typeface="EB Garamond"/>
              </a:rPr>
              <a:t>Single depth slice</a:t>
            </a:r>
            <a:endParaRPr sz="2400">
              <a:solidFill>
                <a:srgbClr val="FFFFFF"/>
              </a:solidFill>
              <a:latin typeface="EB Garamond"/>
              <a:ea typeface="EB Garamond"/>
              <a:cs typeface="EB Garamond"/>
              <a:sym typeface="EB Garamond"/>
            </a:endParaRPr>
          </a:p>
        </p:txBody>
      </p:sp>
      <p:cxnSp>
        <p:nvCxnSpPr>
          <p:cNvPr id="498" name="Shape 498"/>
          <p:cNvCxnSpPr/>
          <p:nvPr/>
        </p:nvCxnSpPr>
        <p:spPr>
          <a:xfrm rot="10800000">
            <a:off x="1159163" y="1654750"/>
            <a:ext cx="0" cy="2364000"/>
          </a:xfrm>
          <a:prstGeom prst="straightConnector1">
            <a:avLst/>
          </a:prstGeom>
          <a:noFill/>
          <a:ln cap="flat" cmpd="sng" w="19050">
            <a:solidFill>
              <a:srgbClr val="FFFFFF"/>
            </a:solidFill>
            <a:prstDash val="solid"/>
            <a:round/>
            <a:headEnd len="med" w="med" type="none"/>
            <a:tailEnd len="med" w="med" type="triangle"/>
          </a:ln>
        </p:spPr>
      </p:cxnSp>
      <p:sp>
        <p:nvSpPr>
          <p:cNvPr id="499" name="Shape 499"/>
          <p:cNvSpPr txBox="1"/>
          <p:nvPr/>
        </p:nvSpPr>
        <p:spPr>
          <a:xfrm>
            <a:off x="793763" y="1779125"/>
            <a:ext cx="389700" cy="46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FFFFFF"/>
                </a:solidFill>
              </a:rPr>
              <a:t>x</a:t>
            </a:r>
            <a:endParaRPr sz="2400">
              <a:solidFill>
                <a:srgbClr val="FFFFFF"/>
              </a:solidFill>
            </a:endParaRPr>
          </a:p>
        </p:txBody>
      </p:sp>
      <p:cxnSp>
        <p:nvCxnSpPr>
          <p:cNvPr id="500" name="Shape 500"/>
          <p:cNvCxnSpPr/>
          <p:nvPr/>
        </p:nvCxnSpPr>
        <p:spPr>
          <a:xfrm>
            <a:off x="1442238" y="4365975"/>
            <a:ext cx="2476500" cy="0"/>
          </a:xfrm>
          <a:prstGeom prst="straightConnector1">
            <a:avLst/>
          </a:prstGeom>
          <a:noFill/>
          <a:ln cap="flat" cmpd="sng" w="19050">
            <a:solidFill>
              <a:srgbClr val="FFFFFF"/>
            </a:solidFill>
            <a:prstDash val="solid"/>
            <a:round/>
            <a:headEnd len="med" w="med" type="none"/>
            <a:tailEnd len="med" w="med" type="triangle"/>
          </a:ln>
        </p:spPr>
      </p:cxnSp>
      <p:sp>
        <p:nvSpPr>
          <p:cNvPr id="501" name="Shape 501"/>
          <p:cNvSpPr txBox="1"/>
          <p:nvPr/>
        </p:nvSpPr>
        <p:spPr>
          <a:xfrm>
            <a:off x="3394513" y="4296325"/>
            <a:ext cx="389700" cy="366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FFFFFF"/>
                </a:solidFill>
              </a:rPr>
              <a:t>y</a:t>
            </a:r>
            <a:endParaRPr sz="2400">
              <a:solidFill>
                <a:srgbClr val="FFFFFF"/>
              </a:solidFill>
            </a:endParaRPr>
          </a:p>
        </p:txBody>
      </p:sp>
      <p:cxnSp>
        <p:nvCxnSpPr>
          <p:cNvPr id="502" name="Shape 502"/>
          <p:cNvCxnSpPr/>
          <p:nvPr/>
        </p:nvCxnSpPr>
        <p:spPr>
          <a:xfrm>
            <a:off x="4269938" y="2836750"/>
            <a:ext cx="2032800" cy="0"/>
          </a:xfrm>
          <a:prstGeom prst="straightConnector1">
            <a:avLst/>
          </a:prstGeom>
          <a:noFill/>
          <a:ln cap="flat" cmpd="sng" w="19050">
            <a:solidFill>
              <a:srgbClr val="FFFFFF"/>
            </a:solidFill>
            <a:prstDash val="solid"/>
            <a:round/>
            <a:headEnd len="med" w="med" type="none"/>
            <a:tailEnd len="med" w="med" type="triangle"/>
          </a:ln>
        </p:spPr>
      </p:cxnSp>
      <p:sp>
        <p:nvSpPr>
          <p:cNvPr id="503" name="Shape 503"/>
          <p:cNvSpPr txBox="1"/>
          <p:nvPr/>
        </p:nvSpPr>
        <p:spPr>
          <a:xfrm>
            <a:off x="4177513" y="2003825"/>
            <a:ext cx="2675700" cy="72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latin typeface="EB Garamond"/>
                <a:ea typeface="EB Garamond"/>
                <a:cs typeface="EB Garamond"/>
                <a:sym typeface="EB Garamond"/>
              </a:rPr>
              <a:t>max pool with </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2x2 filters and stride 2</a:t>
            </a:r>
            <a:endParaRPr sz="1800">
              <a:solidFill>
                <a:srgbClr val="FFFFFF"/>
              </a:solidFill>
              <a:latin typeface="EB Garamond"/>
              <a:ea typeface="EB Garamond"/>
              <a:cs typeface="EB Garamond"/>
              <a:sym typeface="EB Garamond"/>
            </a:endParaRPr>
          </a:p>
        </p:txBody>
      </p:sp>
      <p:graphicFrame>
        <p:nvGraphicFramePr>
          <p:cNvPr id="504" name="Shape 504"/>
          <p:cNvGraphicFramePr/>
          <p:nvPr/>
        </p:nvGraphicFramePr>
        <p:xfrm>
          <a:off x="7138488" y="2191925"/>
          <a:ext cx="3000000" cy="3000000"/>
        </p:xfrm>
        <a:graphic>
          <a:graphicData uri="http://schemas.openxmlformats.org/drawingml/2006/table">
            <a:tbl>
              <a:tblPr>
                <a:noFill/>
                <a:tableStyleId>{6DC41F8C-5201-4B2E-8131-12AB09F78D92}</a:tableStyleId>
              </a:tblPr>
              <a:tblGrid>
                <a:gridCol w="605875"/>
                <a:gridCol w="605875"/>
              </a:tblGrid>
              <a:tr h="605875">
                <a:tc>
                  <a:txBody>
                    <a:bodyPr>
                      <a:noAutofit/>
                    </a:bodyPr>
                    <a:lstStyle/>
                    <a:p>
                      <a:pPr indent="0" lvl="0" marL="0" rtl="0" algn="ctr">
                        <a:spcBef>
                          <a:spcPts val="0"/>
                        </a:spcBef>
                        <a:spcAft>
                          <a:spcPts val="0"/>
                        </a:spcAft>
                        <a:buNone/>
                      </a:pPr>
                      <a:r>
                        <a:rPr lang="en" sz="2400"/>
                        <a:t>6</a:t>
                      </a:r>
                      <a:endParaRPr sz="2400"/>
                    </a:p>
                  </a:txBody>
                  <a:tcPr marT="91425" marB="91425" marR="91425" marL="91425">
                    <a:solidFill>
                      <a:srgbClr val="F4CCCC"/>
                    </a:solidFill>
                  </a:tcPr>
                </a:tc>
                <a:tc>
                  <a:txBody>
                    <a:bodyPr>
                      <a:noAutofit/>
                    </a:bodyPr>
                    <a:lstStyle/>
                    <a:p>
                      <a:pPr indent="0" lvl="0" marL="0" rtl="0" algn="ctr">
                        <a:spcBef>
                          <a:spcPts val="0"/>
                        </a:spcBef>
                        <a:spcAft>
                          <a:spcPts val="0"/>
                        </a:spcAft>
                        <a:buNone/>
                      </a:pPr>
                      <a:r>
                        <a:rPr lang="en" sz="2400"/>
                        <a:t>8</a:t>
                      </a:r>
                      <a:endParaRPr sz="2400"/>
                    </a:p>
                  </a:txBody>
                  <a:tcPr marT="91425" marB="91425" marR="91425" marL="91425">
                    <a:solidFill>
                      <a:srgbClr val="D9EAD3"/>
                    </a:solidFill>
                  </a:tcPr>
                </a:tc>
              </a:tr>
              <a:tr h="605875">
                <a:tc>
                  <a:txBody>
                    <a:bodyPr>
                      <a:noAutofit/>
                    </a:bodyPr>
                    <a:lstStyle/>
                    <a:p>
                      <a:pPr indent="0" lvl="0" marL="0" rtl="0" algn="ctr">
                        <a:spcBef>
                          <a:spcPts val="0"/>
                        </a:spcBef>
                        <a:spcAft>
                          <a:spcPts val="0"/>
                        </a:spcAft>
                        <a:buNone/>
                      </a:pPr>
                      <a:r>
                        <a:rPr lang="en" sz="2400"/>
                        <a:t>3</a:t>
                      </a:r>
                      <a:endParaRPr sz="2400"/>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sz="2400"/>
                        <a:t>4</a:t>
                      </a:r>
                      <a:endParaRPr sz="2400"/>
                    </a:p>
                  </a:txBody>
                  <a:tcPr marT="91425" marB="91425" marR="91425" marL="91425">
                    <a:solidFill>
                      <a:srgbClr val="C9DAF8"/>
                    </a:solidFill>
                  </a:tcPr>
                </a:tc>
              </a:tr>
            </a:tbl>
          </a:graphicData>
        </a:graphic>
      </p:graphicFrame>
      <p:sp>
        <p:nvSpPr>
          <p:cNvPr id="505" name="Shape 5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Maxpooling</a:t>
            </a:r>
            <a:endParaRPr b="1">
              <a:latin typeface="Georgia"/>
              <a:ea typeface="Georgia"/>
              <a:cs typeface="Georgia"/>
              <a:sym typeface="Georgi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Shape 5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511" name="Shape 511"/>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512" name="Shape 512"/>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513" name="Shape 513"/>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514" name="Shape 514"/>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515" name="Shape 515"/>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516" name="Shape 516"/>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517" name="Shape 517"/>
          <p:cNvCxnSpPr>
            <a:stCxn id="516" idx="3"/>
            <a:endCxn id="518"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519" name="Shape 519"/>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520" name="Shape 520"/>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521" name="Shape 521"/>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522" name="Shape 522"/>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523" name="Shape 523"/>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524" name="Shape 524"/>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525" name="Shape 525"/>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526" name="Shape 526"/>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527" name="Shape 527"/>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528" name="Shape 528"/>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529" name="Shape 529"/>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530" name="Shape 530"/>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531" name="Shape 531"/>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532" name="Shape 532"/>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533" name="Shape 533"/>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534" name="Shape 534"/>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535" name="Shape 535"/>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518" name="Shape 518"/>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536" name="Shape 536"/>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537" name="Shape 537"/>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538" name="Shape 538"/>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539" name="Shape 539"/>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540" name="Shape 540"/>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541" name="Shape 541"/>
          <p:cNvSpPr/>
          <p:nvPr/>
        </p:nvSpPr>
        <p:spPr>
          <a:xfrm>
            <a:off x="2533963" y="100450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2" name="Shape 5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Maxpooling: Dimension</a:t>
            </a:r>
            <a:endParaRPr b="1">
              <a:latin typeface="Georgia"/>
              <a:ea typeface="Georgia"/>
              <a:cs typeface="Georgia"/>
              <a:sym typeface="Georgia"/>
            </a:endParaRPr>
          </a:p>
        </p:txBody>
      </p:sp>
      <p:sp>
        <p:nvSpPr>
          <p:cNvPr id="543" name="Shape 543"/>
          <p:cNvSpPr txBox="1"/>
          <p:nvPr/>
        </p:nvSpPr>
        <p:spPr>
          <a:xfrm>
            <a:off x="2331450" y="3755525"/>
            <a:ext cx="4669500" cy="1150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chemeClr val="dk1"/>
                </a:solidFill>
                <a:latin typeface="EB Garamond"/>
                <a:ea typeface="EB Garamond"/>
                <a:cs typeface="EB Garamond"/>
                <a:sym typeface="EB Garamond"/>
              </a:rPr>
              <a:t>(W−K+2P)/S+ 1</a:t>
            </a:r>
            <a:endParaRPr b="1" sz="1800">
              <a:solidFill>
                <a:schemeClr val="dk1"/>
              </a:solidFill>
              <a:latin typeface="EB Garamond"/>
              <a:ea typeface="EB Garamond"/>
              <a:cs typeface="EB Garamond"/>
              <a:sym typeface="EB Garamond"/>
            </a:endParaRPr>
          </a:p>
          <a:p>
            <a:pPr indent="0" lvl="0" marL="0" rtl="0">
              <a:spcBef>
                <a:spcPts val="0"/>
              </a:spcBef>
              <a:spcAft>
                <a:spcPts val="0"/>
              </a:spcAft>
              <a:buNone/>
            </a:pPr>
            <a:r>
              <a:t/>
            </a:r>
            <a:endParaRPr sz="1800">
              <a:solidFill>
                <a:schemeClr val="dk1"/>
              </a:solidFill>
              <a:latin typeface="EB Garamond"/>
              <a:ea typeface="EB Garamond"/>
              <a:cs typeface="EB Garamond"/>
              <a:sym typeface="EB Garamond"/>
            </a:endParaRPr>
          </a:p>
          <a:p>
            <a:pPr indent="0" lvl="0" marL="0" rtl="0">
              <a:spcBef>
                <a:spcPts val="0"/>
              </a:spcBef>
              <a:spcAft>
                <a:spcPts val="0"/>
              </a:spcAft>
              <a:buNone/>
            </a:pPr>
            <a:r>
              <a:rPr lang="en" sz="1800">
                <a:solidFill>
                  <a:schemeClr val="dk1"/>
                </a:solidFill>
                <a:latin typeface="EB Garamond"/>
                <a:ea typeface="EB Garamond"/>
                <a:cs typeface="EB Garamond"/>
                <a:sym typeface="EB Garamond"/>
              </a:rPr>
              <a:t>W: input width	/depth	K: window width/depth</a:t>
            </a:r>
            <a:endParaRPr sz="1800">
              <a:solidFill>
                <a:schemeClr val="dk1"/>
              </a:solidFill>
              <a:latin typeface="EB Garamond"/>
              <a:ea typeface="EB Garamond"/>
              <a:cs typeface="EB Garamond"/>
              <a:sym typeface="EB Garamond"/>
            </a:endParaRPr>
          </a:p>
          <a:p>
            <a:pPr indent="0" lvl="0" marL="0" rtl="0">
              <a:spcBef>
                <a:spcPts val="0"/>
              </a:spcBef>
              <a:spcAft>
                <a:spcPts val="0"/>
              </a:spcAft>
              <a:buNone/>
            </a:pPr>
            <a:r>
              <a:rPr lang="en" sz="1800">
                <a:solidFill>
                  <a:schemeClr val="dk1"/>
                </a:solidFill>
                <a:latin typeface="EB Garamond"/>
                <a:ea typeface="EB Garamond"/>
                <a:cs typeface="EB Garamond"/>
                <a:sym typeface="EB Garamond"/>
              </a:rPr>
              <a:t>P: padding			S: stride</a:t>
            </a:r>
            <a:endParaRPr sz="1800">
              <a:solidFill>
                <a:srgbClr val="FFFFFF"/>
              </a:solidFill>
              <a:latin typeface="EB Garamond"/>
              <a:ea typeface="EB Garamond"/>
              <a:cs typeface="EB Garamond"/>
              <a:sym typeface="EB Garamon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Shape 5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549" name="Shape 549"/>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550" name="Shape 550"/>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551" name="Shape 551"/>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552" name="Shape 552"/>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553" name="Shape 553"/>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554" name="Shape 554"/>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555" name="Shape 555"/>
          <p:cNvCxnSpPr>
            <a:stCxn id="554" idx="3"/>
            <a:endCxn id="556"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557" name="Shape 557"/>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558" name="Shape 558"/>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559" name="Shape 559"/>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560" name="Shape 560"/>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561" name="Shape 561"/>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562" name="Shape 562"/>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563" name="Shape 563"/>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564" name="Shape 564"/>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565" name="Shape 565"/>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566" name="Shape 566"/>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567" name="Shape 567"/>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568" name="Shape 568"/>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569" name="Shape 569"/>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570" name="Shape 570"/>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571" name="Shape 571"/>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572" name="Shape 572"/>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573" name="Shape 573"/>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556" name="Shape 556"/>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574" name="Shape 574"/>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575" name="Shape 575"/>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576" name="Shape 576"/>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577" name="Shape 577"/>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578" name="Shape 578"/>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579" name="Shape 579"/>
          <p:cNvSpPr/>
          <p:nvPr/>
        </p:nvSpPr>
        <p:spPr>
          <a:xfrm>
            <a:off x="2533963" y="100450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0" name="Shape 5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Maxpooling: Dimension</a:t>
            </a:r>
            <a:endParaRPr b="1">
              <a:latin typeface="Georgia"/>
              <a:ea typeface="Georgia"/>
              <a:cs typeface="Georgia"/>
              <a:sym typeface="Georgia"/>
            </a:endParaRPr>
          </a:p>
        </p:txBody>
      </p:sp>
      <p:sp>
        <p:nvSpPr>
          <p:cNvPr id="581" name="Shape 581"/>
          <p:cNvSpPr txBox="1"/>
          <p:nvPr/>
        </p:nvSpPr>
        <p:spPr>
          <a:xfrm>
            <a:off x="2331450" y="3755525"/>
            <a:ext cx="4669500" cy="1150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chemeClr val="dk1"/>
                </a:solidFill>
                <a:latin typeface="EB Garamond"/>
                <a:ea typeface="EB Garamond"/>
                <a:cs typeface="EB Garamond"/>
                <a:sym typeface="EB Garamond"/>
              </a:rPr>
              <a:t>(W−K+2P)/S+ 1</a:t>
            </a:r>
            <a:endParaRPr b="1" sz="1800">
              <a:solidFill>
                <a:schemeClr val="dk1"/>
              </a:solidFill>
              <a:latin typeface="EB Garamond"/>
              <a:ea typeface="EB Garamond"/>
              <a:cs typeface="EB Garamond"/>
              <a:sym typeface="EB Garamond"/>
            </a:endParaRPr>
          </a:p>
          <a:p>
            <a:pPr indent="0" lvl="0" marL="0" rtl="0">
              <a:spcBef>
                <a:spcPts val="0"/>
              </a:spcBef>
              <a:spcAft>
                <a:spcPts val="0"/>
              </a:spcAft>
              <a:buNone/>
            </a:pPr>
            <a:r>
              <a:rPr lang="en" sz="1800">
                <a:solidFill>
                  <a:schemeClr val="dk1"/>
                </a:solidFill>
                <a:latin typeface="EB Garamond"/>
                <a:ea typeface="EB Garamond"/>
                <a:cs typeface="EB Garamond"/>
                <a:sym typeface="EB Garamond"/>
              </a:rPr>
              <a:t>(28 - 2 + 2*0) / 2 + 1 = 14</a:t>
            </a:r>
            <a:endParaRPr sz="1800">
              <a:solidFill>
                <a:schemeClr val="dk1"/>
              </a:solidFill>
              <a:latin typeface="EB Garamond"/>
              <a:ea typeface="EB Garamond"/>
              <a:cs typeface="EB Garamond"/>
              <a:sym typeface="EB Garamond"/>
            </a:endParaRPr>
          </a:p>
          <a:p>
            <a:pPr indent="0" lvl="0" marL="0" rtl="0">
              <a:spcBef>
                <a:spcPts val="0"/>
              </a:spcBef>
              <a:spcAft>
                <a:spcPts val="0"/>
              </a:spcAft>
              <a:buNone/>
            </a:pPr>
            <a:r>
              <a:rPr lang="en" sz="1800">
                <a:solidFill>
                  <a:schemeClr val="dk1"/>
                </a:solidFill>
                <a:latin typeface="EB Garamond"/>
                <a:ea typeface="EB Garamond"/>
                <a:cs typeface="EB Garamond"/>
                <a:sym typeface="EB Garamond"/>
              </a:rPr>
              <a:t>W: input width	/depth	K: window width/depth</a:t>
            </a:r>
            <a:endParaRPr sz="1800">
              <a:solidFill>
                <a:schemeClr val="dk1"/>
              </a:solidFill>
              <a:latin typeface="EB Garamond"/>
              <a:ea typeface="EB Garamond"/>
              <a:cs typeface="EB Garamond"/>
              <a:sym typeface="EB Garamond"/>
            </a:endParaRPr>
          </a:p>
          <a:p>
            <a:pPr indent="0" lvl="0" marL="0" rtl="0">
              <a:spcBef>
                <a:spcPts val="0"/>
              </a:spcBef>
              <a:spcAft>
                <a:spcPts val="0"/>
              </a:spcAft>
              <a:buNone/>
            </a:pPr>
            <a:r>
              <a:rPr lang="en" sz="1800">
                <a:solidFill>
                  <a:schemeClr val="dk1"/>
                </a:solidFill>
                <a:latin typeface="EB Garamond"/>
                <a:ea typeface="EB Garamond"/>
                <a:cs typeface="EB Garamond"/>
                <a:sym typeface="EB Garamond"/>
              </a:rPr>
              <a:t>P: padding			S: stride</a:t>
            </a:r>
            <a:endParaRPr sz="1800">
              <a:solidFill>
                <a:srgbClr val="FFFFFF"/>
              </a:solidFill>
              <a:latin typeface="EB Garamond"/>
              <a:ea typeface="EB Garamond"/>
              <a:cs typeface="EB Garamond"/>
              <a:sym typeface="EB 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Agenda</a:t>
            </a:r>
            <a:endParaRPr b="1">
              <a:latin typeface="Georgia"/>
              <a:ea typeface="Georgia"/>
              <a:cs typeface="Georgia"/>
              <a:sym typeface="Georgia"/>
            </a:endParaRPr>
          </a:p>
        </p:txBody>
      </p:sp>
      <p:sp>
        <p:nvSpPr>
          <p:cNvPr id="113" name="Shape 1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Convolutions without training</a:t>
            </a:r>
            <a:endParaRPr>
              <a:latin typeface="Georgia"/>
              <a:ea typeface="Georgia"/>
              <a:cs typeface="Georgia"/>
              <a:sym typeface="Georgia"/>
            </a:endParaRPr>
          </a:p>
          <a:p>
            <a:pPr indent="0" lvl="0" marL="0">
              <a:spcBef>
                <a:spcPts val="1600"/>
              </a:spcBef>
              <a:spcAft>
                <a:spcPts val="0"/>
              </a:spcAft>
              <a:buNone/>
            </a:pPr>
            <a:r>
              <a:rPr lang="en">
                <a:latin typeface="Georgia"/>
                <a:ea typeface="Georgia"/>
                <a:cs typeface="Georgia"/>
                <a:sym typeface="Georgia"/>
              </a:rPr>
              <a:t>Convnet with MNIST!!!</a:t>
            </a:r>
            <a:endParaRPr>
              <a:latin typeface="Georgia"/>
              <a:ea typeface="Georgia"/>
              <a:cs typeface="Georgia"/>
              <a:sym typeface="Georgia"/>
            </a:endParaRPr>
          </a:p>
          <a:p>
            <a:pPr indent="0" lvl="0" marL="0" rtl="0">
              <a:spcBef>
                <a:spcPts val="1600"/>
              </a:spcBef>
              <a:spcAft>
                <a:spcPts val="1600"/>
              </a:spcAft>
              <a:buNone/>
            </a:pPr>
            <a:r>
              <a:rPr lang="en">
                <a:latin typeface="Georgia"/>
                <a:ea typeface="Georgia"/>
                <a:cs typeface="Georgia"/>
                <a:sym typeface="Georgia"/>
              </a:rPr>
              <a:t>tf.layers</a:t>
            </a:r>
            <a:endParaRPr>
              <a:latin typeface="Georgia"/>
              <a:ea typeface="Georgia"/>
              <a:cs typeface="Georgia"/>
              <a:sym typeface="Georgia"/>
            </a:endParaRPr>
          </a:p>
        </p:txBody>
      </p:sp>
      <p:sp>
        <p:nvSpPr>
          <p:cNvPr id="114" name="Shape 1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15" name="Shape 115"/>
          <p:cNvPicPr preferRelativeResize="0"/>
          <p:nvPr/>
        </p:nvPicPr>
        <p:blipFill>
          <a:blip r:embed="rId3">
            <a:alphaModFix/>
          </a:blip>
          <a:stretch>
            <a:fillRect/>
          </a:stretch>
        </p:blipFill>
        <p:spPr>
          <a:xfrm>
            <a:off x="5923423" y="1338125"/>
            <a:ext cx="1136774" cy="143497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5" name="Shape 585"/>
        <p:cNvGrpSpPr/>
        <p:nvPr/>
      </p:nvGrpSpPr>
      <p:grpSpPr>
        <a:xfrm>
          <a:off x="0" y="0"/>
          <a:ext cx="0" cy="0"/>
          <a:chOff x="0" y="0"/>
          <a:chExt cx="0" cy="0"/>
        </a:xfrm>
      </p:grpSpPr>
      <p:sp>
        <p:nvSpPr>
          <p:cNvPr id="586" name="Shape 58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587" name="Shape 587"/>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588" name="Shape 588"/>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589" name="Shape 589"/>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590" name="Shape 590"/>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591" name="Shape 591"/>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592" name="Shape 592"/>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593" name="Shape 593"/>
          <p:cNvCxnSpPr>
            <a:stCxn id="592" idx="3"/>
            <a:endCxn id="594"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595" name="Shape 595"/>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596" name="Shape 596"/>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597" name="Shape 597"/>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598" name="Shape 598"/>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599" name="Shape 599"/>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600" name="Shape 600"/>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601" name="Shape 601"/>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602" name="Shape 602"/>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603" name="Shape 603"/>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604" name="Shape 604"/>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605" name="Shape 605"/>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606" name="Shape 606"/>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607" name="Shape 607"/>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608" name="Shape 608"/>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609" name="Shape 609"/>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610" name="Shape 610"/>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611" name="Shape 611"/>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594" name="Shape 594"/>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612" name="Shape 612"/>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613" name="Shape 613"/>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614" name="Shape 614"/>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615" name="Shape 615"/>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616" name="Shape 616"/>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617" name="Shape 617"/>
          <p:cNvSpPr/>
          <p:nvPr/>
        </p:nvSpPr>
        <p:spPr>
          <a:xfrm>
            <a:off x="6352700" y="1055225"/>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8" name="Shape 618"/>
          <p:cNvSpPr txBox="1"/>
          <p:nvPr/>
        </p:nvSpPr>
        <p:spPr>
          <a:xfrm>
            <a:off x="3211625" y="3821875"/>
            <a:ext cx="3069900" cy="681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latin typeface="EB Garamond"/>
                <a:ea typeface="EB Garamond"/>
                <a:cs typeface="EB Garamond"/>
                <a:sym typeface="EB Garamond"/>
              </a:rPr>
              <a:t>fc = tf.matmul(pool2, w) + b</a:t>
            </a:r>
            <a:endParaRPr sz="1800">
              <a:solidFill>
                <a:srgbClr val="FFFFFF"/>
              </a:solidFill>
              <a:latin typeface="EB Garamond"/>
              <a:ea typeface="EB Garamond"/>
              <a:cs typeface="EB Garamond"/>
              <a:sym typeface="EB Garamond"/>
            </a:endParaRPr>
          </a:p>
        </p:txBody>
      </p:sp>
      <p:sp>
        <p:nvSpPr>
          <p:cNvPr id="619" name="Shape 6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Fully connected</a:t>
            </a:r>
            <a:endParaRPr b="1">
              <a:latin typeface="Georgia"/>
              <a:ea typeface="Georgia"/>
              <a:cs typeface="Georgia"/>
              <a:sym typeface="Georgi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Shape 6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625" name="Shape 625"/>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626" name="Shape 626"/>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627" name="Shape 627"/>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628" name="Shape 628"/>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629" name="Shape 629"/>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630" name="Shape 630"/>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631" name="Shape 631"/>
          <p:cNvCxnSpPr>
            <a:stCxn id="630" idx="3"/>
            <a:endCxn id="632"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633" name="Shape 633"/>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634" name="Shape 634"/>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635" name="Shape 635"/>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636" name="Shape 636"/>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637" name="Shape 637"/>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638" name="Shape 638"/>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639" name="Shape 639"/>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640" name="Shape 640"/>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641" name="Shape 641"/>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642" name="Shape 642"/>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643" name="Shape 643"/>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644" name="Shape 644"/>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645" name="Shape 645"/>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646" name="Shape 646"/>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647" name="Shape 647"/>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648" name="Shape 648"/>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649" name="Shape 649"/>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632" name="Shape 632"/>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650" name="Shape 650"/>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651" name="Shape 651"/>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652" name="Shape 652"/>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653" name="Shape 653"/>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654" name="Shape 654"/>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655" name="Shape 655"/>
          <p:cNvSpPr/>
          <p:nvPr/>
        </p:nvSpPr>
        <p:spPr>
          <a:xfrm>
            <a:off x="8176825" y="79095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6" name="Shape 656"/>
          <p:cNvSpPr txBox="1"/>
          <p:nvPr/>
        </p:nvSpPr>
        <p:spPr>
          <a:xfrm>
            <a:off x="1673163" y="3755525"/>
            <a:ext cx="6495600" cy="13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latin typeface="EB Garamond"/>
                <a:ea typeface="EB Garamond"/>
                <a:cs typeface="EB Garamond"/>
                <a:sym typeface="EB Garamond"/>
              </a:rPr>
              <a:t>Loss function</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tf.nn.</a:t>
            </a:r>
            <a:r>
              <a:rPr b="1" lang="en" sz="1800">
                <a:solidFill>
                  <a:schemeClr val="accent4"/>
                </a:solidFill>
                <a:latin typeface="EB Garamond"/>
                <a:ea typeface="EB Garamond"/>
                <a:cs typeface="EB Garamond"/>
                <a:sym typeface="EB Garamond"/>
              </a:rPr>
              <a:t>softmax_cross_entropy_with_logits</a:t>
            </a:r>
            <a:r>
              <a:rPr lang="en" sz="1800">
                <a:solidFill>
                  <a:srgbClr val="FFFFFF"/>
                </a:solidFill>
                <a:latin typeface="EB Garamond"/>
                <a:ea typeface="EB Garamond"/>
                <a:cs typeface="EB Garamond"/>
                <a:sym typeface="EB Garamond"/>
              </a:rPr>
              <a:t>(labels=Y, logits=logits)</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Predict</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tf.nn.</a:t>
            </a:r>
            <a:r>
              <a:rPr b="1" lang="en" sz="1800">
                <a:solidFill>
                  <a:schemeClr val="accent4"/>
                </a:solidFill>
                <a:latin typeface="EB Garamond"/>
                <a:ea typeface="EB Garamond"/>
                <a:cs typeface="EB Garamond"/>
                <a:sym typeface="EB Garamond"/>
              </a:rPr>
              <a:t>softmax</a:t>
            </a:r>
            <a:r>
              <a:rPr lang="en" sz="1800">
                <a:solidFill>
                  <a:srgbClr val="FFFFFF"/>
                </a:solidFill>
                <a:latin typeface="EB Garamond"/>
                <a:ea typeface="EB Garamond"/>
                <a:cs typeface="EB Garamond"/>
                <a:sym typeface="EB Garamond"/>
              </a:rPr>
              <a:t>(logits_batch)</a:t>
            </a:r>
            <a:endParaRPr sz="1800">
              <a:solidFill>
                <a:srgbClr val="FFFFFF"/>
              </a:solidFill>
              <a:latin typeface="EB Garamond"/>
              <a:ea typeface="EB Garamond"/>
              <a:cs typeface="EB Garamond"/>
              <a:sym typeface="EB Garamond"/>
            </a:endParaRPr>
          </a:p>
        </p:txBody>
      </p:sp>
      <p:sp>
        <p:nvSpPr>
          <p:cNvPr id="657" name="Shape 6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Softmax</a:t>
            </a:r>
            <a:endParaRPr b="1">
              <a:latin typeface="Georgia"/>
              <a:ea typeface="Georgia"/>
              <a:cs typeface="Georgia"/>
              <a:sym typeface="Georgi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1" name="Shape 661"/>
        <p:cNvGrpSpPr/>
        <p:nvPr/>
      </p:nvGrpSpPr>
      <p:grpSpPr>
        <a:xfrm>
          <a:off x="0" y="0"/>
          <a:ext cx="0" cy="0"/>
          <a:chOff x="0" y="0"/>
          <a:chExt cx="0" cy="0"/>
        </a:xfrm>
      </p:grpSpPr>
      <p:sp>
        <p:nvSpPr>
          <p:cNvPr id="662" name="Shape 6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663" name="Shape 663"/>
          <p:cNvSpPr txBox="1"/>
          <p:nvPr/>
        </p:nvSpPr>
        <p:spPr>
          <a:xfrm>
            <a:off x="724500" y="2148350"/>
            <a:ext cx="7695000" cy="11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07_convnet_mnist_starter.py from GitHub!</a:t>
            </a:r>
            <a:endParaRPr sz="1800">
              <a:solidFill>
                <a:srgbClr val="FFFFFF"/>
              </a:solidFill>
              <a:latin typeface="Georgia"/>
              <a:ea typeface="Georgia"/>
              <a:cs typeface="Georgia"/>
              <a:sym typeface="Georgia"/>
            </a:endParaRPr>
          </a:p>
          <a:p>
            <a:pPr indent="0" lvl="0" marL="0" rtl="0" algn="ctr">
              <a:spcBef>
                <a:spcPts val="0"/>
              </a:spcBef>
              <a:spcAft>
                <a:spcPts val="0"/>
              </a:spcAft>
              <a:buNone/>
            </a:pPr>
            <a:r>
              <a:rPr lang="en" sz="1800">
                <a:solidFill>
                  <a:srgbClr val="FFFFFF"/>
                </a:solidFill>
                <a:latin typeface="Georgia"/>
                <a:ea typeface="Georgia"/>
                <a:cs typeface="Georgia"/>
                <a:sym typeface="Georgia"/>
              </a:rPr>
              <a:t>Update utils.py</a:t>
            </a:r>
            <a:endParaRPr sz="1800">
              <a:solidFill>
                <a:srgbClr val="FFFFFF"/>
              </a:solidFill>
              <a:latin typeface="Georgia"/>
              <a:ea typeface="Georgia"/>
              <a:cs typeface="Georgia"/>
              <a:sym typeface="Georgia"/>
            </a:endParaRPr>
          </a:p>
        </p:txBody>
      </p:sp>
      <p:sp>
        <p:nvSpPr>
          <p:cNvPr id="664" name="Shape 6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Interactive coding</a:t>
            </a:r>
            <a:endParaRPr b="1">
              <a:latin typeface="Georgia"/>
              <a:ea typeface="Georgia"/>
              <a:cs typeface="Georgia"/>
              <a:sym typeface="Georgi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8" name="Shape 668"/>
        <p:cNvGrpSpPr/>
        <p:nvPr/>
      </p:nvGrpSpPr>
      <p:grpSpPr>
        <a:xfrm>
          <a:off x="0" y="0"/>
          <a:ext cx="0" cy="0"/>
          <a:chOff x="0" y="0"/>
          <a:chExt cx="0" cy="0"/>
        </a:xfrm>
      </p:grpSpPr>
      <p:sp>
        <p:nvSpPr>
          <p:cNvPr id="669" name="Shape 6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670" name="Shape 670"/>
          <p:cNvPicPr preferRelativeResize="0"/>
          <p:nvPr/>
        </p:nvPicPr>
        <p:blipFill>
          <a:blip r:embed="rId3">
            <a:alphaModFix/>
          </a:blip>
          <a:stretch>
            <a:fillRect/>
          </a:stretch>
        </p:blipFill>
        <p:spPr>
          <a:xfrm>
            <a:off x="2561522" y="0"/>
            <a:ext cx="4117101" cy="5143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4" name="Shape 674"/>
        <p:cNvGrpSpPr/>
        <p:nvPr/>
      </p:nvGrpSpPr>
      <p:grpSpPr>
        <a:xfrm>
          <a:off x="0" y="0"/>
          <a:ext cx="0" cy="0"/>
          <a:chOff x="0" y="0"/>
          <a:chExt cx="0" cy="0"/>
        </a:xfrm>
      </p:grpSpPr>
      <p:sp>
        <p:nvSpPr>
          <p:cNvPr id="675" name="Shape 67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676" name="Shape 676"/>
          <p:cNvSpPr txBox="1"/>
          <p:nvPr/>
        </p:nvSpPr>
        <p:spPr>
          <a:xfrm>
            <a:off x="724500" y="3971425"/>
            <a:ext cx="76950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Test accuracy increases while training loss decreases!</a:t>
            </a:r>
            <a:endParaRPr sz="1800">
              <a:solidFill>
                <a:srgbClr val="FFFFFF"/>
              </a:solidFill>
              <a:latin typeface="Georgia"/>
              <a:ea typeface="Georgia"/>
              <a:cs typeface="Georgia"/>
              <a:sym typeface="Georgia"/>
            </a:endParaRPr>
          </a:p>
        </p:txBody>
      </p:sp>
      <p:sp>
        <p:nvSpPr>
          <p:cNvPr id="677" name="Shape 6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Training progress</a:t>
            </a:r>
            <a:endParaRPr b="1">
              <a:latin typeface="Georgia"/>
              <a:ea typeface="Georgia"/>
              <a:cs typeface="Georgia"/>
              <a:sym typeface="Georgia"/>
            </a:endParaRPr>
          </a:p>
        </p:txBody>
      </p:sp>
      <p:pic>
        <p:nvPicPr>
          <p:cNvPr id="678" name="Shape 678"/>
          <p:cNvPicPr preferRelativeResize="0"/>
          <p:nvPr/>
        </p:nvPicPr>
        <p:blipFill>
          <a:blip r:embed="rId3">
            <a:alphaModFix/>
          </a:blip>
          <a:stretch>
            <a:fillRect/>
          </a:stretch>
        </p:blipFill>
        <p:spPr>
          <a:xfrm>
            <a:off x="650500" y="1322525"/>
            <a:ext cx="7552650" cy="264890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2" name="Shape 682"/>
        <p:cNvGrpSpPr/>
        <p:nvPr/>
      </p:nvGrpSpPr>
      <p:grpSpPr>
        <a:xfrm>
          <a:off x="0" y="0"/>
          <a:ext cx="0" cy="0"/>
          <a:chOff x="0" y="0"/>
          <a:chExt cx="0" cy="0"/>
        </a:xfrm>
      </p:grpSpPr>
      <p:sp>
        <p:nvSpPr>
          <p:cNvPr id="683" name="Shape 683"/>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Accuracy</a:t>
            </a:r>
            <a:endParaRPr b="1">
              <a:latin typeface="Georgia"/>
              <a:ea typeface="Georgia"/>
              <a:cs typeface="Georgia"/>
              <a:sym typeface="Georgia"/>
            </a:endParaRPr>
          </a:p>
        </p:txBody>
      </p:sp>
      <p:sp>
        <p:nvSpPr>
          <p:cNvPr id="684" name="Shape 68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aphicFrame>
        <p:nvGraphicFramePr>
          <p:cNvPr id="685" name="Shape 685"/>
          <p:cNvGraphicFramePr/>
          <p:nvPr/>
        </p:nvGraphicFramePr>
        <p:xfrm>
          <a:off x="952500" y="1549850"/>
          <a:ext cx="3000000" cy="3000000"/>
        </p:xfrm>
        <a:graphic>
          <a:graphicData uri="http://schemas.openxmlformats.org/drawingml/2006/table">
            <a:tbl>
              <a:tblPr>
                <a:noFill/>
                <a:tableStyleId>{0255B8A9-228C-4A5D-BB96-F52CC50B0F9B}</a:tableStyleId>
              </a:tblPr>
              <a:tblGrid>
                <a:gridCol w="3619500"/>
                <a:gridCol w="3619500"/>
              </a:tblGrid>
              <a:tr h="381000">
                <a:tc>
                  <a:txBody>
                    <a:bodyPr>
                      <a:noAutofit/>
                    </a:bodyPr>
                    <a:lstStyle/>
                    <a:p>
                      <a:pPr indent="0" lvl="0" marL="0" rtl="0">
                        <a:spcBef>
                          <a:spcPts val="0"/>
                        </a:spcBef>
                        <a:spcAft>
                          <a:spcPts val="0"/>
                        </a:spcAft>
                        <a:buNone/>
                      </a:pPr>
                      <a:r>
                        <a:rPr b="1" lang="en">
                          <a:solidFill>
                            <a:srgbClr val="FFFFFF"/>
                          </a:solidFill>
                          <a:latin typeface="Georgia"/>
                          <a:ea typeface="Georgia"/>
                          <a:cs typeface="Georgia"/>
                          <a:sym typeface="Georgia"/>
                        </a:rPr>
                        <a:t>Epochs</a:t>
                      </a:r>
                      <a:endParaRPr b="1">
                        <a:solidFill>
                          <a:srgbClr val="FFFFFF"/>
                        </a:solidFill>
                        <a:latin typeface="Georgia"/>
                        <a:ea typeface="Georgia"/>
                        <a:cs typeface="Georgia"/>
                        <a:sym typeface="Georgi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spcBef>
                          <a:spcPts val="0"/>
                        </a:spcBef>
                        <a:spcAft>
                          <a:spcPts val="0"/>
                        </a:spcAft>
                        <a:buNone/>
                      </a:pPr>
                      <a:r>
                        <a:rPr b="1" lang="en">
                          <a:solidFill>
                            <a:srgbClr val="FFFFFF"/>
                          </a:solidFill>
                          <a:latin typeface="Georgia"/>
                          <a:ea typeface="Georgia"/>
                          <a:cs typeface="Georgia"/>
                          <a:sym typeface="Georgia"/>
                        </a:rPr>
                        <a:t>Accuracy</a:t>
                      </a:r>
                      <a:endParaRPr b="1">
                        <a:solidFill>
                          <a:srgbClr val="FFFFFF"/>
                        </a:solidFill>
                        <a:latin typeface="Georgia"/>
                        <a:ea typeface="Georgia"/>
                        <a:cs typeface="Georgia"/>
                        <a:sym typeface="Georgi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1</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0.9131</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2</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0.9363</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3</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0.9478</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5</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0.9573</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10</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0.971</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25</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0.9818</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9" name="Shape 689"/>
        <p:cNvGrpSpPr/>
        <p:nvPr/>
      </p:nvGrpSpPr>
      <p:grpSpPr>
        <a:xfrm>
          <a:off x="0" y="0"/>
          <a:ext cx="0" cy="0"/>
          <a:chOff x="0" y="0"/>
          <a:chExt cx="0" cy="0"/>
        </a:xfrm>
      </p:grpSpPr>
      <p:sp>
        <p:nvSpPr>
          <p:cNvPr id="690" name="Shape 690"/>
          <p:cNvSpPr txBox="1"/>
          <p:nvPr>
            <p:ph type="ctrTitle"/>
          </p:nvPr>
        </p:nvSpPr>
        <p:spPr>
          <a:xfrm>
            <a:off x="400075" y="2055754"/>
            <a:ext cx="8145000" cy="1032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tf.layers</a:t>
            </a:r>
            <a:endParaRPr>
              <a:latin typeface="Georgia"/>
              <a:ea typeface="Georgia"/>
              <a:cs typeface="Georgia"/>
              <a:sym typeface="Georgia"/>
            </a:endParaRPr>
          </a:p>
        </p:txBody>
      </p:sp>
      <p:sp>
        <p:nvSpPr>
          <p:cNvPr id="691" name="Shape 69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chemeClr val="lt2"/>
                </a:solidFill>
              </a:rPr>
              <a:t>‹#›</a:t>
            </a:fld>
            <a:endParaRPr>
              <a:solidFill>
                <a:schemeClr val="lt2"/>
              </a:solidFill>
            </a:endParaRPr>
          </a:p>
        </p:txBody>
      </p:sp>
      <p:pic>
        <p:nvPicPr>
          <p:cNvPr id="692" name="Shape 692"/>
          <p:cNvPicPr preferRelativeResize="0"/>
          <p:nvPr/>
        </p:nvPicPr>
        <p:blipFill>
          <a:blip r:embed="rId3">
            <a:alphaModFix/>
          </a:blip>
          <a:stretch>
            <a:fillRect/>
          </a:stretch>
        </p:blipFill>
        <p:spPr>
          <a:xfrm>
            <a:off x="3827975" y="352825"/>
            <a:ext cx="1163600" cy="1468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6" name="Shape 696"/>
        <p:cNvGrpSpPr/>
        <p:nvPr/>
      </p:nvGrpSpPr>
      <p:grpSpPr>
        <a:xfrm>
          <a:off x="0" y="0"/>
          <a:ext cx="0" cy="0"/>
          <a:chOff x="0" y="0"/>
          <a:chExt cx="0" cy="0"/>
        </a:xfrm>
      </p:grpSpPr>
      <p:sp>
        <p:nvSpPr>
          <p:cNvPr id="697" name="Shape 69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698" name="Shape 698"/>
          <p:cNvSpPr txBox="1"/>
          <p:nvPr/>
        </p:nvSpPr>
        <p:spPr>
          <a:xfrm>
            <a:off x="724500" y="2148350"/>
            <a:ext cx="7695000" cy="11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We’ve been learning it the hard way</a:t>
            </a:r>
            <a:endParaRPr sz="1800">
              <a:solidFill>
                <a:srgbClr val="FFFFFF"/>
              </a:solidFill>
              <a:latin typeface="Georgia"/>
              <a:ea typeface="Georgia"/>
              <a:cs typeface="Georgia"/>
              <a:sym typeface="Georgia"/>
            </a:endParaRPr>
          </a:p>
        </p:txBody>
      </p:sp>
      <p:sp>
        <p:nvSpPr>
          <p:cNvPr id="699" name="Shape 6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tf.layers</a:t>
            </a:r>
            <a:endParaRPr b="1">
              <a:latin typeface="Georgia"/>
              <a:ea typeface="Georgia"/>
              <a:cs typeface="Georgia"/>
              <a:sym typeface="Georgi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3" name="Shape 703"/>
        <p:cNvGrpSpPr/>
        <p:nvPr/>
      </p:nvGrpSpPr>
      <p:grpSpPr>
        <a:xfrm>
          <a:off x="0" y="0"/>
          <a:ext cx="0" cy="0"/>
          <a:chOff x="0" y="0"/>
          <a:chExt cx="0" cy="0"/>
        </a:xfrm>
      </p:grpSpPr>
      <p:sp>
        <p:nvSpPr>
          <p:cNvPr id="704" name="Shape 7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705" name="Shape 705"/>
          <p:cNvSpPr txBox="1"/>
          <p:nvPr/>
        </p:nvSpPr>
        <p:spPr>
          <a:xfrm>
            <a:off x="724500" y="1539850"/>
            <a:ext cx="7695000" cy="2683500"/>
          </a:xfrm>
          <a:prstGeom prst="rect">
            <a:avLst/>
          </a:prstGeom>
          <a:noFill/>
          <a:ln>
            <a:noFill/>
          </a:ln>
        </p:spPr>
        <p:txBody>
          <a:bodyPr anchorCtr="0" anchor="t" bIns="91425" lIns="91425" spcFirstLastPara="1" rIns="91425" wrap="square" tIns="91425">
            <a:noAutofit/>
          </a:bodyPr>
          <a:lstStyle/>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conv1 = tf.layers.conv2d(inputs=self.img,</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filters=32,</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kernel_size=[5, 5],</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padding='SAME',</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activation=tf.nn.relu,</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name='conv1')</a:t>
            </a:r>
            <a:endParaRPr sz="1800">
              <a:solidFill>
                <a:srgbClr val="FFFFFF"/>
              </a:solidFill>
              <a:latin typeface="Georgia"/>
              <a:ea typeface="Georgia"/>
              <a:cs typeface="Georgia"/>
              <a:sym typeface="Georgia"/>
            </a:endParaRPr>
          </a:p>
          <a:p>
            <a:pPr indent="0" lvl="0" marL="0" rtl="0" algn="l">
              <a:spcBef>
                <a:spcPts val="0"/>
              </a:spcBef>
              <a:spcAft>
                <a:spcPts val="0"/>
              </a:spcAft>
              <a:buNone/>
            </a:pPr>
            <a:r>
              <a:t/>
            </a:r>
            <a:endParaRPr sz="1800">
              <a:solidFill>
                <a:srgbClr val="FFFFFF"/>
              </a:solidFill>
              <a:latin typeface="Georgia"/>
              <a:ea typeface="Georgia"/>
              <a:cs typeface="Georgia"/>
              <a:sym typeface="Georgia"/>
            </a:endParaRPr>
          </a:p>
        </p:txBody>
      </p:sp>
      <p:sp>
        <p:nvSpPr>
          <p:cNvPr id="706" name="Shape 7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tf.layers.conv2d</a:t>
            </a:r>
            <a:endParaRPr b="1">
              <a:latin typeface="Georgia"/>
              <a:ea typeface="Georgia"/>
              <a:cs typeface="Georgia"/>
              <a:sym typeface="Georgi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0" name="Shape 710"/>
        <p:cNvGrpSpPr/>
        <p:nvPr/>
      </p:nvGrpSpPr>
      <p:grpSpPr>
        <a:xfrm>
          <a:off x="0" y="0"/>
          <a:ext cx="0" cy="0"/>
          <a:chOff x="0" y="0"/>
          <a:chExt cx="0" cy="0"/>
        </a:xfrm>
      </p:grpSpPr>
      <p:sp>
        <p:nvSpPr>
          <p:cNvPr id="711" name="Shape 7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712" name="Shape 712"/>
          <p:cNvSpPr txBox="1"/>
          <p:nvPr/>
        </p:nvSpPr>
        <p:spPr>
          <a:xfrm>
            <a:off x="724500" y="1539850"/>
            <a:ext cx="7695000" cy="2683500"/>
          </a:xfrm>
          <a:prstGeom prst="rect">
            <a:avLst/>
          </a:prstGeom>
          <a:noFill/>
          <a:ln>
            <a:noFill/>
          </a:ln>
        </p:spPr>
        <p:txBody>
          <a:bodyPr anchorCtr="0" anchor="t" bIns="91425" lIns="91425" spcFirstLastPara="1" rIns="91425" wrap="square" tIns="91425">
            <a:noAutofit/>
          </a:bodyPr>
          <a:lstStyle/>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conv1 = tf.layers.conv2d(inputs=self.img,</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filters=32,</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kernel_size=[5, 5],</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padding='SAME',</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a:t>
            </a:r>
            <a:r>
              <a:rPr lang="en" sz="1800">
                <a:solidFill>
                  <a:srgbClr val="FFFFFF"/>
                </a:solidFill>
                <a:highlight>
                  <a:schemeClr val="accent3"/>
                </a:highlight>
                <a:latin typeface="Georgia"/>
                <a:ea typeface="Georgia"/>
                <a:cs typeface="Georgia"/>
                <a:sym typeface="Georgia"/>
              </a:rPr>
              <a:t>activation=tf.nn.relu</a:t>
            </a:r>
            <a:r>
              <a:rPr lang="en" sz="1800">
                <a:solidFill>
                  <a:srgbClr val="FFFFFF"/>
                </a:solidFill>
                <a:latin typeface="Georgia"/>
                <a:ea typeface="Georgia"/>
                <a:cs typeface="Georgia"/>
                <a:sym typeface="Georgia"/>
              </a:rPr>
              <a:t>,</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name='conv1')</a:t>
            </a:r>
            <a:endParaRPr sz="1800">
              <a:solidFill>
                <a:srgbClr val="FFFFFF"/>
              </a:solidFill>
              <a:latin typeface="Georgia"/>
              <a:ea typeface="Georgia"/>
              <a:cs typeface="Georgia"/>
              <a:sym typeface="Georgia"/>
            </a:endParaRPr>
          </a:p>
          <a:p>
            <a:pPr indent="0" lvl="0" marL="0" rtl="0" algn="l">
              <a:spcBef>
                <a:spcPts val="0"/>
              </a:spcBef>
              <a:spcAft>
                <a:spcPts val="0"/>
              </a:spcAft>
              <a:buNone/>
            </a:pPr>
            <a:r>
              <a:t/>
            </a:r>
            <a:endParaRPr sz="1800">
              <a:solidFill>
                <a:srgbClr val="FFFFFF"/>
              </a:solidFill>
              <a:latin typeface="Georgia"/>
              <a:ea typeface="Georgia"/>
              <a:cs typeface="Georgia"/>
              <a:sym typeface="Georgia"/>
            </a:endParaRPr>
          </a:p>
        </p:txBody>
      </p:sp>
      <p:sp>
        <p:nvSpPr>
          <p:cNvPr id="713" name="Shape 7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tf.layers.conv2d</a:t>
            </a:r>
            <a:endParaRPr b="1">
              <a:latin typeface="Georgia"/>
              <a:ea typeface="Georgia"/>
              <a:cs typeface="Georgia"/>
              <a:sym typeface="Georgia"/>
            </a:endParaRPr>
          </a:p>
        </p:txBody>
      </p:sp>
      <p:sp>
        <p:nvSpPr>
          <p:cNvPr id="714" name="Shape 714"/>
          <p:cNvSpPr txBox="1"/>
          <p:nvPr/>
        </p:nvSpPr>
        <p:spPr>
          <a:xfrm>
            <a:off x="5794975" y="4025075"/>
            <a:ext cx="24591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can choose non-linearity to use</a:t>
            </a:r>
            <a:endParaRPr sz="1800">
              <a:solidFill>
                <a:srgbClr val="FFFFFF"/>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ctrTitle"/>
          </p:nvPr>
        </p:nvSpPr>
        <p:spPr>
          <a:xfrm>
            <a:off x="687375" y="2058534"/>
            <a:ext cx="8145000" cy="1749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Understanding convolutions</a:t>
            </a:r>
            <a:endParaRPr>
              <a:latin typeface="Georgia"/>
              <a:ea typeface="Georgia"/>
              <a:cs typeface="Georgia"/>
              <a:sym typeface="Georgia"/>
            </a:endParaRPr>
          </a:p>
        </p:txBody>
      </p:sp>
      <p:sp>
        <p:nvSpPr>
          <p:cNvPr id="121" name="Shape 1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chemeClr val="lt2"/>
                </a:solidFill>
              </a:rPr>
              <a:t>‹#›</a:t>
            </a:fld>
            <a:endParaRPr>
              <a:solidFill>
                <a:schemeClr val="lt2"/>
              </a:solidFill>
            </a:endParaRPr>
          </a:p>
        </p:txBody>
      </p:sp>
      <p:pic>
        <p:nvPicPr>
          <p:cNvPr id="122" name="Shape 122"/>
          <p:cNvPicPr preferRelativeResize="0"/>
          <p:nvPr/>
        </p:nvPicPr>
        <p:blipFill>
          <a:blip r:embed="rId3">
            <a:alphaModFix/>
          </a:blip>
          <a:stretch>
            <a:fillRect/>
          </a:stretch>
        </p:blipFill>
        <p:spPr>
          <a:xfrm>
            <a:off x="3827975" y="352825"/>
            <a:ext cx="1163600" cy="14688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8" name="Shape 718"/>
        <p:cNvGrpSpPr/>
        <p:nvPr/>
      </p:nvGrpSpPr>
      <p:grpSpPr>
        <a:xfrm>
          <a:off x="0" y="0"/>
          <a:ext cx="0" cy="0"/>
          <a:chOff x="0" y="0"/>
          <a:chExt cx="0" cy="0"/>
        </a:xfrm>
      </p:grpSpPr>
      <p:sp>
        <p:nvSpPr>
          <p:cNvPr id="719" name="Shape 7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720" name="Shape 720"/>
          <p:cNvSpPr txBox="1"/>
          <p:nvPr/>
        </p:nvSpPr>
        <p:spPr>
          <a:xfrm>
            <a:off x="724500" y="1539850"/>
            <a:ext cx="7695000" cy="2683500"/>
          </a:xfrm>
          <a:prstGeom prst="rect">
            <a:avLst/>
          </a:prstGeom>
          <a:noFill/>
          <a:ln>
            <a:noFill/>
          </a:ln>
        </p:spPr>
        <p:txBody>
          <a:bodyPr anchorCtr="0" anchor="t" bIns="91425" lIns="91425" spcFirstLastPara="1" rIns="91425" wrap="square" tIns="91425">
            <a:noAutofit/>
          </a:bodyPr>
          <a:lstStyle/>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pool1 = tf.layers.max_pooling2d(inputs=conv1, </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pool_size=[2, 2], </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strides=2,</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name='pool1')</a:t>
            </a:r>
            <a:endParaRPr sz="1800">
              <a:solidFill>
                <a:srgbClr val="FFFFFF"/>
              </a:solidFill>
              <a:latin typeface="Georgia"/>
              <a:ea typeface="Georgia"/>
              <a:cs typeface="Georgia"/>
              <a:sym typeface="Georgia"/>
            </a:endParaRPr>
          </a:p>
        </p:txBody>
      </p:sp>
      <p:sp>
        <p:nvSpPr>
          <p:cNvPr id="721" name="Shape 7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tf.layers.max_pooling2d</a:t>
            </a:r>
            <a:endParaRPr b="1">
              <a:latin typeface="Georgia"/>
              <a:ea typeface="Georgia"/>
              <a:cs typeface="Georgia"/>
              <a:sym typeface="Georgi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5" name="Shape 725"/>
        <p:cNvGrpSpPr/>
        <p:nvPr/>
      </p:nvGrpSpPr>
      <p:grpSpPr>
        <a:xfrm>
          <a:off x="0" y="0"/>
          <a:ext cx="0" cy="0"/>
          <a:chOff x="0" y="0"/>
          <a:chExt cx="0" cy="0"/>
        </a:xfrm>
      </p:grpSpPr>
      <p:sp>
        <p:nvSpPr>
          <p:cNvPr id="726" name="Shape 7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727" name="Shape 727"/>
          <p:cNvSpPr txBox="1"/>
          <p:nvPr/>
        </p:nvSpPr>
        <p:spPr>
          <a:xfrm>
            <a:off x="925075" y="2231075"/>
            <a:ext cx="7209900" cy="8538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solidFill>
                  <a:srgbClr val="FFFFFF"/>
                </a:solidFill>
                <a:latin typeface="Georgia"/>
                <a:ea typeface="Georgia"/>
                <a:cs typeface="Georgia"/>
                <a:sym typeface="Georgia"/>
              </a:rPr>
              <a:t>fc = tf.layers.dense(pool2, 1024, activation=tf.nn.relu, name='fc')</a:t>
            </a:r>
            <a:endParaRPr sz="1800">
              <a:solidFill>
                <a:srgbClr val="FFFFFF"/>
              </a:solidFill>
              <a:latin typeface="Georgia"/>
              <a:ea typeface="Georgia"/>
              <a:cs typeface="Georgia"/>
              <a:sym typeface="Georgia"/>
            </a:endParaRPr>
          </a:p>
        </p:txBody>
      </p:sp>
      <p:sp>
        <p:nvSpPr>
          <p:cNvPr id="728" name="Shape 7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tf.layers.dense</a:t>
            </a:r>
            <a:endParaRPr b="1">
              <a:latin typeface="Georgia"/>
              <a:ea typeface="Georgia"/>
              <a:cs typeface="Georgia"/>
              <a:sym typeface="Georgi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2" name="Shape 732"/>
        <p:cNvGrpSpPr/>
        <p:nvPr/>
      </p:nvGrpSpPr>
      <p:grpSpPr>
        <a:xfrm>
          <a:off x="0" y="0"/>
          <a:ext cx="0" cy="0"/>
          <a:chOff x="0" y="0"/>
          <a:chExt cx="0" cy="0"/>
        </a:xfrm>
      </p:grpSpPr>
      <p:sp>
        <p:nvSpPr>
          <p:cNvPr id="733" name="Shape 7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734" name="Shape 734"/>
          <p:cNvSpPr txBox="1"/>
          <p:nvPr/>
        </p:nvSpPr>
        <p:spPr>
          <a:xfrm>
            <a:off x="925075" y="1783825"/>
            <a:ext cx="7209900" cy="2083800"/>
          </a:xfrm>
          <a:prstGeom prst="rect">
            <a:avLst/>
          </a:prstGeom>
          <a:noFill/>
          <a:ln>
            <a:noFill/>
          </a:ln>
        </p:spPr>
        <p:txBody>
          <a:bodyPr anchorCtr="0" anchor="t" bIns="91425" lIns="91425" spcFirstLastPara="1" rIns="91425" wrap="square" tIns="91425">
            <a:noAutofit/>
          </a:bodyPr>
          <a:lstStyle/>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dropout = tf.layers.dropout(fc, </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self.keep_prob, </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a:t>
            </a:r>
            <a:r>
              <a:rPr lang="en" sz="1800">
                <a:solidFill>
                  <a:srgbClr val="FFFFFF"/>
                </a:solidFill>
                <a:highlight>
                  <a:schemeClr val="accent3"/>
                </a:highlight>
                <a:latin typeface="Georgia"/>
                <a:ea typeface="Georgia"/>
                <a:cs typeface="Georgia"/>
                <a:sym typeface="Georgia"/>
              </a:rPr>
              <a:t>training=self.training</a:t>
            </a:r>
            <a:r>
              <a:rPr lang="en" sz="1800">
                <a:solidFill>
                  <a:srgbClr val="FFFFFF"/>
                </a:solidFill>
                <a:latin typeface="Georgia"/>
                <a:ea typeface="Georgia"/>
                <a:cs typeface="Georgia"/>
                <a:sym typeface="Georgia"/>
              </a:rPr>
              <a:t>, </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name='dropout')</a:t>
            </a:r>
            <a:endParaRPr sz="1800">
              <a:solidFill>
                <a:srgbClr val="FFFFFF"/>
              </a:solidFill>
              <a:latin typeface="Georgia"/>
              <a:ea typeface="Georgia"/>
              <a:cs typeface="Georgia"/>
              <a:sym typeface="Georgia"/>
            </a:endParaRPr>
          </a:p>
          <a:p>
            <a:pPr indent="0" lvl="0" marL="0" rtl="0">
              <a:lnSpc>
                <a:spcPct val="115000"/>
              </a:lnSpc>
              <a:spcBef>
                <a:spcPts val="0"/>
              </a:spcBef>
              <a:spcAft>
                <a:spcPts val="0"/>
              </a:spcAft>
              <a:buNone/>
            </a:pPr>
            <a:r>
              <a:t/>
            </a:r>
            <a:endParaRPr sz="1800">
              <a:solidFill>
                <a:srgbClr val="FFFFFF"/>
              </a:solidFill>
              <a:latin typeface="Georgia"/>
              <a:ea typeface="Georgia"/>
              <a:cs typeface="Georgia"/>
              <a:sym typeface="Georgia"/>
            </a:endParaRPr>
          </a:p>
        </p:txBody>
      </p:sp>
      <p:sp>
        <p:nvSpPr>
          <p:cNvPr id="735" name="Shape 7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tf.layers.dense</a:t>
            </a:r>
            <a:endParaRPr b="1">
              <a:latin typeface="Georgia"/>
              <a:ea typeface="Georgia"/>
              <a:cs typeface="Georgia"/>
              <a:sym typeface="Georgia"/>
            </a:endParaRPr>
          </a:p>
        </p:txBody>
      </p:sp>
      <p:sp>
        <p:nvSpPr>
          <p:cNvPr id="736" name="Shape 736"/>
          <p:cNvSpPr txBox="1"/>
          <p:nvPr/>
        </p:nvSpPr>
        <p:spPr>
          <a:xfrm>
            <a:off x="4157575" y="4025075"/>
            <a:ext cx="40965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Drop neurals during training</a:t>
            </a:r>
            <a:endParaRPr sz="1800">
              <a:solidFill>
                <a:srgbClr val="FFFFFF"/>
              </a:solidFill>
              <a:latin typeface="Georgia"/>
              <a:ea typeface="Georgia"/>
              <a:cs typeface="Georgia"/>
              <a:sym typeface="Georgia"/>
            </a:endParaRPr>
          </a:p>
          <a:p>
            <a:pPr indent="0" lvl="0" marL="0" rtl="0" algn="ctr">
              <a:spcBef>
                <a:spcPts val="0"/>
              </a:spcBef>
              <a:spcAft>
                <a:spcPts val="0"/>
              </a:spcAft>
              <a:buNone/>
            </a:pPr>
            <a:r>
              <a:rPr lang="en" sz="1800">
                <a:solidFill>
                  <a:srgbClr val="FFFFFF"/>
                </a:solidFill>
                <a:latin typeface="Georgia"/>
                <a:ea typeface="Georgia"/>
                <a:cs typeface="Georgia"/>
                <a:sym typeface="Georgia"/>
              </a:rPr>
              <a:t>Want to use all of them during testing</a:t>
            </a:r>
            <a:endParaRPr sz="1800">
              <a:solidFill>
                <a:srgbClr val="FFFFFF"/>
              </a:solidFill>
              <a:latin typeface="Georgia"/>
              <a:ea typeface="Georgia"/>
              <a:cs typeface="Georgia"/>
              <a:sym typeface="Georgi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0" name="Shape 740"/>
        <p:cNvGrpSpPr/>
        <p:nvPr/>
      </p:nvGrpSpPr>
      <p:grpSpPr>
        <a:xfrm>
          <a:off x="0" y="0"/>
          <a:ext cx="0" cy="0"/>
          <a:chOff x="0" y="0"/>
          <a:chExt cx="0" cy="0"/>
        </a:xfrm>
      </p:grpSpPr>
      <p:sp>
        <p:nvSpPr>
          <p:cNvPr id="741" name="Shape 741"/>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Next class</a:t>
            </a:r>
            <a:endParaRPr b="1">
              <a:latin typeface="Georgia"/>
              <a:ea typeface="Georgia"/>
              <a:cs typeface="Georgia"/>
              <a:sym typeface="Georgia"/>
            </a:endParaRPr>
          </a:p>
        </p:txBody>
      </p:sp>
      <p:sp>
        <p:nvSpPr>
          <p:cNvPr id="742" name="Shape 742"/>
          <p:cNvSpPr txBox="1"/>
          <p:nvPr>
            <p:ph idx="1" type="body"/>
          </p:nvPr>
        </p:nvSpPr>
        <p:spPr>
          <a:xfrm>
            <a:off x="311700" y="1330250"/>
            <a:ext cx="7491900" cy="3121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TFRecord</a:t>
            </a:r>
            <a:endParaRPr>
              <a:latin typeface="Georgia"/>
              <a:ea typeface="Georgia"/>
              <a:cs typeface="Georgia"/>
              <a:sym typeface="Georgia"/>
            </a:endParaRPr>
          </a:p>
          <a:p>
            <a:pPr indent="0" lvl="0" marL="0">
              <a:spcBef>
                <a:spcPts val="1600"/>
              </a:spcBef>
              <a:spcAft>
                <a:spcPts val="0"/>
              </a:spcAft>
              <a:buNone/>
            </a:pPr>
            <a:r>
              <a:rPr lang="en">
                <a:latin typeface="Georgia"/>
                <a:ea typeface="Georgia"/>
                <a:cs typeface="Georgia"/>
                <a:sym typeface="Georgia"/>
              </a:rPr>
              <a:t>CIFAR</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Style Transfer</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Feedback: chiphuyen@cs.stanford.edu</a:t>
            </a:r>
            <a:endParaRPr>
              <a:latin typeface="Georgia"/>
              <a:ea typeface="Georgia"/>
              <a:cs typeface="Georgia"/>
              <a:sym typeface="Georgia"/>
            </a:endParaRPr>
          </a:p>
          <a:p>
            <a:pPr indent="0" lvl="0" marL="0" rtl="0" algn="l">
              <a:spcBef>
                <a:spcPts val="1600"/>
              </a:spcBef>
              <a:spcAft>
                <a:spcPts val="1600"/>
              </a:spcAft>
              <a:buNone/>
            </a:pPr>
            <a:r>
              <a:rPr lang="en">
                <a:latin typeface="Georgia"/>
                <a:ea typeface="Georgia"/>
                <a:cs typeface="Georgia"/>
                <a:sym typeface="Georgia"/>
              </a:rPr>
              <a:t>Thanks!</a:t>
            </a:r>
            <a:endParaRPr>
              <a:latin typeface="Georgia"/>
              <a:ea typeface="Georgia"/>
              <a:cs typeface="Georgia"/>
              <a:sym typeface="Georgia"/>
            </a:endParaRPr>
          </a:p>
        </p:txBody>
      </p:sp>
      <p:sp>
        <p:nvSpPr>
          <p:cNvPr id="743" name="Shape 7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28" name="Shape 128"/>
          <p:cNvSpPr txBox="1"/>
          <p:nvPr/>
        </p:nvSpPr>
        <p:spPr>
          <a:xfrm>
            <a:off x="1137625" y="1802725"/>
            <a:ext cx="7034100" cy="8436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1800">
                <a:solidFill>
                  <a:srgbClr val="FFFFFF"/>
                </a:solidFill>
                <a:latin typeface="Georgia"/>
                <a:ea typeface="Georgia"/>
                <a:cs typeface="Georgia"/>
                <a:sym typeface="Georgia"/>
              </a:rPr>
              <a:t>a function derived from two given functions by integration that expresses how the shape of one is modified by the other</a:t>
            </a:r>
            <a:endParaRPr sz="1800">
              <a:solidFill>
                <a:srgbClr val="FFFFFF"/>
              </a:solidFill>
              <a:latin typeface="Georgia"/>
              <a:ea typeface="Georgia"/>
              <a:cs typeface="Georgia"/>
              <a:sym typeface="Georgia"/>
            </a:endParaRPr>
          </a:p>
        </p:txBody>
      </p:sp>
      <p:sp>
        <p:nvSpPr>
          <p:cNvPr id="129" name="Shape 1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math and physics</a:t>
            </a:r>
            <a:endParaRPr b="1">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35" name="Shape 135"/>
          <p:cNvPicPr preferRelativeResize="0"/>
          <p:nvPr/>
        </p:nvPicPr>
        <p:blipFill>
          <a:blip r:embed="rId3">
            <a:alphaModFix/>
          </a:blip>
          <a:stretch>
            <a:fillRect/>
          </a:stretch>
        </p:blipFill>
        <p:spPr>
          <a:xfrm>
            <a:off x="1266788" y="1555000"/>
            <a:ext cx="6775775" cy="2128275"/>
          </a:xfrm>
          <a:prstGeom prst="rect">
            <a:avLst/>
          </a:prstGeom>
          <a:noFill/>
          <a:ln>
            <a:noFill/>
          </a:ln>
        </p:spPr>
      </p:pic>
      <p:sp>
        <p:nvSpPr>
          <p:cNvPr id="136" name="Shape 136"/>
          <p:cNvSpPr txBox="1"/>
          <p:nvPr/>
        </p:nvSpPr>
        <p:spPr>
          <a:xfrm>
            <a:off x="0" y="4842300"/>
            <a:ext cx="5347800" cy="301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900">
                <a:solidFill>
                  <a:srgbClr val="FFFFFF"/>
                </a:solidFill>
                <a:latin typeface="EB Garamond"/>
                <a:ea typeface="EB Garamond"/>
                <a:cs typeface="EB Garamond"/>
                <a:sym typeface="EB Garamond"/>
              </a:rPr>
              <a:t>Brian Amberg derivative work (Wikipedia)</a:t>
            </a:r>
            <a:endParaRPr sz="900">
              <a:solidFill>
                <a:srgbClr val="FFFFFF"/>
              </a:solidFill>
              <a:latin typeface="EB Garamond"/>
              <a:ea typeface="EB Garamond"/>
              <a:cs typeface="EB Garamond"/>
              <a:sym typeface="EB Garamond"/>
            </a:endParaRPr>
          </a:p>
        </p:txBody>
      </p:sp>
      <p:sp>
        <p:nvSpPr>
          <p:cNvPr id="137" name="Shape 1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math and physics</a:t>
            </a:r>
            <a:endParaRPr b="1">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43" name="Shape 143"/>
          <p:cNvSpPr txBox="1"/>
          <p:nvPr/>
        </p:nvSpPr>
        <p:spPr>
          <a:xfrm>
            <a:off x="1137625" y="1802725"/>
            <a:ext cx="7034100" cy="118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How an input is transformed by a kernel* </a:t>
            </a:r>
            <a:endParaRPr sz="1800">
              <a:solidFill>
                <a:srgbClr val="FFFFFF"/>
              </a:solidFill>
              <a:latin typeface="Georgia"/>
              <a:ea typeface="Georgia"/>
              <a:cs typeface="Georgia"/>
              <a:sym typeface="Georgia"/>
            </a:endParaRPr>
          </a:p>
        </p:txBody>
      </p:sp>
      <p:sp>
        <p:nvSpPr>
          <p:cNvPr id="144" name="Shape 144"/>
          <p:cNvSpPr txBox="1"/>
          <p:nvPr/>
        </p:nvSpPr>
        <p:spPr>
          <a:xfrm>
            <a:off x="71225" y="4663225"/>
            <a:ext cx="5072400" cy="3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Georgia"/>
                <a:ea typeface="Georgia"/>
                <a:cs typeface="Georgia"/>
                <a:sym typeface="Georgia"/>
              </a:rPr>
              <a:t>*also called filter/feature map</a:t>
            </a:r>
            <a:endParaRPr sz="1800">
              <a:solidFill>
                <a:schemeClr val="dk1"/>
              </a:solidFill>
              <a:latin typeface="Georgia"/>
              <a:ea typeface="Georgia"/>
              <a:cs typeface="Georgia"/>
              <a:sym typeface="Georgia"/>
            </a:endParaRPr>
          </a:p>
          <a:p>
            <a:pPr indent="0" lvl="0" marL="0">
              <a:spcBef>
                <a:spcPts val="0"/>
              </a:spcBef>
              <a:spcAft>
                <a:spcPts val="0"/>
              </a:spcAft>
              <a:buNone/>
            </a:pPr>
            <a:r>
              <a:t/>
            </a:r>
            <a:endParaRPr/>
          </a:p>
        </p:txBody>
      </p:sp>
      <p:sp>
        <p:nvSpPr>
          <p:cNvPr id="145" name="Shape 1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math and physics</a:t>
            </a:r>
            <a:endParaRPr b="1">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51" name="Shape 151"/>
          <p:cNvSpPr txBox="1"/>
          <p:nvPr/>
        </p:nvSpPr>
        <p:spPr>
          <a:xfrm>
            <a:off x="1137625" y="1802725"/>
            <a:ext cx="7034100" cy="84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We can use one single convolutional layer to modify a certain image</a:t>
            </a:r>
            <a:endParaRPr sz="1800">
              <a:solidFill>
                <a:srgbClr val="FFFFFF"/>
              </a:solidFill>
              <a:latin typeface="Georgia"/>
              <a:ea typeface="Georgia"/>
              <a:cs typeface="Georgia"/>
              <a:sym typeface="Georgia"/>
            </a:endParaRPr>
          </a:p>
        </p:txBody>
      </p:sp>
      <p:sp>
        <p:nvSpPr>
          <p:cNvPr id="152" name="Shape 1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machine learning</a:t>
            </a:r>
            <a:endParaRPr b="1">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58" name="Shape 158"/>
          <p:cNvPicPr preferRelativeResize="0"/>
          <p:nvPr/>
        </p:nvPicPr>
        <p:blipFill>
          <a:blip r:embed="rId3">
            <a:alphaModFix/>
          </a:blip>
          <a:stretch>
            <a:fillRect/>
          </a:stretch>
        </p:blipFill>
        <p:spPr>
          <a:xfrm>
            <a:off x="2149600" y="994850"/>
            <a:ext cx="5010150" cy="3657600"/>
          </a:xfrm>
          <a:prstGeom prst="rect">
            <a:avLst/>
          </a:prstGeom>
          <a:noFill/>
          <a:ln>
            <a:noFill/>
          </a:ln>
        </p:spPr>
      </p:pic>
      <p:sp>
        <p:nvSpPr>
          <p:cNvPr id="159" name="Shape 159"/>
          <p:cNvSpPr txBox="1"/>
          <p:nvPr/>
        </p:nvSpPr>
        <p:spPr>
          <a:xfrm>
            <a:off x="0" y="4842300"/>
            <a:ext cx="5347800" cy="30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900">
                <a:solidFill>
                  <a:srgbClr val="FFFFFF"/>
                </a:solidFill>
                <a:latin typeface="EB Garamond"/>
                <a:ea typeface="EB Garamond"/>
                <a:cs typeface="EB Garamond"/>
                <a:sym typeface="EB Garamond"/>
              </a:rPr>
              <a:t> http://deeplearning.stanford.edu/</a:t>
            </a:r>
            <a:endParaRPr sz="900">
              <a:solidFill>
                <a:srgbClr val="FFFFFF"/>
              </a:solidFill>
              <a:latin typeface="EB Garamond"/>
              <a:ea typeface="EB Garamond"/>
              <a:cs typeface="EB Garamond"/>
              <a:sym typeface="EB Garamond"/>
            </a:endParaRPr>
          </a:p>
        </p:txBody>
      </p:sp>
      <p:sp>
        <p:nvSpPr>
          <p:cNvPr id="160" name="Shape 1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machine learning</a:t>
            </a:r>
            <a:endParaRPr b="1">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