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57DDDD-89DD-4BEB-B841-DA4BFC0DDD7A}">
  <a:tblStyle styleId="{7857DDDD-89DD-4BEB-B841-DA4BFC0DDD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a:t>
            </a:r>
            <a:r>
              <a:rPr lang="en"/>
              <a:t>ou might find it easier to think of those neurons as they are unfolded: each neuron corresponds to one time step.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candidate gate: similar to the original RNN, this gate computes the candidate hidden state based on the previous hidden state and the current input.</a:t>
            </a:r>
            <a:endParaRPr/>
          </a:p>
          <a:p>
            <a:pPr indent="0" lvl="0" marL="0" rtl="0">
              <a:spcBef>
                <a:spcPts val="0"/>
              </a:spcBef>
              <a:spcAft>
                <a:spcPts val="0"/>
              </a:spcAft>
              <a:buNone/>
            </a:pPr>
            <a:r>
              <a:rPr lang="en"/>
              <a:t>final memory cell: the internal memory of the unit combines the candidate hidden state with the input/forget gate information. Final memory cell is then computed with the output gate to decide how much of the final memory cell is to be output as the hidden state for this current step.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Row 1: Shows when the letters are recognized</a:t>
            </a:r>
            <a:endParaRPr/>
          </a:p>
          <a:p>
            <a:pPr indent="0" lvl="0" marL="0">
              <a:spcBef>
                <a:spcPts val="0"/>
              </a:spcBef>
              <a:spcAft>
                <a:spcPts val="0"/>
              </a:spcAft>
              <a:buNone/>
            </a:pPr>
            <a:r>
              <a:rPr lang="en"/>
              <a:t>2) Row 2: Shows the states of some of the memory cells (Notice how they get reset when a character is recognized!) </a:t>
            </a:r>
            <a:endParaRPr/>
          </a:p>
          <a:p>
            <a:pPr indent="0" lvl="0" marL="0">
              <a:spcBef>
                <a:spcPts val="0"/>
              </a:spcBef>
              <a:spcAft>
                <a:spcPts val="0"/>
              </a:spcAft>
              <a:buNone/>
            </a:pPr>
            <a:r>
              <a:rPr lang="en"/>
              <a:t>3) Row 3: Shows the writing as it's being analyzed by the LSTM RNN 4) </a:t>
            </a:r>
            <a:endParaRPr/>
          </a:p>
          <a:p>
            <a:pPr indent="0" lvl="0" marL="0" rtl="0">
              <a:spcBef>
                <a:spcPts val="0"/>
              </a:spcBef>
              <a:spcAft>
                <a:spcPts val="0"/>
              </a:spcAft>
              <a:buNone/>
            </a:pPr>
            <a:r>
              <a:rPr lang="en"/>
              <a:t>4) Row 4: This shows the gradient backpropagated to the inputs from the most active character of the upper soft-max layer (This tells you which data points are providing the most influence on your current decision for the character)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Whereas Phrase-Based Machine Translation (PBMT) breaks an input sentence into words and phrases to be translated largely independently, Neural Machine Translation (NMT) considers the entire input sentence as a unit for translation.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does not allow cell clipping, a projection layer, and does not use peep-hole connections: it is the basic baseline.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does not allow cell clipping, a projection layer, and does not use peep-hole connections: it is the basic baseline.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Let’s be honest, convolutions are weird af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hyperlink" Target="http://www.wildml.com/2015/10/recurrent-neural-networks-tutorial-part-3-backpropagation-through-time-and-vanishing-gradi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8.jpg"/><Relationship Id="rId4" Type="http://schemas.openxmlformats.org/officeDocument/2006/relationships/hyperlink" Target="http://www.wildml.com/2015/10/recurrent-neural-networks-tutorial-part-3-backpropagation-through-time-and-vanishing-gradien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www.youtube.com/watch?v=fUyU3lKzoio" TargetMode="Externa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www.youtube.com/watch?v=mLxsbWAYIpw" TargetMode="Externa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hyperlink" Target="http://karpathy.github.io/2015/05/21/rnn-effectivenes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karpathy.github.io/2015/05/21/rnn-effectiven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youtube.com/watch?v=aFuA50H9uek" TargetMode="Externa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hyperlink" Target="http://karpathy.github.io/2015/05/21/rnn-effectiveness/" TargetMode="External"/><Relationship Id="rId4" Type="http://schemas.openxmlformats.org/officeDocument/2006/relationships/image" Target="../media/image2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5.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www.youtube.com/watch?v=tf7IEVTDjng" TargetMode="External"/><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hyperlink" Target="mailto:huyenn@stanford.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hyperlink" Target="https://www.flickr.com/photos/kasukabevisionfilmz/3368554251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RNNs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11</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2/21/2017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56875" y="384425"/>
            <a:ext cx="1060919" cy="1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From feed-forward to RNNs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63" name="Shape 1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4" name="Shape 164"/>
          <p:cNvSpPr txBox="1"/>
          <p:nvPr/>
        </p:nvSpPr>
        <p:spPr>
          <a:xfrm>
            <a:off x="0" y="4837200"/>
            <a:ext cx="7419300" cy="30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"A survey on the application of recurrent neural networks to statistical language modeling." by De Mulder et al. Computer Speech &amp; Language 30.1 (2015): 61-98.</a:t>
            </a:r>
            <a:endParaRPr sz="900">
              <a:solidFill>
                <a:srgbClr val="FFFFFF"/>
              </a:solidFill>
              <a:latin typeface="EB Garamond"/>
              <a:ea typeface="EB Garamond"/>
              <a:cs typeface="EB Garamond"/>
              <a:sym typeface="EB Garamond"/>
            </a:endParaRPr>
          </a:p>
        </p:txBody>
      </p:sp>
      <p:pic>
        <p:nvPicPr>
          <p:cNvPr id="165" name="Shape 165"/>
          <p:cNvPicPr preferRelativeResize="0"/>
          <p:nvPr/>
        </p:nvPicPr>
        <p:blipFill>
          <a:blip r:embed="rId3">
            <a:alphaModFix/>
          </a:blip>
          <a:stretch>
            <a:fillRect/>
          </a:stretch>
        </p:blipFill>
        <p:spPr>
          <a:xfrm>
            <a:off x="754575" y="940125"/>
            <a:ext cx="7891025" cy="382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From feed-forward to RNNs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71" name="Shape 1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72" name="Shape 172"/>
          <p:cNvGraphicFramePr/>
          <p:nvPr/>
        </p:nvGraphicFramePr>
        <p:xfrm>
          <a:off x="993175" y="1771725"/>
          <a:ext cx="3000000" cy="3000000"/>
        </p:xfrm>
        <a:graphic>
          <a:graphicData uri="http://schemas.openxmlformats.org/drawingml/2006/table">
            <a:tbl>
              <a:tblPr>
                <a:noFill/>
                <a:tableStyleId>{7857DDDD-89DD-4BEB-B841-DA4BFC0DDD7A}</a:tableStyleId>
              </a:tblPr>
              <a:tblGrid>
                <a:gridCol w="3619500"/>
                <a:gridCol w="3619500"/>
              </a:tblGrid>
              <a:tr h="381000">
                <a:tc>
                  <a:txBody>
                    <a:bodyPr>
                      <a:noAutofit/>
                    </a:bodyPr>
                    <a:lstStyle/>
                    <a:p>
                      <a:pPr indent="0" lvl="0" marL="0">
                        <a:spcBef>
                          <a:spcPts val="0"/>
                        </a:spcBef>
                        <a:spcAft>
                          <a:spcPts val="0"/>
                        </a:spcAft>
                        <a:buNone/>
                      </a:pPr>
                      <a:r>
                        <a:rPr lang="en" sz="2000">
                          <a:solidFill>
                            <a:srgbClr val="FFFFFF"/>
                          </a:solidFill>
                          <a:latin typeface="Georgia"/>
                          <a:ea typeface="Georgia"/>
                          <a:cs typeface="Georgia"/>
                          <a:sym typeface="Georgia"/>
                        </a:rPr>
                        <a:t>Feed-forward</a:t>
                      </a:r>
                      <a:endParaRPr sz="2000">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sz="2000">
                          <a:solidFill>
                            <a:srgbClr val="FFFFFF"/>
                          </a:solidFill>
                          <a:latin typeface="Georgia"/>
                          <a:ea typeface="Georgia"/>
                          <a:cs typeface="Georgia"/>
                          <a:sym typeface="Georgia"/>
                        </a:rPr>
                        <a:t>RNNs</a:t>
                      </a:r>
                      <a:endParaRPr sz="2000">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computational unit (neuron)</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computational unit (neuron)</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DAG</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Loops</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Signals are passed in one direction </a:t>
                      </a:r>
                      <a:endParaRPr>
                        <a:solidFill>
                          <a:srgbClr val="FFFFFF"/>
                        </a:solidFill>
                        <a:latin typeface="Georgia"/>
                        <a:ea typeface="Georgia"/>
                        <a:cs typeface="Georgia"/>
                        <a:sym typeface="Georgia"/>
                      </a:endParaRPr>
                    </a:p>
                    <a:p>
                      <a:pPr indent="0" lvl="0" marL="0">
                        <a:spcBef>
                          <a:spcPts val="0"/>
                        </a:spcBef>
                        <a:spcAft>
                          <a:spcPts val="0"/>
                        </a:spcAft>
                        <a:buNone/>
                      </a:pPr>
                      <a:r>
                        <a:rPr lang="en">
                          <a:solidFill>
                            <a:srgbClr val="FFFFFF"/>
                          </a:solidFill>
                          <a:latin typeface="Georgia"/>
                          <a:ea typeface="Georgia"/>
                          <a:cs typeface="Georgia"/>
                          <a:sym typeface="Georgia"/>
                        </a:rPr>
                        <a:t>(input to output)</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Signals are sent back to the same neuron</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Each layer has their own variables</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All steps share the same variables</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RNNs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9" name="Shape 179"/>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a:t>
            </a:r>
            <a:r>
              <a:rPr lang="en" sz="2400">
                <a:solidFill>
                  <a:srgbClr val="FFFFFF"/>
                </a:solidFill>
                <a:latin typeface="Georgia"/>
                <a:ea typeface="Georgia"/>
                <a:cs typeface="Georgia"/>
                <a:sym typeface="Georgia"/>
              </a:rPr>
              <a:t>ake advantage of sequential information of data (texts, genomes, videos, etc.)</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Generally reduce the total number of parameters</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Form the backbone of NLP</a:t>
            </a:r>
            <a:endParaRPr sz="2400">
              <a:solidFill>
                <a:srgbClr val="FFFFFF"/>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RNNs unfolded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86" name="Shape 186"/>
          <p:cNvPicPr preferRelativeResize="0"/>
          <p:nvPr/>
        </p:nvPicPr>
        <p:blipFill>
          <a:blip r:embed="rId3">
            <a:alphaModFix/>
          </a:blip>
          <a:stretch>
            <a:fillRect/>
          </a:stretch>
        </p:blipFill>
        <p:spPr>
          <a:xfrm>
            <a:off x="392900" y="1213138"/>
            <a:ext cx="8358201" cy="3353794"/>
          </a:xfrm>
          <a:prstGeom prst="rect">
            <a:avLst/>
          </a:prstGeom>
          <a:noFill/>
          <a:ln>
            <a:noFill/>
          </a:ln>
        </p:spPr>
      </p:pic>
      <p:sp>
        <p:nvSpPr>
          <p:cNvPr id="187" name="Shape 187"/>
          <p:cNvSpPr txBox="1"/>
          <p:nvPr/>
        </p:nvSpPr>
        <p:spPr>
          <a:xfrm>
            <a:off x="101650" y="4838700"/>
            <a:ext cx="63105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Proxima Nova"/>
              <a:buNone/>
            </a:pPr>
            <a:r>
              <a:rPr lang="en" sz="900">
                <a:solidFill>
                  <a:srgbClr val="FFFFFF"/>
                </a:solidFill>
                <a:latin typeface="EB Garamond"/>
                <a:ea typeface="EB Garamond"/>
                <a:cs typeface="EB Garamond"/>
                <a:sym typeface="EB Garamond"/>
              </a:rPr>
              <a:t>Graph by Nature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Simple Recurrent Neural Network (SRN)</a:t>
            </a:r>
            <a:endParaRPr b="1">
              <a:latin typeface="Georgia"/>
              <a:ea typeface="Georgia"/>
              <a:cs typeface="Georgia"/>
              <a:sym typeface="Georgia"/>
            </a:endParaRPr>
          </a:p>
        </p:txBody>
      </p:sp>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4" name="Shape 194"/>
          <p:cNvSpPr txBox="1"/>
          <p:nvPr/>
        </p:nvSpPr>
        <p:spPr>
          <a:xfrm>
            <a:off x="1137625" y="977700"/>
            <a:ext cx="72576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Georgia"/>
                <a:ea typeface="Georgia"/>
                <a:cs typeface="Georgia"/>
                <a:sym typeface="Georgia"/>
              </a:rPr>
              <a:t>Introduced by Jeffrey Elman in 1990. </a:t>
            </a:r>
            <a:r>
              <a:rPr lang="en" sz="1800">
                <a:solidFill>
                  <a:schemeClr val="dk1"/>
                </a:solidFill>
                <a:latin typeface="Georgia"/>
                <a:ea typeface="Georgia"/>
                <a:cs typeface="Georgia"/>
                <a:sym typeface="Georgia"/>
              </a:rPr>
              <a:t>Also known as Elman Network</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Georgia"/>
              <a:ea typeface="Georgia"/>
              <a:cs typeface="Georgia"/>
              <a:sym typeface="Georgia"/>
            </a:endParaRPr>
          </a:p>
        </p:txBody>
      </p:sp>
      <p:pic>
        <p:nvPicPr>
          <p:cNvPr id="195" name="Shape 195"/>
          <p:cNvPicPr preferRelativeResize="0"/>
          <p:nvPr/>
        </p:nvPicPr>
        <p:blipFill>
          <a:blip r:embed="rId3">
            <a:alphaModFix/>
          </a:blip>
          <a:stretch>
            <a:fillRect/>
          </a:stretch>
        </p:blipFill>
        <p:spPr>
          <a:xfrm>
            <a:off x="1571202" y="1396075"/>
            <a:ext cx="5900101" cy="3442625"/>
          </a:xfrm>
          <a:prstGeom prst="rect">
            <a:avLst/>
          </a:prstGeom>
          <a:noFill/>
          <a:ln>
            <a:noFill/>
          </a:ln>
        </p:spPr>
      </p:pic>
      <p:sp>
        <p:nvSpPr>
          <p:cNvPr id="196" name="Shape 196"/>
          <p:cNvSpPr txBox="1"/>
          <p:nvPr/>
        </p:nvSpPr>
        <p:spPr>
          <a:xfrm>
            <a:off x="1081225" y="4622725"/>
            <a:ext cx="7146900" cy="47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
        <p:nvSpPr>
          <p:cNvPr id="197" name="Shape 197"/>
          <p:cNvSpPr txBox="1"/>
          <p:nvPr/>
        </p:nvSpPr>
        <p:spPr>
          <a:xfrm>
            <a:off x="101650" y="4838700"/>
            <a:ext cx="63105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Elman, Jeffrey L. "Finding structure in time." Cognitive science 14.2 (1990): 179-211.</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Simple RNNs are Simple</a:t>
            </a:r>
            <a:endParaRPr b="1">
              <a:latin typeface="Georgia"/>
              <a:ea typeface="Georgia"/>
              <a:cs typeface="Georgia"/>
              <a:sym typeface="Georgia"/>
            </a:endParaRPr>
          </a:p>
        </p:txBody>
      </p:sp>
      <p:sp>
        <p:nvSpPr>
          <p:cNvPr id="203" name="Shape 2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4" name="Shape 204"/>
          <p:cNvPicPr preferRelativeResize="0"/>
          <p:nvPr/>
        </p:nvPicPr>
        <p:blipFill>
          <a:blip r:embed="rId3">
            <a:alphaModFix/>
          </a:blip>
          <a:stretch>
            <a:fillRect/>
          </a:stretch>
        </p:blipFill>
        <p:spPr>
          <a:xfrm>
            <a:off x="1517675" y="994850"/>
            <a:ext cx="6274005" cy="3843850"/>
          </a:xfrm>
          <a:prstGeom prst="rect">
            <a:avLst/>
          </a:prstGeom>
          <a:noFill/>
          <a:ln>
            <a:noFill/>
          </a:ln>
        </p:spPr>
      </p:pic>
      <p:sp>
        <p:nvSpPr>
          <p:cNvPr id="205" name="Shape 205"/>
          <p:cNvSpPr txBox="1"/>
          <p:nvPr/>
        </p:nvSpPr>
        <p:spPr>
          <a:xfrm>
            <a:off x="101650" y="4838700"/>
            <a:ext cx="13620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Source: Wikipedia</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RNNs in the context of NLP</a:t>
            </a:r>
            <a:endParaRPr b="1">
              <a:latin typeface="Georgia"/>
              <a:ea typeface="Georgia"/>
              <a:cs typeface="Georgia"/>
              <a:sym typeface="Georgia"/>
            </a:endParaRPr>
          </a:p>
        </p:txBody>
      </p:sp>
      <p:sp>
        <p:nvSpPr>
          <p:cNvPr id="211" name="Shape 2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2" name="Shape 212"/>
          <p:cNvPicPr preferRelativeResize="0"/>
          <p:nvPr/>
        </p:nvPicPr>
        <p:blipFill>
          <a:blip r:embed="rId3">
            <a:alphaModFix/>
          </a:blip>
          <a:stretch>
            <a:fillRect/>
          </a:stretch>
        </p:blipFill>
        <p:spPr>
          <a:xfrm>
            <a:off x="1205813" y="994850"/>
            <a:ext cx="6732376" cy="3725800"/>
          </a:xfrm>
          <a:prstGeom prst="rect">
            <a:avLst/>
          </a:prstGeom>
          <a:noFill/>
          <a:ln>
            <a:noFill/>
          </a:ln>
        </p:spPr>
      </p:pic>
      <p:sp>
        <p:nvSpPr>
          <p:cNvPr id="213" name="Shape 213"/>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Diagram from CS 224D’s slides</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RNNs in the context of NLP</a:t>
            </a:r>
            <a:endParaRPr b="1">
              <a:latin typeface="Georgia"/>
              <a:ea typeface="Georgia"/>
              <a:cs typeface="Georgia"/>
              <a:sym typeface="Georgia"/>
            </a:endParaRPr>
          </a:p>
        </p:txBody>
      </p:sp>
      <p:sp>
        <p:nvSpPr>
          <p:cNvPr id="219" name="Shape 2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20" name="Shape 220"/>
          <p:cNvPicPr preferRelativeResize="0"/>
          <p:nvPr/>
        </p:nvPicPr>
        <p:blipFill>
          <a:blip r:embed="rId3">
            <a:alphaModFix/>
          </a:blip>
          <a:stretch>
            <a:fillRect/>
          </a:stretch>
        </p:blipFill>
        <p:spPr>
          <a:xfrm>
            <a:off x="1205813" y="994850"/>
            <a:ext cx="6732376" cy="3725800"/>
          </a:xfrm>
          <a:prstGeom prst="rect">
            <a:avLst/>
          </a:prstGeom>
          <a:noFill/>
          <a:ln>
            <a:noFill/>
          </a:ln>
        </p:spPr>
      </p:pic>
      <p:sp>
        <p:nvSpPr>
          <p:cNvPr id="221" name="Shape 221"/>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Diagram from CS 224D’s slides</a:t>
            </a:r>
            <a:endParaRPr sz="900">
              <a:solidFill>
                <a:srgbClr val="FFFFFF"/>
              </a:solidFill>
              <a:latin typeface="EB Garamond"/>
              <a:ea typeface="EB Garamond"/>
              <a:cs typeface="EB Garamond"/>
              <a:sym typeface="EB Garamond"/>
            </a:endParaRPr>
          </a:p>
        </p:txBody>
      </p:sp>
      <p:sp>
        <p:nvSpPr>
          <p:cNvPr id="222" name="Shape 222"/>
          <p:cNvSpPr/>
          <p:nvPr/>
        </p:nvSpPr>
        <p:spPr>
          <a:xfrm>
            <a:off x="1266800" y="1082425"/>
            <a:ext cx="3120600" cy="136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500">
                <a:latin typeface="EB Garamond"/>
                <a:ea typeface="EB Garamond"/>
                <a:cs typeface="EB Garamond"/>
                <a:sym typeface="EB Garamond"/>
              </a:rPr>
              <a:t>Two inputs each step:</a:t>
            </a:r>
            <a:endParaRPr sz="2500">
              <a:latin typeface="EB Garamond"/>
              <a:ea typeface="EB Garamond"/>
              <a:cs typeface="EB Garamond"/>
              <a:sym typeface="EB Garamond"/>
            </a:endParaRPr>
          </a:p>
          <a:p>
            <a:pPr indent="-387350" lvl="0" marL="457200" rtl="0">
              <a:spcBef>
                <a:spcPts val="0"/>
              </a:spcBef>
              <a:spcAft>
                <a:spcPts val="0"/>
              </a:spcAft>
              <a:buSzPts val="2500"/>
              <a:buFont typeface="EB Garamond"/>
              <a:buChar char="●"/>
            </a:pPr>
            <a:r>
              <a:rPr lang="en" sz="2500">
                <a:latin typeface="EB Garamond"/>
                <a:ea typeface="EB Garamond"/>
                <a:cs typeface="EB Garamond"/>
                <a:sym typeface="EB Garamond"/>
              </a:rPr>
              <a:t>current input </a:t>
            </a:r>
            <a:endParaRPr sz="2500">
              <a:latin typeface="EB Garamond"/>
              <a:ea typeface="EB Garamond"/>
              <a:cs typeface="EB Garamond"/>
              <a:sym typeface="EB Garamond"/>
            </a:endParaRPr>
          </a:p>
          <a:p>
            <a:pPr indent="-387350" lvl="0" marL="457200" rtl="0">
              <a:spcBef>
                <a:spcPts val="0"/>
              </a:spcBef>
              <a:spcAft>
                <a:spcPts val="0"/>
              </a:spcAft>
              <a:buSzPts val="2500"/>
              <a:buFont typeface="EB Garamond"/>
              <a:buChar char="●"/>
            </a:pPr>
            <a:r>
              <a:rPr lang="en" sz="2500">
                <a:latin typeface="EB Garamond"/>
                <a:ea typeface="EB Garamond"/>
                <a:cs typeface="EB Garamond"/>
                <a:sym typeface="EB Garamond"/>
              </a:rPr>
              <a:t>prev step’s state</a:t>
            </a:r>
            <a:endParaRPr sz="2500">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499500" y="2284300"/>
            <a:ext cx="8145000" cy="1575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Back-propagation </a:t>
            </a:r>
            <a:endParaRPr>
              <a:latin typeface="Georgia"/>
              <a:ea typeface="Georgia"/>
              <a:cs typeface="Georgia"/>
              <a:sym typeface="Georgia"/>
            </a:endParaRPr>
          </a:p>
          <a:p>
            <a:pPr indent="0" lvl="0" marL="0" rtl="0">
              <a:spcBef>
                <a:spcPts val="0"/>
              </a:spcBef>
              <a:spcAft>
                <a:spcPts val="0"/>
              </a:spcAft>
              <a:buNone/>
            </a:pPr>
            <a:r>
              <a:rPr lang="en">
                <a:latin typeface="Georgia"/>
                <a:ea typeface="Georgia"/>
                <a:cs typeface="Georgia"/>
                <a:sym typeface="Georgia"/>
              </a:rPr>
              <a:t>through time</a:t>
            </a:r>
            <a:endParaRPr>
              <a:latin typeface="Georgia"/>
              <a:ea typeface="Georgia"/>
              <a:cs typeface="Georgia"/>
              <a:sym typeface="Georgia"/>
            </a:endParaRPr>
          </a:p>
        </p:txBody>
      </p:sp>
      <p:sp>
        <p:nvSpPr>
          <p:cNvPr id="228" name="Shape 2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29" name="Shape 229"/>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Back-propagation Through Time (BPTT)</a:t>
            </a:r>
            <a:endParaRPr b="1">
              <a:latin typeface="Georgia"/>
              <a:ea typeface="Georgia"/>
              <a:cs typeface="Georgia"/>
              <a:sym typeface="Georgia"/>
            </a:endParaRPr>
          </a:p>
        </p:txBody>
      </p:sp>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36" name="Shape 236"/>
          <p:cNvPicPr preferRelativeResize="0"/>
          <p:nvPr/>
        </p:nvPicPr>
        <p:blipFill>
          <a:blip r:embed="rId3">
            <a:alphaModFix/>
          </a:blip>
          <a:stretch>
            <a:fillRect/>
          </a:stretch>
        </p:blipFill>
        <p:spPr>
          <a:xfrm>
            <a:off x="1213200" y="994850"/>
            <a:ext cx="6717586" cy="3843851"/>
          </a:xfrm>
          <a:prstGeom prst="rect">
            <a:avLst/>
          </a:prstGeom>
          <a:noFill/>
          <a:ln>
            <a:noFill/>
          </a:ln>
        </p:spPr>
      </p:pic>
      <p:sp>
        <p:nvSpPr>
          <p:cNvPr id="237" name="Shape 237"/>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Graph by Denny Britz (</a:t>
            </a:r>
            <a:r>
              <a:rPr lang="en" sz="900" u="sng">
                <a:solidFill>
                  <a:schemeClr val="hlink"/>
                </a:solidFill>
                <a:latin typeface="EB Garamond"/>
                <a:ea typeface="EB Garamond"/>
                <a:cs typeface="EB Garamond"/>
                <a:sym typeface="EB Garamond"/>
                <a:hlinkClick r:id="rId4"/>
              </a:rPr>
              <a:t>blog</a:t>
            </a:r>
            <a:r>
              <a:rPr lang="en" sz="900">
                <a:solidFill>
                  <a:srgbClr val="FFFFFF"/>
                </a:solidFill>
                <a:latin typeface="EB Garamond"/>
                <a:ea typeface="EB Garamond"/>
                <a:cs typeface="EB Garamond"/>
                <a:sym typeface="EB Garamond"/>
              </a:rPr>
              <a:t>)</a:t>
            </a:r>
            <a:endParaRPr sz="9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BPTT</a:t>
            </a:r>
            <a:endParaRPr b="1">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4" name="Shape 244"/>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Use sum of gradients each all timesteps to update parameters</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Computationally expensive for a lot of timesteps</a:t>
            </a:r>
            <a:endParaRPr sz="2400">
              <a:solidFill>
                <a:srgbClr val="FFFFFF"/>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Truncated BPTT</a:t>
            </a:r>
            <a:endParaRPr b="1">
              <a:latin typeface="Georgia"/>
              <a:ea typeface="Georgia"/>
              <a:cs typeface="Georgia"/>
              <a:sym typeface="Georgia"/>
            </a:endParaRPr>
          </a:p>
        </p:txBody>
      </p:sp>
      <p:sp>
        <p:nvSpPr>
          <p:cNvPr id="250" name="Shape 2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1" name="Shape 251"/>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A fixed number of timesteps</a:t>
            </a:r>
            <a:endParaRPr sz="1800">
              <a:solidFill>
                <a:srgbClr val="FFFFFF"/>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Truncated BPTT</a:t>
            </a:r>
            <a:endParaRPr b="1">
              <a:latin typeface="Georgia"/>
              <a:ea typeface="Georgia"/>
              <a:cs typeface="Georgia"/>
              <a:sym typeface="Georgia"/>
            </a:endParaRPr>
          </a:p>
        </p:txBody>
      </p:sp>
      <p:sp>
        <p:nvSpPr>
          <p:cNvPr id="257" name="Shape 2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8" name="Shape 258"/>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A fixed number of timesteps</a:t>
            </a:r>
            <a:endParaRPr sz="2400">
              <a:solidFill>
                <a:srgbClr val="FFFFFF"/>
              </a:solidFill>
              <a:latin typeface="Georgia"/>
              <a:ea typeface="Georgia"/>
              <a:cs typeface="Georgia"/>
              <a:sym typeface="Georgia"/>
            </a:endParaRPr>
          </a:p>
          <a:p>
            <a:pPr indent="0" lvl="0" marL="0" rtl="0">
              <a:spcBef>
                <a:spcPts val="0"/>
              </a:spcBef>
              <a:spcAft>
                <a:spcPts val="0"/>
              </a:spcAft>
              <a:buNone/>
            </a:pPr>
            <a:r>
              <a:t/>
            </a:r>
            <a:endParaRPr sz="24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Won’t be able to capture the full sequential dependencies</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In non-eager TensorFlow, have to make sure all inputs are of the same length</a:t>
            </a:r>
            <a:endParaRPr sz="1800">
              <a:solidFill>
                <a:srgbClr val="FFFFFF"/>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Exploding/vanishing Gradients</a:t>
            </a:r>
            <a:endParaRPr b="1">
              <a:latin typeface="Georgia"/>
              <a:ea typeface="Georgia"/>
              <a:cs typeface="Georgia"/>
              <a:sym typeface="Georgia"/>
            </a:endParaRPr>
          </a:p>
        </p:txBody>
      </p:sp>
      <p:sp>
        <p:nvSpPr>
          <p:cNvPr id="264" name="Shape 2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65" name="Shape 265"/>
          <p:cNvPicPr preferRelativeResize="0"/>
          <p:nvPr/>
        </p:nvPicPr>
        <p:blipFill>
          <a:blip r:embed="rId3">
            <a:alphaModFix/>
          </a:blip>
          <a:stretch>
            <a:fillRect/>
          </a:stretch>
        </p:blipFill>
        <p:spPr>
          <a:xfrm>
            <a:off x="1213200" y="994850"/>
            <a:ext cx="6717586" cy="3843851"/>
          </a:xfrm>
          <a:prstGeom prst="rect">
            <a:avLst/>
          </a:prstGeom>
          <a:noFill/>
          <a:ln>
            <a:noFill/>
          </a:ln>
        </p:spPr>
      </p:pic>
      <p:sp>
        <p:nvSpPr>
          <p:cNvPr id="266" name="Shape 266"/>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Graph by Denny Britz (</a:t>
            </a:r>
            <a:r>
              <a:rPr lang="en" sz="900" u="sng">
                <a:solidFill>
                  <a:schemeClr val="hlink"/>
                </a:solidFill>
                <a:latin typeface="EB Garamond"/>
                <a:ea typeface="EB Garamond"/>
                <a:cs typeface="EB Garamond"/>
                <a:sym typeface="EB Garamond"/>
                <a:hlinkClick r:id="rId4"/>
              </a:rPr>
              <a:t>blog</a:t>
            </a:r>
            <a:r>
              <a:rPr lang="en" sz="900">
                <a:solidFill>
                  <a:srgbClr val="FFFFFF"/>
                </a:solidFill>
                <a:latin typeface="EB Garamond"/>
                <a:ea typeface="EB Garamond"/>
                <a:cs typeface="EB Garamond"/>
                <a:sym typeface="EB Garamond"/>
              </a:rPr>
              <a:t>)</a:t>
            </a:r>
            <a:endParaRPr sz="900">
              <a:solidFill>
                <a:srgbClr val="FFFFFF"/>
              </a:solidFill>
              <a:latin typeface="EB Garamond"/>
              <a:ea typeface="EB Garamond"/>
              <a:cs typeface="EB Garamond"/>
              <a:sym typeface="EB 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problem with RNNs</a:t>
            </a:r>
            <a:endParaRPr b="1">
              <a:latin typeface="Georgia"/>
              <a:ea typeface="Georgia"/>
              <a:cs typeface="Georgia"/>
              <a:sym typeface="Georgia"/>
            </a:endParaRPr>
          </a:p>
        </p:txBody>
      </p:sp>
      <p:sp>
        <p:nvSpPr>
          <p:cNvPr id="272" name="Shape 2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3" name="Shape 273"/>
          <p:cNvSpPr txBox="1"/>
          <p:nvPr/>
        </p:nvSpPr>
        <p:spPr>
          <a:xfrm>
            <a:off x="1137625" y="1802725"/>
            <a:ext cx="7034100" cy="1953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In practice, RNNs aren’t very good at capturing long-term dependencies</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Georgia"/>
              <a:ea typeface="Georgia"/>
              <a:cs typeface="Georgia"/>
              <a:sym typeface="Georgia"/>
            </a:endParaRPr>
          </a:p>
          <a:p>
            <a:pPr indent="0" lvl="0" marL="0" rtl="0">
              <a:spcBef>
                <a:spcPts val="0"/>
              </a:spcBef>
              <a:spcAft>
                <a:spcPts val="0"/>
              </a:spcAft>
              <a:buNone/>
            </a:pPr>
            <a:r>
              <a:rPr lang="en" sz="1800">
                <a:solidFill>
                  <a:srgbClr val="FFFFFF"/>
                </a:solidFill>
                <a:latin typeface="Georgia"/>
                <a:ea typeface="Georgia"/>
                <a:cs typeface="Georgia"/>
                <a:sym typeface="Georgia"/>
              </a:rPr>
              <a:t>“I grew up in France… I speak fluent ???”</a:t>
            </a:r>
            <a:endParaRPr sz="1800">
              <a:solidFill>
                <a:srgbClr val="FFFFFF"/>
              </a:solidFill>
              <a:latin typeface="Georgia"/>
              <a:ea typeface="Georgia"/>
              <a:cs typeface="Georgia"/>
              <a:sym typeface="Georgia"/>
            </a:endParaRPr>
          </a:p>
          <a:p>
            <a:pPr indent="0" lvl="0" marL="0" rtl="0">
              <a:spcBef>
                <a:spcPts val="0"/>
              </a:spcBef>
              <a:spcAft>
                <a:spcPts val="0"/>
              </a:spcAft>
              <a:buNone/>
            </a:pPr>
            <a:r>
              <a:rPr lang="en" sz="1800">
                <a:solidFill>
                  <a:srgbClr val="FFFFFF"/>
                </a:solidFill>
                <a:latin typeface="Georgia"/>
                <a:ea typeface="Georgia"/>
                <a:cs typeface="Georgia"/>
                <a:sym typeface="Georgia"/>
              </a:rPr>
              <a:t>-&gt; Needs information from way back</a:t>
            </a:r>
            <a:endParaRPr sz="1800">
              <a:solidFill>
                <a:srgbClr val="FFFFFF"/>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Gated Recurrent Units</a:t>
            </a:r>
            <a:endParaRPr>
              <a:latin typeface="Georgia"/>
              <a:ea typeface="Georgia"/>
              <a:cs typeface="Georgia"/>
              <a:sym typeface="Georgia"/>
            </a:endParaRPr>
          </a:p>
        </p:txBody>
      </p:sp>
      <p:sp>
        <p:nvSpPr>
          <p:cNvPr id="279" name="Shape 2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80" name="Shape 280"/>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152400" y="1528000"/>
            <a:ext cx="8839203" cy="26020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293" name="Shape 2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4" name="Shape 294"/>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Using a gating mechanism to c</a:t>
            </a:r>
            <a:r>
              <a:rPr lang="en" sz="2400">
                <a:solidFill>
                  <a:srgbClr val="FFFFFF"/>
                </a:solidFill>
                <a:latin typeface="Georgia"/>
                <a:ea typeface="Georgia"/>
                <a:cs typeface="Georgia"/>
                <a:sym typeface="Georgia"/>
              </a:rPr>
              <a:t>ontrol </a:t>
            </a:r>
            <a:r>
              <a:rPr lang="en" sz="2400">
                <a:solidFill>
                  <a:srgbClr val="FFFFFF"/>
                </a:solidFill>
                <a:latin typeface="Georgia"/>
                <a:ea typeface="Georgia"/>
                <a:cs typeface="Georgia"/>
                <a:sym typeface="Georgia"/>
              </a:rPr>
              <a:t>what information to enter and emit from the cell at each timestep</a:t>
            </a:r>
            <a:endParaRPr sz="2400">
              <a:solidFill>
                <a:srgbClr val="FFFFFF"/>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00" name="Shape 3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1" name="Shape 301"/>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input gate: how much of the current input to let through.</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forget gate: how much of the previous state to take into account.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output gate: how much of the hidden state to expose to the next step.</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candidate gate</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final memory cell</a:t>
            </a:r>
            <a:endParaRPr sz="1600">
              <a:solidFill>
                <a:srgbClr val="FFFFFF"/>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8" name="Shape 308"/>
          <p:cNvSpPr txBox="1"/>
          <p:nvPr/>
        </p:nvSpPr>
        <p:spPr>
          <a:xfrm>
            <a:off x="833450" y="4597425"/>
            <a:ext cx="29256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pic>
        <p:nvPicPr>
          <p:cNvPr id="309" name="Shape 309"/>
          <p:cNvPicPr preferRelativeResize="0"/>
          <p:nvPr/>
        </p:nvPicPr>
        <p:blipFill>
          <a:blip r:embed="rId3">
            <a:alphaModFix/>
          </a:blip>
          <a:stretch>
            <a:fillRect/>
          </a:stretch>
        </p:blipFill>
        <p:spPr>
          <a:xfrm>
            <a:off x="933450" y="1303700"/>
            <a:ext cx="7277100" cy="2800350"/>
          </a:xfrm>
          <a:prstGeom prst="rect">
            <a:avLst/>
          </a:prstGeom>
          <a:noFill/>
          <a:ln>
            <a:noFill/>
          </a:ln>
        </p:spPr>
      </p:pic>
      <p:sp>
        <p:nvSpPr>
          <p:cNvPr id="310" name="Shape 310"/>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From CS 224D Lecture Note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Boston Dynamics</a:t>
            </a:r>
            <a:endParaRPr b="1">
              <a:latin typeface="Georgia"/>
              <a:ea typeface="Georgia"/>
              <a:cs typeface="Georgia"/>
              <a:sym typeface="Georgia"/>
            </a:endParaRPr>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4" name="Shape 114" title="Hey Buddy, Can You Give Me a Hand?">
            <a:hlinkClick r:id="rId3"/>
          </p:cNvPr>
          <p:cNvSpPr/>
          <p:nvPr/>
        </p:nvSpPr>
        <p:spPr>
          <a:xfrm>
            <a:off x="2369425" y="1169350"/>
            <a:ext cx="4572000" cy="3429000"/>
          </a:xfrm>
          <a:prstGeom prst="rect">
            <a:avLst/>
          </a:prstGeom>
          <a:blipFill>
            <a:blip r:embed="rId4">
              <a:alphaModFix/>
            </a:blip>
            <a:stretch>
              <a:fillRect/>
            </a:stretch>
          </a:blipFill>
          <a:ln>
            <a:noFill/>
          </a:ln>
        </p:spPr>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16" name="Shape 3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17" name="Shape 317"/>
          <p:cNvPicPr preferRelativeResize="0"/>
          <p:nvPr/>
        </p:nvPicPr>
        <p:blipFill>
          <a:blip r:embed="rId3">
            <a:alphaModFix/>
          </a:blip>
          <a:stretch>
            <a:fillRect/>
          </a:stretch>
        </p:blipFill>
        <p:spPr>
          <a:xfrm>
            <a:off x="1917801" y="768550"/>
            <a:ext cx="5308392" cy="4036974"/>
          </a:xfrm>
          <a:prstGeom prst="rect">
            <a:avLst/>
          </a:prstGeom>
          <a:noFill/>
          <a:ln>
            <a:noFill/>
          </a:ln>
        </p:spPr>
      </p:pic>
      <p:sp>
        <p:nvSpPr>
          <p:cNvPr id="318" name="Shape 318"/>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From CS 224D Lecture Note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Closer to how humans process information</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The idea is not new. Hochreiter and Schmidhuber published the paper in 1997*</a:t>
            </a:r>
            <a:endParaRPr sz="2400">
              <a:solidFill>
                <a:srgbClr val="FFFFFF"/>
              </a:solidFill>
              <a:latin typeface="Georgia"/>
              <a:ea typeface="Georgia"/>
              <a:cs typeface="Georgia"/>
              <a:sym typeface="Georgia"/>
            </a:endParaRPr>
          </a:p>
        </p:txBody>
      </p:sp>
      <p:sp>
        <p:nvSpPr>
          <p:cNvPr id="326" name="Shape 326"/>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*Hochreiter, Sepp, and Jürgen Schmidhuber. "Long short-term memory." Neural computation 9.8 (1997): 1735-1780.</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3" name="Shape 333"/>
          <p:cNvSpPr txBox="1"/>
          <p:nvPr/>
        </p:nvSpPr>
        <p:spPr>
          <a:xfrm>
            <a:off x="1860925" y="4861700"/>
            <a:ext cx="52440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Visualization of LSTM in action by Alex Graves (DeepMind)</a:t>
            </a:r>
            <a:endParaRPr>
              <a:solidFill>
                <a:srgbClr val="FFFFFF"/>
              </a:solidFill>
            </a:endParaRPr>
          </a:p>
          <a:p>
            <a:pPr indent="0" lvl="0" marL="0" rtl="0">
              <a:spcBef>
                <a:spcPts val="0"/>
              </a:spcBef>
              <a:spcAft>
                <a:spcPts val="0"/>
              </a:spcAft>
              <a:buNone/>
            </a:pPr>
            <a:r>
              <a:t/>
            </a:r>
            <a:endParaRPr>
              <a:solidFill>
                <a:srgbClr val="FFFFFF"/>
              </a:solidFill>
            </a:endParaRPr>
          </a:p>
        </p:txBody>
      </p:sp>
      <p:sp>
        <p:nvSpPr>
          <p:cNvPr id="334" name="Shape 334" title="LSTM RNN Demo">
            <a:hlinkClick r:id="rId3"/>
          </p:cNvPr>
          <p:cNvSpPr/>
          <p:nvPr/>
        </p:nvSpPr>
        <p:spPr>
          <a:xfrm>
            <a:off x="1809275" y="808677"/>
            <a:ext cx="5295653" cy="3971725"/>
          </a:xfrm>
          <a:prstGeom prst="rect">
            <a:avLst/>
          </a:prstGeom>
          <a:blipFill>
            <a:blip r:embed="rId4">
              <a:alphaModFix/>
            </a:blip>
            <a:stretch>
              <a:fillRect/>
            </a:stretch>
          </a:blipFill>
          <a:ln>
            <a:noFill/>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LSTMs vs GRUs</a:t>
            </a:r>
            <a:endParaRPr b="1">
              <a:latin typeface="Georgia"/>
              <a:ea typeface="Georgia"/>
              <a:cs typeface="Georgia"/>
              <a:sym typeface="Georgia"/>
            </a:endParaRPr>
          </a:p>
        </p:txBody>
      </p:sp>
      <p:sp>
        <p:nvSpPr>
          <p:cNvPr id="340" name="Shape 3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1" name="Shape 341"/>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People find LSTMs work well, but unnecessarily complicated, so they introduced GRUs</a:t>
            </a:r>
            <a:endParaRPr sz="2400">
              <a:solidFill>
                <a:srgbClr val="FFFFFF"/>
              </a:solidFill>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GRUs (Gated Recurrent Units)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347" name="Shape 3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48" name="Shape 348"/>
          <p:cNvPicPr preferRelativeResize="0"/>
          <p:nvPr/>
        </p:nvPicPr>
        <p:blipFill>
          <a:blip r:embed="rId3">
            <a:alphaModFix/>
          </a:blip>
          <a:stretch>
            <a:fillRect/>
          </a:stretch>
        </p:blipFill>
        <p:spPr>
          <a:xfrm>
            <a:off x="895213" y="1098150"/>
            <a:ext cx="7518916" cy="3565075"/>
          </a:xfrm>
          <a:prstGeom prst="rect">
            <a:avLst/>
          </a:prstGeom>
          <a:noFill/>
          <a:ln>
            <a:noFill/>
          </a:ln>
        </p:spPr>
      </p:pic>
      <p:sp>
        <p:nvSpPr>
          <p:cNvPr id="349" name="Shape 349"/>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From CS 224D Lecture Note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GRUs (Gated Recurrent Units)</a:t>
            </a:r>
            <a:endParaRPr b="1">
              <a:latin typeface="Georgia"/>
              <a:ea typeface="Georgia"/>
              <a:cs typeface="Georgia"/>
              <a:sym typeface="Georgia"/>
            </a:endParaRPr>
          </a:p>
        </p:txBody>
      </p:sp>
      <p:sp>
        <p:nvSpPr>
          <p:cNvPr id="355" name="Shape 3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6" name="Shape 356"/>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Computationally less expensive</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Performance on par with LSTMs*</a:t>
            </a:r>
            <a:endParaRPr sz="2400">
              <a:solidFill>
                <a:srgbClr val="FFFFFF"/>
              </a:solidFill>
              <a:latin typeface="Georgia"/>
              <a:ea typeface="Georgia"/>
              <a:cs typeface="Georgia"/>
              <a:sym typeface="Georgia"/>
            </a:endParaRPr>
          </a:p>
          <a:p>
            <a:pPr indent="0" lvl="0" marL="0" rtl="0">
              <a:spcBef>
                <a:spcPts val="0"/>
              </a:spcBef>
              <a:spcAft>
                <a:spcPts val="0"/>
              </a:spcAft>
              <a:buNone/>
            </a:pPr>
            <a:r>
              <a:t/>
            </a:r>
            <a:endParaRPr sz="2400">
              <a:solidFill>
                <a:srgbClr val="FFFFFF"/>
              </a:solidFill>
              <a:latin typeface="Georgia"/>
              <a:ea typeface="Georgia"/>
              <a:cs typeface="Georgia"/>
              <a:sym typeface="Georgia"/>
            </a:endParaRPr>
          </a:p>
        </p:txBody>
      </p:sp>
      <p:sp>
        <p:nvSpPr>
          <p:cNvPr id="357" name="Shape 357"/>
          <p:cNvSpPr txBox="1"/>
          <p:nvPr/>
        </p:nvSpPr>
        <p:spPr>
          <a:xfrm>
            <a:off x="1137625" y="4272850"/>
            <a:ext cx="58551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358" name="Shape 358"/>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*Chung, Junyoung, et al. "Empirical evaluation of gated recurrent neural networks on sequence modeling." arXiv preprint arXiv:1412.3555 (2014).</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What can RNNs do?</a:t>
            </a:r>
            <a:endParaRPr>
              <a:latin typeface="Georgia"/>
              <a:ea typeface="Georgia"/>
              <a:cs typeface="Georgia"/>
              <a:sym typeface="Georgia"/>
            </a:endParaRPr>
          </a:p>
        </p:txBody>
      </p:sp>
      <p:sp>
        <p:nvSpPr>
          <p:cNvPr id="364" name="Shape 3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365" name="Shape 365"/>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a:t>
            </a:r>
            <a:endParaRPr b="1">
              <a:latin typeface="Georgia"/>
              <a:ea typeface="Georgia"/>
              <a:cs typeface="Georgia"/>
              <a:sym typeface="Georgia"/>
            </a:endParaRPr>
          </a:p>
        </p:txBody>
      </p:sp>
      <p:sp>
        <p:nvSpPr>
          <p:cNvPr id="371" name="Shape 3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2" name="Shape 37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Allows us to measure how likely a sentence is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Important input for Machine Translation (since high-probability sentences are typically correct)</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Can generate new text</a:t>
            </a:r>
            <a:endParaRPr sz="2400">
              <a:solidFill>
                <a:srgbClr val="FFFFFF"/>
              </a:solidFill>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378" name="Shape 3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9" name="Shape 379"/>
          <p:cNvSpPr txBox="1"/>
          <p:nvPr/>
        </p:nvSpPr>
        <p:spPr>
          <a:xfrm>
            <a:off x="1137625" y="994850"/>
            <a:ext cx="7034100" cy="3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Georgia"/>
                <a:ea typeface="Georgia"/>
                <a:cs typeface="Georgia"/>
                <a:sym typeface="Georgia"/>
              </a:rPr>
              <a:t>PANDARUS:</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Alas, I think he shall be come approached and the day</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When little srain would be attain'd into being never fed,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And who is but a chain and subjects of his death,</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I should not sleep.</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Second Senator:</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They are away this miseries, produced upon my soul,</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Breaking and strongly should be buried, when I perish</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The earth and thoughts of many states.</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DUKE VINCENTIO:</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Well, your wit is in the care of side and that.</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Second Lord: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They would be ruled after this chamber, and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my fair nues begun out of the fact, to be conveyed,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Whose noble souls I'll have the heart of the wars.</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Clown:</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Come, sir, I will make did behold your worship.</a:t>
            </a:r>
            <a:endParaRPr sz="1100">
              <a:solidFill>
                <a:srgbClr val="FFFFFF"/>
              </a:solidFill>
              <a:latin typeface="Georgia"/>
              <a:ea typeface="Georgia"/>
              <a:cs typeface="Georgia"/>
              <a:sym typeface="Georgia"/>
            </a:endParaRPr>
          </a:p>
        </p:txBody>
      </p:sp>
      <p:sp>
        <p:nvSpPr>
          <p:cNvPr id="380" name="Shape 380"/>
          <p:cNvSpPr txBox="1"/>
          <p:nvPr/>
        </p:nvSpPr>
        <p:spPr>
          <a:xfrm>
            <a:off x="5152825" y="1619750"/>
            <a:ext cx="30189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Shakespeare Generator</a:t>
            </a:r>
            <a:endParaRPr>
              <a:solidFill>
                <a:srgbClr val="FFFFFF"/>
              </a:solidFill>
            </a:endParaRPr>
          </a:p>
          <a:p>
            <a:pPr indent="0" lvl="0" marL="0">
              <a:spcBef>
                <a:spcPts val="0"/>
              </a:spcBef>
              <a:spcAft>
                <a:spcPts val="0"/>
              </a:spcAft>
              <a:buNone/>
            </a:pPr>
            <a:r>
              <a:rPr lang="en">
                <a:solidFill>
                  <a:srgbClr val="FFFFFF"/>
                </a:solidFill>
              </a:rPr>
              <a:t>Andrej Karpathy’s </a:t>
            </a:r>
            <a:r>
              <a:rPr lang="en" u="sng">
                <a:solidFill>
                  <a:schemeClr val="hlink"/>
                </a:solidFill>
                <a:hlinkClick r:id="rId3"/>
              </a:rPr>
              <a:t>blog</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386" name="Shape 3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87" name="Shape 387"/>
          <p:cNvSpPr txBox="1"/>
          <p:nvPr/>
        </p:nvSpPr>
        <p:spPr>
          <a:xfrm>
            <a:off x="1137625" y="771225"/>
            <a:ext cx="7034100" cy="3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Georgia"/>
                <a:ea typeface="Georgia"/>
                <a:cs typeface="Georgia"/>
                <a:sym typeface="Georgia"/>
              </a:rPr>
              <a:t>/*</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 Increment the size file of the new incorrect UI_FILTER group information</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 of the size generatively.</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static int indicate_policy(void)</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int error;</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if (fd == MARN_EPT)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 The kernel blank will coeld it to userspace.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if (ss-&gt;segment &lt; mem_total)</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unblock_graph_and_set_blocked();</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else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ret = 1;</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goto bail;</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segaddr = in_SB(in.addr);</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selector = seg / 16;</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setup_works = true;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for (i = 0; i &lt; blocks; i++)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seq = buf[i++];</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bpf = bd-&gt;bd.next + i * search;</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if (fd)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current = blocked;</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rw-&gt;name = "Getjbbregs";</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bprm_self_clearl(&amp;iv-&gt;version);</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regs-&gt;new = blocks[(BPF_STATS &lt;&lt; info-&gt;historidac)] | PFMR_CLOBATHINC_SECONDS &lt;&lt; 12;</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return segtable;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a:t>
            </a:r>
            <a:endParaRPr sz="900">
              <a:solidFill>
                <a:srgbClr val="FFFFFF"/>
              </a:solidFill>
              <a:latin typeface="Georgia"/>
              <a:ea typeface="Georgia"/>
              <a:cs typeface="Georgia"/>
              <a:sym typeface="Georgia"/>
            </a:endParaRPr>
          </a:p>
          <a:p>
            <a:pPr indent="0" lvl="0" marL="0" rtl="0" algn="l">
              <a:spcBef>
                <a:spcPts val="0"/>
              </a:spcBef>
              <a:spcAft>
                <a:spcPts val="0"/>
              </a:spcAft>
              <a:buNone/>
            </a:pPr>
            <a:r>
              <a:t/>
            </a:r>
            <a:endParaRPr sz="900">
              <a:solidFill>
                <a:srgbClr val="FFFFFF"/>
              </a:solidFill>
              <a:latin typeface="Georgia"/>
              <a:ea typeface="Georgia"/>
              <a:cs typeface="Georgia"/>
              <a:sym typeface="Georgia"/>
            </a:endParaRPr>
          </a:p>
        </p:txBody>
      </p:sp>
      <p:sp>
        <p:nvSpPr>
          <p:cNvPr id="388" name="Shape 388"/>
          <p:cNvSpPr txBox="1"/>
          <p:nvPr/>
        </p:nvSpPr>
        <p:spPr>
          <a:xfrm>
            <a:off x="5152825" y="1619750"/>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Linux Source Code</a:t>
            </a:r>
            <a:r>
              <a:rPr lang="en">
                <a:solidFill>
                  <a:srgbClr val="FFFFFF"/>
                </a:solidFill>
              </a:rPr>
              <a:t> Generator</a:t>
            </a:r>
            <a:endParaRPr>
              <a:solidFill>
                <a:srgbClr val="FFFFFF"/>
              </a:solidFill>
            </a:endParaRPr>
          </a:p>
          <a:p>
            <a:pPr indent="0" lvl="0" marL="0" rtl="0">
              <a:spcBef>
                <a:spcPts val="0"/>
              </a:spcBef>
              <a:spcAft>
                <a:spcPts val="0"/>
              </a:spcAft>
              <a:buNone/>
            </a:pPr>
            <a:r>
              <a:rPr lang="en">
                <a:solidFill>
                  <a:srgbClr val="FFFFFF"/>
                </a:solidFill>
              </a:rPr>
              <a:t>Andrej Karpathy’s </a:t>
            </a:r>
            <a:r>
              <a:rPr lang="en" u="sng">
                <a:solidFill>
                  <a:schemeClr val="hlink"/>
                </a:solidFill>
                <a:hlinkClick r:id="rId3"/>
              </a:rPr>
              <a:t>blog</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Human vs SpotMini</a:t>
            </a:r>
            <a:endParaRPr b="1">
              <a:latin typeface="Georgia"/>
              <a:ea typeface="Georgia"/>
              <a:cs typeface="Georgia"/>
              <a:sym typeface="Georgia"/>
            </a:endParaRPr>
          </a:p>
        </p:txBody>
      </p:sp>
      <p:sp>
        <p:nvSpPr>
          <p:cNvPr id="120" name="Shape 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descr="A test of SpotMini's ability to adjust to disturbances as it opens and walks through a door.  A person (not shown) drives the robot up to the door, points the hand at the door handle, then gives the 'GO' command, both at the beginning of the video and again at 42 seconds.  The robot proceeds autonomously from these points on, without help from a person.  A camera in the hand finds the door handle, cameras on the body determine if the door is open or closed and navigate through the doorway.  Software provides locomotion, balance and adjusts behavior when progress gets off track.  The ability to tolerate and respond automatically to disturbances like these improves successful operation of the robot.  (Note: This testing does not irritate or harm the robot.)" id="121" name="Shape 121" title="Testing Robustness">
            <a:hlinkClick r:id="rId3"/>
          </p:cNvPr>
          <p:cNvSpPr/>
          <p:nvPr/>
        </p:nvSpPr>
        <p:spPr>
          <a:xfrm>
            <a:off x="2224725" y="1234225"/>
            <a:ext cx="4572000" cy="3429000"/>
          </a:xfrm>
          <a:prstGeom prst="rect">
            <a:avLst/>
          </a:prstGeom>
          <a:blipFill>
            <a:blip r:embed="rId4">
              <a:alphaModFix/>
            </a:blip>
            <a:stretch>
              <a:fillRect/>
            </a:stretch>
          </a:blipFill>
          <a:ln>
            <a:noFill/>
          </a:ln>
        </p:spPr>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394" name="Shape 3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5" name="Shape 395"/>
          <p:cNvSpPr txBox="1"/>
          <p:nvPr/>
        </p:nvSpPr>
        <p:spPr>
          <a:xfrm>
            <a:off x="6853650" y="1436775"/>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Fake Math Doc</a:t>
            </a:r>
            <a:r>
              <a:rPr lang="en">
                <a:solidFill>
                  <a:srgbClr val="FFFFFF"/>
                </a:solidFill>
              </a:rPr>
              <a:t> Generator</a:t>
            </a:r>
            <a:endParaRPr>
              <a:solidFill>
                <a:srgbClr val="FFFFFF"/>
              </a:solidFill>
            </a:endParaRPr>
          </a:p>
          <a:p>
            <a:pPr indent="0" lvl="0" marL="0" rtl="0">
              <a:spcBef>
                <a:spcPts val="0"/>
              </a:spcBef>
              <a:spcAft>
                <a:spcPts val="0"/>
              </a:spcAft>
              <a:buNone/>
            </a:pPr>
            <a:r>
              <a:rPr lang="en">
                <a:solidFill>
                  <a:srgbClr val="FFFFFF"/>
                </a:solidFill>
              </a:rPr>
              <a:t>Andrej Karpathy’s </a:t>
            </a:r>
            <a:r>
              <a:rPr lang="en" u="sng">
                <a:solidFill>
                  <a:schemeClr val="hlink"/>
                </a:solidFill>
                <a:hlinkClick r:id="rId3"/>
              </a:rPr>
              <a:t>blog</a:t>
            </a:r>
            <a:endParaRPr>
              <a:solidFill>
                <a:srgbClr val="FFFFFF"/>
              </a:solidFill>
            </a:endParaRPr>
          </a:p>
        </p:txBody>
      </p:sp>
      <p:pic>
        <p:nvPicPr>
          <p:cNvPr id="396" name="Shape 396"/>
          <p:cNvPicPr preferRelativeResize="0"/>
          <p:nvPr/>
        </p:nvPicPr>
        <p:blipFill>
          <a:blip r:embed="rId4">
            <a:alphaModFix/>
          </a:blip>
          <a:stretch>
            <a:fillRect/>
          </a:stretch>
        </p:blipFill>
        <p:spPr>
          <a:xfrm>
            <a:off x="2290350" y="890725"/>
            <a:ext cx="4563300" cy="41661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402" name="Shape 4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3" name="Shape 403"/>
          <p:cNvSpPr txBox="1"/>
          <p:nvPr/>
        </p:nvSpPr>
        <p:spPr>
          <a:xfrm>
            <a:off x="1137625" y="944025"/>
            <a:ext cx="7034100" cy="3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Deep learning neural network architectures can be used to best developing a new architectures contros of the training and max model parametrinal Networks (RNNs) outperform deep learning algorithm is easy to out unclears and can be used to train samples on the state-of-the-art RNN more effective Lorred can be used to best developing a new architectures contros of the training and max model and state-of-the-art deep learning algorithms to a similar pooling relevants. The space of a parameter to optimized hierarchy the state-of-the-art deep learning algorithms to a simple analytical pooling relevants. The space of algorithm is easy to outions of the network are allowed at training and many dectional representations are allow develop a groppose a network by a simple model interact that training algorithms to be the activities to maximul setting, ...</a:t>
            </a:r>
            <a:endParaRPr>
              <a:solidFill>
                <a:srgbClr val="FFFFFF"/>
              </a:solidFill>
              <a:latin typeface="Georgia"/>
              <a:ea typeface="Georgia"/>
              <a:cs typeface="Georgia"/>
              <a:sym typeface="Georgia"/>
            </a:endParaRPr>
          </a:p>
        </p:txBody>
      </p:sp>
      <p:sp>
        <p:nvSpPr>
          <p:cNvPr id="404" name="Shape 404"/>
          <p:cNvSpPr txBox="1"/>
          <p:nvPr/>
        </p:nvSpPr>
        <p:spPr>
          <a:xfrm>
            <a:off x="5000325" y="3545075"/>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Fake Arvix Abstracts Generator</a:t>
            </a:r>
            <a:endParaRPr>
              <a:solidFill>
                <a:srgbClr val="FFFFFF"/>
              </a:solidFill>
            </a:endParaRPr>
          </a:p>
          <a:p>
            <a:pPr indent="0" lvl="0" marL="0" rtl="0">
              <a:spcBef>
                <a:spcPts val="0"/>
              </a:spcBef>
              <a:spcAft>
                <a:spcPts val="0"/>
              </a:spcAft>
              <a:buNone/>
            </a:pPr>
            <a:r>
              <a:rPr lang="en" sz="2400">
                <a:solidFill>
                  <a:srgbClr val="FFFFFF"/>
                </a:solidFill>
              </a:rPr>
              <a:t>We’ll build this!!!!</a:t>
            </a:r>
            <a:endParaRPr sz="24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410" name="Shape 4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1" name="Shape 411"/>
          <p:cNvSpPr txBox="1"/>
          <p:nvPr/>
        </p:nvSpPr>
        <p:spPr>
          <a:xfrm>
            <a:off x="5222750" y="4373725"/>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Presidential tweets</a:t>
            </a:r>
            <a:endParaRPr>
              <a:solidFill>
                <a:srgbClr val="FFFFFF"/>
              </a:solidFill>
            </a:endParaRPr>
          </a:p>
          <a:p>
            <a:pPr indent="0" lvl="0" marL="0" rtl="0">
              <a:spcBef>
                <a:spcPts val="0"/>
              </a:spcBef>
              <a:spcAft>
                <a:spcPts val="0"/>
              </a:spcAft>
              <a:buNone/>
            </a:pPr>
            <a:r>
              <a:rPr lang="en" sz="2400">
                <a:solidFill>
                  <a:srgbClr val="FFFFFF"/>
                </a:solidFill>
              </a:rPr>
              <a:t>We’ll build this!!!!</a:t>
            </a:r>
            <a:endParaRPr sz="2400">
              <a:solidFill>
                <a:srgbClr val="FFFFFF"/>
              </a:solidFill>
            </a:endParaRPr>
          </a:p>
        </p:txBody>
      </p:sp>
      <p:graphicFrame>
        <p:nvGraphicFramePr>
          <p:cNvPr id="412" name="Shape 412"/>
          <p:cNvGraphicFramePr/>
          <p:nvPr/>
        </p:nvGraphicFramePr>
        <p:xfrm>
          <a:off x="1002650" y="994850"/>
          <a:ext cx="3000000" cy="3000000"/>
        </p:xfrm>
        <a:graphic>
          <a:graphicData uri="http://schemas.openxmlformats.org/drawingml/2006/table">
            <a:tbl>
              <a:tblPr>
                <a:noFill/>
                <a:tableStyleId>{7857DDDD-89DD-4BEB-B841-DA4BFC0DDD7A}</a:tableStyleId>
              </a:tblPr>
              <a:tblGrid>
                <a:gridCol w="7239000"/>
              </a:tblGrid>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I will be interviewed on @foxandfriends tonight at 10:00 P.M. and the #1 to construct the @WhiteHouse tonight at 10:00 P.M. Enjoy __HTTP__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No matter the truth and the world that the Fake News Media will be a great new book #Trump2016 __HTTP__ __HTTP__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Great poll thank you for your support of Monday at 7:30 A.M. on NBC at 7pm #Trump2016 #MakeAmericaGreatAgain #Trump2016 __HTTP__ __HTTP__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The Senate report to our country is a total disaster. The American people who want to start like a total disaster. The American should be the security 5 star with a record contract to the American peop</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.@BarackObama is a great president of the @ApprenticeNBC</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No matter how the U.S. is a complete the ObamaCare website is a disaster.</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Machine Translation</a:t>
            </a:r>
            <a:endParaRPr b="1">
              <a:latin typeface="Georgia"/>
              <a:ea typeface="Georgia"/>
              <a:cs typeface="Georgia"/>
              <a:sym typeface="Georgia"/>
            </a:endParaRPr>
          </a:p>
        </p:txBody>
      </p:sp>
      <p:sp>
        <p:nvSpPr>
          <p:cNvPr id="418" name="Shape 4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9" name="Shape 419"/>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Georgia"/>
              <a:ea typeface="Georgia"/>
              <a:cs typeface="Georgia"/>
              <a:sym typeface="Georgia"/>
            </a:endParaRPr>
          </a:p>
        </p:txBody>
      </p:sp>
      <p:pic>
        <p:nvPicPr>
          <p:cNvPr id="420" name="Shape 420"/>
          <p:cNvPicPr preferRelativeResize="0"/>
          <p:nvPr/>
        </p:nvPicPr>
        <p:blipFill>
          <a:blip r:embed="rId3">
            <a:alphaModFix/>
          </a:blip>
          <a:stretch>
            <a:fillRect/>
          </a:stretch>
        </p:blipFill>
        <p:spPr>
          <a:xfrm>
            <a:off x="1524000" y="1230950"/>
            <a:ext cx="6096000" cy="3105150"/>
          </a:xfrm>
          <a:prstGeom prst="rect">
            <a:avLst/>
          </a:prstGeom>
          <a:noFill/>
          <a:ln>
            <a:noFill/>
          </a:ln>
        </p:spPr>
      </p:pic>
      <p:sp>
        <p:nvSpPr>
          <p:cNvPr id="421" name="Shape 421"/>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Google Neural Machine Translation (Google Research’s blog)</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Machine Translation</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28" name="Shape 428"/>
          <p:cNvPicPr preferRelativeResize="0"/>
          <p:nvPr/>
        </p:nvPicPr>
        <p:blipFill>
          <a:blip r:embed="rId3">
            <a:alphaModFix/>
          </a:blip>
          <a:stretch>
            <a:fillRect/>
          </a:stretch>
        </p:blipFill>
        <p:spPr>
          <a:xfrm>
            <a:off x="0" y="1474110"/>
            <a:ext cx="9144000" cy="2411730"/>
          </a:xfrm>
          <a:prstGeom prst="rect">
            <a:avLst/>
          </a:prstGeom>
          <a:noFill/>
          <a:ln>
            <a:noFill/>
          </a:ln>
        </p:spPr>
      </p:pic>
      <p:sp>
        <p:nvSpPr>
          <p:cNvPr id="429" name="Shape 429"/>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Google Neural Machine Translation (Google Research’s blog)</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Text Summarization</a:t>
            </a:r>
            <a:endParaRPr b="1">
              <a:latin typeface="Georgia"/>
              <a:ea typeface="Georgia"/>
              <a:cs typeface="Georgia"/>
              <a:sym typeface="Georgia"/>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6" name="Shape 436"/>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Georgia"/>
              <a:ea typeface="Georgia"/>
              <a:cs typeface="Georgia"/>
              <a:sym typeface="Georgia"/>
            </a:endParaRPr>
          </a:p>
        </p:txBody>
      </p:sp>
      <p:pic>
        <p:nvPicPr>
          <p:cNvPr id="437" name="Shape 437"/>
          <p:cNvPicPr preferRelativeResize="0"/>
          <p:nvPr/>
        </p:nvPicPr>
        <p:blipFill>
          <a:blip r:embed="rId3">
            <a:alphaModFix/>
          </a:blip>
          <a:stretch>
            <a:fillRect/>
          </a:stretch>
        </p:blipFill>
        <p:spPr>
          <a:xfrm>
            <a:off x="1137625" y="756400"/>
            <a:ext cx="7034099" cy="3906825"/>
          </a:xfrm>
          <a:prstGeom prst="rect">
            <a:avLst/>
          </a:prstGeom>
          <a:noFill/>
          <a:ln>
            <a:noFill/>
          </a:ln>
        </p:spPr>
      </p:pic>
      <p:sp>
        <p:nvSpPr>
          <p:cNvPr id="438" name="Shape 438"/>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Nallapati, Ramesh, et al. "Abstractive text summarization using sequence-to-sequence rnns and beyond." arXiv preprint arXiv:1602.06023 (2016).</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Text Summarization</a:t>
            </a:r>
            <a:endParaRPr b="1">
              <a:latin typeface="Georgia"/>
              <a:ea typeface="Georgia"/>
              <a:cs typeface="Georgia"/>
              <a:sym typeface="Georgia"/>
            </a:endParaRPr>
          </a:p>
        </p:txBody>
      </p:sp>
      <p:sp>
        <p:nvSpPr>
          <p:cNvPr id="444" name="Shape 4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5" name="Shape 44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Georgia"/>
              <a:ea typeface="Georgia"/>
              <a:cs typeface="Georgia"/>
              <a:sym typeface="Georgia"/>
            </a:endParaRPr>
          </a:p>
        </p:txBody>
      </p:sp>
      <p:pic>
        <p:nvPicPr>
          <p:cNvPr id="446" name="Shape 446"/>
          <p:cNvPicPr preferRelativeResize="0"/>
          <p:nvPr/>
        </p:nvPicPr>
        <p:blipFill>
          <a:blip r:embed="rId3">
            <a:alphaModFix/>
          </a:blip>
          <a:stretch>
            <a:fillRect/>
          </a:stretch>
        </p:blipFill>
        <p:spPr>
          <a:xfrm>
            <a:off x="1407472" y="897800"/>
            <a:ext cx="6329050" cy="3771426"/>
          </a:xfrm>
          <a:prstGeom prst="rect">
            <a:avLst/>
          </a:prstGeom>
          <a:noFill/>
          <a:ln>
            <a:noFill/>
          </a:ln>
        </p:spPr>
      </p:pic>
      <p:sp>
        <p:nvSpPr>
          <p:cNvPr id="447" name="Shape 447"/>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Nallapati, Ramesh, et al. "Abstractive text summarization using sequence-to-sequence rnns and beyond." arXiv preprint arXiv:1602.06023 (2016).</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Image Captioning</a:t>
            </a:r>
            <a:endParaRPr b="1">
              <a:latin typeface="Georgia"/>
              <a:ea typeface="Georgia"/>
              <a:cs typeface="Georgia"/>
              <a:sym typeface="Georgia"/>
            </a:endParaRPr>
          </a:p>
        </p:txBody>
      </p:sp>
      <p:sp>
        <p:nvSpPr>
          <p:cNvPr id="453" name="Shape 4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4" name="Shape 454"/>
          <p:cNvPicPr preferRelativeResize="0"/>
          <p:nvPr/>
        </p:nvPicPr>
        <p:blipFill>
          <a:blip r:embed="rId3">
            <a:alphaModFix/>
          </a:blip>
          <a:stretch>
            <a:fillRect/>
          </a:stretch>
        </p:blipFill>
        <p:spPr>
          <a:xfrm>
            <a:off x="1666975" y="933775"/>
            <a:ext cx="5933001" cy="3623675"/>
          </a:xfrm>
          <a:prstGeom prst="rect">
            <a:avLst/>
          </a:prstGeom>
          <a:noFill/>
          <a:ln>
            <a:noFill/>
          </a:ln>
        </p:spPr>
      </p:pic>
      <p:sp>
        <p:nvSpPr>
          <p:cNvPr id="455" name="Shape 455"/>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Karpathy, Andrej, and Li Fei-Fei. "Deep visual-semantic alignments for generating image descriptions." Proceedings of the IEEE Conference on Computer Vision and Pattern Recognition. 2015.</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Image Captioning</a:t>
            </a:r>
            <a:endParaRPr b="1">
              <a:latin typeface="Georgia"/>
              <a:ea typeface="Georgia"/>
              <a:cs typeface="Georgia"/>
              <a:sym typeface="Georgia"/>
            </a:endParaRPr>
          </a:p>
        </p:txBody>
      </p:sp>
      <p:sp>
        <p:nvSpPr>
          <p:cNvPr id="461" name="Shape 4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62" name="Shape 462"/>
          <p:cNvPicPr preferRelativeResize="0"/>
          <p:nvPr/>
        </p:nvPicPr>
        <p:blipFill>
          <a:blip r:embed="rId3">
            <a:alphaModFix/>
          </a:blip>
          <a:stretch>
            <a:fillRect/>
          </a:stretch>
        </p:blipFill>
        <p:spPr>
          <a:xfrm>
            <a:off x="1968050" y="796800"/>
            <a:ext cx="5009426" cy="3866424"/>
          </a:xfrm>
          <a:prstGeom prst="rect">
            <a:avLst/>
          </a:prstGeom>
          <a:noFill/>
          <a:ln>
            <a:noFill/>
          </a:ln>
        </p:spPr>
      </p:pic>
      <p:sp>
        <p:nvSpPr>
          <p:cNvPr id="463" name="Shape 463"/>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Karpathy, Andrej, and Li Fei-Fei. "Deep visual-semantic alignments for generating image descriptions." Proceedings of the IEEE Conference on Computer Vision and Pattern Recognition. 2015.</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Image Captioning</a:t>
            </a:r>
            <a:endParaRPr b="1">
              <a:latin typeface="Georgia"/>
              <a:ea typeface="Georgia"/>
              <a:cs typeface="Georgia"/>
              <a:sym typeface="Georgia"/>
            </a:endParaRPr>
          </a:p>
        </p:txBody>
      </p:sp>
      <p:sp>
        <p:nvSpPr>
          <p:cNvPr id="469" name="Shape 4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70" name="Shape 470"/>
          <p:cNvPicPr preferRelativeResize="0"/>
          <p:nvPr/>
        </p:nvPicPr>
        <p:blipFill>
          <a:blip r:embed="rId3">
            <a:alphaModFix/>
          </a:blip>
          <a:stretch>
            <a:fillRect/>
          </a:stretch>
        </p:blipFill>
        <p:spPr>
          <a:xfrm>
            <a:off x="1258576" y="994850"/>
            <a:ext cx="7018974" cy="3562601"/>
          </a:xfrm>
          <a:prstGeom prst="rect">
            <a:avLst/>
          </a:prstGeom>
          <a:noFill/>
          <a:ln>
            <a:noFill/>
          </a:ln>
        </p:spPr>
      </p:pic>
      <p:sp>
        <p:nvSpPr>
          <p:cNvPr id="471" name="Shape 471"/>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Karpathy, Andrej, and Li Fei-Fei. "Deep visual-semantic alignments for generating image descriptions." Proceedings of the IEEE Conference on Computer Vision and Pattern Recognition. 2015.</a:t>
            </a:r>
            <a:endParaRPr sz="900">
              <a:solidFill>
                <a:srgbClr val="FFFFFF"/>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original SpotMini</a:t>
            </a:r>
            <a:endParaRPr b="1">
              <a:latin typeface="Georgia"/>
              <a:ea typeface="Georgia"/>
              <a:cs typeface="Georgia"/>
              <a:sym typeface="Georgia"/>
            </a:endParaRPr>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descr="SpotMini is a new smaller version of the Spot robot, weighing 55 lbs dripping wet (65 lbs if you include its arm.)  SpotMini is all-electric (no hydraulics) and runs for about 90 minutes on a charge, depending on what it is doing.  SpotMini is one of the quietest robots we have ever built.  It has a variety of sensors, including depth cameras, a solid state gyro (IMU) and proprioception sensors in the limbs.  These sensors help with navigation and mobile manipulation. SpotMini performs some tasks autonomously, but often uses a human for high-level guidance.  For more information about SpotMini visit our website at www.BostonDynamics.com" id="128" name="Shape 128" title="Introducing SpotMini">
            <a:hlinkClick r:id="rId3"/>
          </p:cNvPr>
          <p:cNvSpPr/>
          <p:nvPr/>
        </p:nvSpPr>
        <p:spPr>
          <a:xfrm>
            <a:off x="2286000" y="1299850"/>
            <a:ext cx="4572000" cy="3429000"/>
          </a:xfrm>
          <a:prstGeom prst="rect">
            <a:avLst/>
          </a:prstGeom>
          <a:blipFill>
            <a:blip r:embed="rId4">
              <a:alphaModFix/>
            </a:blip>
            <a:stretch>
              <a:fillRect/>
            </a:stretch>
          </a:blipFill>
          <a:ln>
            <a:noFill/>
          </a:ln>
        </p:spPr>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RNNs in TensorFlow</a:t>
            </a:r>
            <a:endParaRPr>
              <a:latin typeface="Georgia"/>
              <a:ea typeface="Georgia"/>
              <a:cs typeface="Georgia"/>
              <a:sym typeface="Georgia"/>
            </a:endParaRPr>
          </a:p>
        </p:txBody>
      </p:sp>
      <p:sp>
        <p:nvSpPr>
          <p:cNvPr id="477" name="Shape 4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478" name="Shape 478"/>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Cell Support (tf.nn.rnn_cell)</a:t>
            </a:r>
            <a:endParaRPr b="1">
              <a:latin typeface="Georgia"/>
              <a:ea typeface="Georgia"/>
              <a:cs typeface="Georgia"/>
              <a:sym typeface="Georgia"/>
            </a:endParaRPr>
          </a:p>
        </p:txBody>
      </p:sp>
      <p:sp>
        <p:nvSpPr>
          <p:cNvPr id="484" name="Shape 4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5" name="Shape 48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BasicRNNCell: The most basic RNN cell.</a:t>
            </a:r>
            <a:endParaRPr sz="2400">
              <a:solidFill>
                <a:schemeClr val="dk1"/>
              </a:solidFill>
              <a:latin typeface="Consolas"/>
              <a:ea typeface="Consolas"/>
              <a:cs typeface="Consolas"/>
              <a:sym typeface="Consolas"/>
            </a:endParaRPr>
          </a:p>
          <a:p>
            <a:pPr indent="-381000" lvl="0" marL="457200" rtl="0">
              <a:spcBef>
                <a:spcPts val="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RNNCell: Abstract object representing an RNN cell.</a:t>
            </a:r>
            <a:endParaRPr sz="2400">
              <a:solidFill>
                <a:schemeClr val="dk1"/>
              </a:solidFill>
              <a:latin typeface="Consolas"/>
              <a:ea typeface="Consolas"/>
              <a:cs typeface="Consolas"/>
              <a:sym typeface="Consolas"/>
            </a:endParaRPr>
          </a:p>
          <a:p>
            <a:pPr indent="-381000" lvl="0" marL="457200" rtl="0">
              <a:spcBef>
                <a:spcPts val="0"/>
              </a:spcBef>
              <a:spcAft>
                <a:spcPts val="0"/>
              </a:spcAft>
              <a:buClr>
                <a:schemeClr val="dk1"/>
              </a:buClr>
              <a:buSzPts val="2400"/>
              <a:buFont typeface="Consolas"/>
              <a:buChar char="●"/>
            </a:pPr>
            <a:r>
              <a:rPr lang="en" sz="2400">
                <a:solidFill>
                  <a:srgbClr val="FFFFFF"/>
                </a:solidFill>
                <a:latin typeface="Consolas"/>
                <a:ea typeface="Consolas"/>
                <a:cs typeface="Consolas"/>
                <a:sym typeface="Consolas"/>
              </a:rPr>
              <a:t>BasicLSTMCell: Basic LSTM recurrent network cell.</a:t>
            </a:r>
            <a:endParaRPr sz="2400">
              <a:solidFill>
                <a:srgbClr val="FFFFFF"/>
              </a:solidFill>
              <a:latin typeface="Consolas"/>
              <a:ea typeface="Consolas"/>
              <a:cs typeface="Consolas"/>
              <a:sym typeface="Consolas"/>
            </a:endParaRPr>
          </a:p>
          <a:p>
            <a:pPr indent="-381000" lvl="0" marL="457200" rtl="0">
              <a:spcBef>
                <a:spcPts val="0"/>
              </a:spcBef>
              <a:spcAft>
                <a:spcPts val="0"/>
              </a:spcAft>
              <a:buClr>
                <a:srgbClr val="FFFFFF"/>
              </a:buClr>
              <a:buSzPts val="2400"/>
              <a:buFont typeface="Consolas"/>
              <a:buChar char="●"/>
            </a:pPr>
            <a:r>
              <a:rPr lang="en" sz="2400">
                <a:solidFill>
                  <a:schemeClr val="dk1"/>
                </a:solidFill>
                <a:latin typeface="Consolas"/>
                <a:ea typeface="Consolas"/>
                <a:cs typeface="Consolas"/>
                <a:sym typeface="Consolas"/>
              </a:rPr>
              <a:t>LSTMCell: LSTM recurrent network cell.</a:t>
            </a:r>
            <a:endParaRPr sz="2400">
              <a:solidFill>
                <a:schemeClr val="dk1"/>
              </a:solidFill>
              <a:latin typeface="Consolas"/>
              <a:ea typeface="Consolas"/>
              <a:cs typeface="Consolas"/>
              <a:sym typeface="Consolas"/>
            </a:endParaRPr>
          </a:p>
          <a:p>
            <a:pPr indent="-381000" lvl="0" marL="457200" rtl="0">
              <a:spcBef>
                <a:spcPts val="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GRUCell: Gated Recurrent Unit cell </a:t>
            </a:r>
            <a:endParaRPr sz="2400">
              <a:solidFill>
                <a:srgbClr val="FFFFFF"/>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Construct Cells </a:t>
            </a:r>
            <a:r>
              <a:rPr b="1" lang="en">
                <a:latin typeface="Georgia"/>
                <a:ea typeface="Georgia"/>
                <a:cs typeface="Georgia"/>
                <a:sym typeface="Georgia"/>
              </a:rPr>
              <a:t>(tf.nn.rnn_cell)</a:t>
            </a:r>
            <a:endParaRPr b="1">
              <a:latin typeface="Georgia"/>
              <a:ea typeface="Georgia"/>
              <a:cs typeface="Georgia"/>
              <a:sym typeface="Georgia"/>
            </a:endParaRPr>
          </a:p>
        </p:txBody>
      </p:sp>
      <p:sp>
        <p:nvSpPr>
          <p:cNvPr id="491" name="Shape 4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2" name="Shape 49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rPr lang="en" sz="1800">
                <a:solidFill>
                  <a:schemeClr val="dk1"/>
                </a:solidFill>
                <a:latin typeface="Consolas"/>
                <a:ea typeface="Consolas"/>
                <a:cs typeface="Consolas"/>
                <a:sym typeface="Consolas"/>
              </a:rPr>
              <a:t>cell = tf.nn.rnn_cell.GRUCell(hidden_size)</a:t>
            </a:r>
            <a:endParaRPr sz="1800">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Stack multiple cells</a:t>
            </a:r>
            <a:endParaRPr b="1">
              <a:latin typeface="Georgia"/>
              <a:ea typeface="Georgia"/>
              <a:cs typeface="Georgia"/>
              <a:sym typeface="Georgia"/>
            </a:endParaRPr>
          </a:p>
        </p:txBody>
      </p:sp>
      <p:sp>
        <p:nvSpPr>
          <p:cNvPr id="498" name="Shape 4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9" name="Shape 499"/>
          <p:cNvSpPr txBox="1"/>
          <p:nvPr/>
        </p:nvSpPr>
        <p:spPr>
          <a:xfrm>
            <a:off x="547775" y="1189475"/>
            <a:ext cx="8376900" cy="31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layers = [tf.nn.rnn_cell.GRUCell(size) for size in hidden_sizes]</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cells = tf.nn.rnn_cell.MultiRNNCell(layers)</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Construct Recurrent Neural Network</a:t>
            </a:r>
            <a:endParaRPr b="1">
              <a:latin typeface="Georgia"/>
              <a:ea typeface="Georgia"/>
              <a:cs typeface="Georgia"/>
              <a:sym typeface="Georgia"/>
            </a:endParaRPr>
          </a:p>
        </p:txBody>
      </p:sp>
      <p:sp>
        <p:nvSpPr>
          <p:cNvPr id="505" name="Shape 5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06" name="Shape 506"/>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Font typeface="Consolas"/>
              <a:buChar char="●"/>
            </a:pPr>
            <a:r>
              <a:rPr lang="en" sz="1800">
                <a:solidFill>
                  <a:schemeClr val="dk1"/>
                </a:solidFill>
                <a:highlight>
                  <a:schemeClr val="accent3"/>
                </a:highlight>
                <a:latin typeface="Consolas"/>
                <a:ea typeface="Consolas"/>
                <a:cs typeface="Consolas"/>
                <a:sym typeface="Consolas"/>
              </a:rPr>
              <a:t>tf.nn.dynamic_rnn</a:t>
            </a:r>
            <a:r>
              <a:rPr lang="en" sz="1800">
                <a:solidFill>
                  <a:schemeClr val="dk1"/>
                </a:solidFill>
                <a:latin typeface="Consolas"/>
                <a:ea typeface="Consolas"/>
                <a:cs typeface="Consolas"/>
                <a:sym typeface="Consolas"/>
              </a:rPr>
              <a:t>: uses a tf.While loop to dynamically construct the graph when it is executed. Graph creation is faster and you can feed batches of variable size.</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highlight>
                  <a:schemeClr val="accent3"/>
                </a:highlight>
                <a:latin typeface="Consolas"/>
                <a:ea typeface="Consolas"/>
                <a:cs typeface="Consolas"/>
                <a:sym typeface="Consolas"/>
              </a:rPr>
              <a:t>tf.nn.bidirectional_dynamic_rnn</a:t>
            </a:r>
            <a:r>
              <a:rPr lang="en" sz="1800">
                <a:solidFill>
                  <a:schemeClr val="dk1"/>
                </a:solidFill>
                <a:latin typeface="Consolas"/>
                <a:ea typeface="Consolas"/>
                <a:cs typeface="Consolas"/>
                <a:sym typeface="Consolas"/>
              </a:rPr>
              <a:t>: dynamic_rnn with bidirectional</a:t>
            </a:r>
            <a:endParaRPr sz="1800">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Stack multiple cells</a:t>
            </a:r>
            <a:endParaRPr b="1">
              <a:latin typeface="Georgia"/>
              <a:ea typeface="Georgia"/>
              <a:cs typeface="Georgia"/>
              <a:sym typeface="Georgia"/>
            </a:endParaRPr>
          </a:p>
        </p:txBody>
      </p:sp>
      <p:sp>
        <p:nvSpPr>
          <p:cNvPr id="512" name="Shape 5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13" name="Shape 513"/>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layers = [tf.nn.rnn_cell.GRUCell(size) for size in hidden_sizes]</a:t>
            </a:r>
            <a:endParaRPr sz="1600">
              <a:solidFill>
                <a:schemeClr val="dk1"/>
              </a:solidFill>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cells = tf.nn.rnn_cell.MultiRNNCell(layers)</a:t>
            </a:r>
            <a:endParaRPr sz="1600">
              <a:solidFill>
                <a:schemeClr val="dk1"/>
              </a:solidFill>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output, out_state = tf.nn.dynamic_rnn(cell, seq, length, initial_state)</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600">
              <a:solidFill>
                <a:schemeClr val="dk1"/>
              </a:solidFill>
              <a:latin typeface="Consolas"/>
              <a:ea typeface="Consolas"/>
              <a:cs typeface="Consolas"/>
              <a:sym typeface="Consolas"/>
            </a:endParaRPr>
          </a:p>
        </p:txBody>
      </p:sp>
      <p:sp>
        <p:nvSpPr>
          <p:cNvPr id="514" name="Shape 514"/>
          <p:cNvSpPr txBox="1"/>
          <p:nvPr/>
        </p:nvSpPr>
        <p:spPr>
          <a:xfrm>
            <a:off x="4470325" y="3754450"/>
            <a:ext cx="40467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Any problem with this?</a:t>
            </a:r>
            <a:endParaRPr sz="2400">
              <a:solidFill>
                <a:srgbClr val="FFFFFF"/>
              </a:solidFill>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Stack multiple cells</a:t>
            </a:r>
            <a:endParaRPr b="1">
              <a:latin typeface="Georgia"/>
              <a:ea typeface="Georgia"/>
              <a:cs typeface="Georgia"/>
              <a:sym typeface="Georgia"/>
            </a:endParaRPr>
          </a:p>
        </p:txBody>
      </p:sp>
      <p:sp>
        <p:nvSpPr>
          <p:cNvPr id="520" name="Shape 5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1" name="Shape 521"/>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600">
              <a:solidFill>
                <a:schemeClr val="dk1"/>
              </a:solidFill>
              <a:latin typeface="Consolas"/>
              <a:ea typeface="Consolas"/>
              <a:cs typeface="Consolas"/>
              <a:sym typeface="Consolas"/>
            </a:endParaRPr>
          </a:p>
          <a:p>
            <a:pPr indent="0" lvl="0" marL="0">
              <a:spcBef>
                <a:spcPts val="0"/>
              </a:spcBef>
              <a:spcAft>
                <a:spcPts val="0"/>
              </a:spcAft>
              <a:buNone/>
            </a:pPr>
            <a:r>
              <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layers = [tf.nn.rnn_cell.GRUCell(size) for size in hidden_sizes]</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cells = tf.nn.rnn_cell.MultiRNNCell(layers)</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output, out_state = tf.nn.dynamic_rnn(cell, seq, length, initial_state)</a:t>
            </a:r>
            <a:endParaRPr sz="1600">
              <a:solidFill>
                <a:schemeClr val="dk1"/>
              </a:solidFill>
              <a:latin typeface="Consolas"/>
              <a:ea typeface="Consolas"/>
              <a:cs typeface="Consolas"/>
              <a:sym typeface="Consolas"/>
            </a:endParaRPr>
          </a:p>
          <a:p>
            <a:pPr indent="0" lvl="0" marL="0">
              <a:spcBef>
                <a:spcPts val="0"/>
              </a:spcBef>
              <a:spcAft>
                <a:spcPts val="0"/>
              </a:spcAft>
              <a:buNone/>
            </a:pPr>
            <a:r>
              <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600">
              <a:solidFill>
                <a:schemeClr val="dk1"/>
              </a:solidFill>
              <a:latin typeface="Consolas"/>
              <a:ea typeface="Consolas"/>
              <a:cs typeface="Consolas"/>
              <a:sym typeface="Consolas"/>
            </a:endParaRPr>
          </a:p>
        </p:txBody>
      </p:sp>
      <p:sp>
        <p:nvSpPr>
          <p:cNvPr id="522" name="Shape 522"/>
          <p:cNvSpPr txBox="1"/>
          <p:nvPr/>
        </p:nvSpPr>
        <p:spPr>
          <a:xfrm>
            <a:off x="1644450" y="3917075"/>
            <a:ext cx="68280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latin typeface="Georgia"/>
                <a:ea typeface="Georgia"/>
                <a:cs typeface="Georgia"/>
                <a:sym typeface="Georgia"/>
              </a:rPr>
              <a:t>Most sequences are not of the same length</a:t>
            </a:r>
            <a:endParaRPr sz="2400">
              <a:solidFill>
                <a:srgbClr val="FFFFFF"/>
              </a:solidFill>
              <a:latin typeface="Georgia"/>
              <a:ea typeface="Georgia"/>
              <a:cs typeface="Georgia"/>
              <a:sym typeface="Georg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Dealing with variable sequence length</a:t>
            </a:r>
            <a:endParaRPr b="1">
              <a:latin typeface="Georgia"/>
              <a:ea typeface="Georgia"/>
              <a:cs typeface="Georgia"/>
              <a:sym typeface="Georgia"/>
            </a:endParaRPr>
          </a:p>
        </p:txBody>
      </p:sp>
      <p:sp>
        <p:nvSpPr>
          <p:cNvPr id="528" name="Shape 5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9" name="Shape 529"/>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solidFill>
                  <a:schemeClr val="dk1"/>
                </a:solidFill>
                <a:latin typeface="Georgia"/>
                <a:ea typeface="Georgia"/>
                <a:cs typeface="Georgia"/>
                <a:sym typeface="Georgia"/>
              </a:rPr>
              <a:t>Pad all sequences with zero vectors and all labels with zero label (to make them of the same length)</a:t>
            </a:r>
            <a:endParaRPr sz="1900">
              <a:solidFill>
                <a:schemeClr val="dk1"/>
              </a:solidFill>
              <a:latin typeface="Georgia"/>
              <a:ea typeface="Georgia"/>
              <a:cs typeface="Georgia"/>
              <a:sym typeface="Georgia"/>
            </a:endParaRPr>
          </a:p>
          <a:p>
            <a:pPr indent="0" lvl="0" mar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rPr lang="en" sz="1900">
                <a:solidFill>
                  <a:schemeClr val="dk1"/>
                </a:solidFill>
                <a:latin typeface="Georgia"/>
                <a:ea typeface="Georgia"/>
                <a:cs typeface="Georgia"/>
                <a:sym typeface="Georgia"/>
              </a:rPr>
              <a:t>Most current models can’t deal with sequences of length larger than 120 tokens, so there is usually a fixed max_length and we truncate the sequences to that max_length</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Dealing with variable sequence length</a:t>
            </a:r>
            <a:endParaRPr b="1">
              <a:latin typeface="Georgia"/>
              <a:ea typeface="Georgia"/>
              <a:cs typeface="Georgia"/>
              <a:sym typeface="Georgia"/>
            </a:endParaRPr>
          </a:p>
        </p:txBody>
      </p:sp>
      <p:sp>
        <p:nvSpPr>
          <p:cNvPr id="535" name="Shape 5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6" name="Shape 536"/>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solidFill>
                  <a:schemeClr val="dk1"/>
                </a:solidFill>
                <a:latin typeface="Georgia"/>
                <a:ea typeface="Georgia"/>
                <a:cs typeface="Georgia"/>
                <a:sym typeface="Georgia"/>
              </a:rPr>
              <a:t>Pad all sequences with zero vectors and all labels with zero label (to make them of the same length)</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rPr lang="en" sz="1900">
                <a:solidFill>
                  <a:schemeClr val="dk1"/>
                </a:solidFill>
                <a:latin typeface="Georgia"/>
                <a:ea typeface="Georgia"/>
                <a:cs typeface="Georgia"/>
                <a:sym typeface="Georgia"/>
              </a:rPr>
              <a:t>Most current models can’t deal with sequences of length larger than 120 tokens, so there is usually a fixed max_length and we truncate the sequences to that max_length</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p:txBody>
      </p:sp>
      <p:sp>
        <p:nvSpPr>
          <p:cNvPr id="537" name="Shape 537"/>
          <p:cNvSpPr txBox="1"/>
          <p:nvPr/>
        </p:nvSpPr>
        <p:spPr>
          <a:xfrm>
            <a:off x="4470325" y="3754450"/>
            <a:ext cx="40467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Problem?</a:t>
            </a:r>
            <a:endParaRPr sz="2400">
              <a:solidFill>
                <a:srgbClr val="FFFFFF"/>
              </a:solidFill>
              <a:latin typeface="Georgia"/>
              <a:ea typeface="Georgia"/>
              <a:cs typeface="Georgia"/>
              <a:sym typeface="Georgi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Padded/truncated sequence length</a:t>
            </a:r>
            <a:endParaRPr b="1">
              <a:latin typeface="Georgia"/>
              <a:ea typeface="Georgia"/>
              <a:cs typeface="Georgia"/>
              <a:sym typeface="Georgia"/>
            </a:endParaRPr>
          </a:p>
        </p:txBody>
      </p:sp>
      <p:sp>
        <p:nvSpPr>
          <p:cNvPr id="543" name="Shape 5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4" name="Shape 544"/>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t/>
            </a:r>
            <a:endParaRPr sz="2400">
              <a:solidFill>
                <a:schemeClr val="dk1"/>
              </a:solidFill>
              <a:latin typeface="Georgia"/>
              <a:ea typeface="Georgia"/>
              <a:cs typeface="Georgia"/>
              <a:sym typeface="Georgia"/>
            </a:endParaRPr>
          </a:p>
          <a:p>
            <a:pPr indent="0" lvl="0" marL="0" algn="ctr">
              <a:spcBef>
                <a:spcPts val="0"/>
              </a:spcBef>
              <a:spcAft>
                <a:spcPts val="0"/>
              </a:spcAft>
              <a:buNone/>
            </a:pPr>
            <a:r>
              <a:t/>
            </a:r>
            <a:endParaRPr sz="2400">
              <a:solidFill>
                <a:schemeClr val="dk1"/>
              </a:solidFill>
              <a:latin typeface="Georgia"/>
              <a:ea typeface="Georgia"/>
              <a:cs typeface="Georgia"/>
              <a:sym typeface="Georgia"/>
            </a:endParaRPr>
          </a:p>
          <a:p>
            <a:pPr indent="0" lvl="0" marL="0" rtl="0" algn="ctr">
              <a:spcBef>
                <a:spcPts val="0"/>
              </a:spcBef>
              <a:spcAft>
                <a:spcPts val="0"/>
              </a:spcAft>
              <a:buNone/>
            </a:pPr>
            <a:r>
              <a:rPr lang="en" sz="2400">
                <a:solidFill>
                  <a:schemeClr val="dk1"/>
                </a:solidFill>
                <a:latin typeface="Georgia"/>
                <a:ea typeface="Georgia"/>
                <a:cs typeface="Georgia"/>
                <a:sym typeface="Georgia"/>
              </a:rPr>
              <a:t>The padded labels change the total loss, which affects the gradients</a:t>
            </a:r>
            <a:endParaRPr sz="24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From feed-forward to recurrent</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Tricks &amp; treats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Presidential tweets</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1828800" rtl="0">
              <a:spcBef>
                <a:spcPts val="1600"/>
              </a:spcBef>
              <a:spcAft>
                <a:spcPts val="0"/>
              </a:spcAft>
              <a:buNone/>
            </a:pPr>
            <a:r>
              <a:t/>
            </a:r>
            <a:endParaRPr>
              <a:latin typeface="Georgia"/>
              <a:ea typeface="Georgia"/>
              <a:cs typeface="Georgia"/>
              <a:sym typeface="Georgia"/>
            </a:endParaRPr>
          </a:p>
          <a:p>
            <a:pPr indent="457200" lvl="0" marL="182880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t/>
            </a:r>
            <a:endParaRPr>
              <a:latin typeface="Georgia"/>
              <a:ea typeface="Georgia"/>
              <a:cs typeface="Georgia"/>
              <a:sym typeface="Georgia"/>
            </a:endParaRPr>
          </a:p>
        </p:txBody>
      </p:sp>
      <p:sp>
        <p:nvSpPr>
          <p:cNvPr id="135" name="Shape 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6" name="Shape 136"/>
          <p:cNvPicPr preferRelativeResize="0"/>
          <p:nvPr/>
        </p:nvPicPr>
        <p:blipFill>
          <a:blip r:embed="rId3">
            <a:alphaModFix/>
          </a:blip>
          <a:stretch>
            <a:fillRect/>
          </a:stretch>
        </p:blipFill>
        <p:spPr>
          <a:xfrm>
            <a:off x="6023550" y="1301925"/>
            <a:ext cx="1060919" cy="1339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Padded/truncated sequence length</a:t>
            </a:r>
            <a:endParaRPr b="1">
              <a:latin typeface="Georgia"/>
              <a:ea typeface="Georgia"/>
              <a:cs typeface="Georgia"/>
              <a:sym typeface="Georgia"/>
            </a:endParaRPr>
          </a:p>
        </p:txBody>
      </p:sp>
      <p:sp>
        <p:nvSpPr>
          <p:cNvPr id="550" name="Shape 5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1" name="Shape 551"/>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latin typeface="Georgia"/>
                <a:ea typeface="Georgia"/>
                <a:cs typeface="Georgia"/>
                <a:sym typeface="Georgia"/>
              </a:rPr>
              <a:t>Approach 1: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Maintain a mask (True for real, False for padded tokens)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Run your model on both the real/padded tokens (model will predict labels for the padded tokens as well)</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Only take into account the loss caused by the real elements</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rPr lang="en" sz="1600">
                <a:solidFill>
                  <a:schemeClr val="dk1"/>
                </a:solidFill>
                <a:latin typeface="Consolas"/>
                <a:ea typeface="Consolas"/>
                <a:cs typeface="Consolas"/>
                <a:sym typeface="Consolas"/>
              </a:rPr>
              <a:t>full_loss = tf.nn.softmax_cross_entropy_with_logits(preds, labels)</a:t>
            </a:r>
            <a:endParaRPr sz="1600">
              <a:solidFill>
                <a:schemeClr val="dk1"/>
              </a:solidFill>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loss = tf.reduce_mean(tf.boolean_mask(full_loss, mask))</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Padded/truncated sequence length</a:t>
            </a:r>
            <a:endParaRPr b="1">
              <a:latin typeface="Georgia"/>
              <a:ea typeface="Georgia"/>
              <a:cs typeface="Georgia"/>
              <a:sym typeface="Georgia"/>
            </a:endParaRPr>
          </a:p>
        </p:txBody>
      </p:sp>
      <p:sp>
        <p:nvSpPr>
          <p:cNvPr id="557" name="Shape 5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8" name="Shape 558"/>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Approach 2: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Let your model know the real sequence length so it only predict the labels for the real tokens</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a:spcBef>
                <a:spcPts val="0"/>
              </a:spcBef>
              <a:spcAft>
                <a:spcPts val="0"/>
              </a:spcAft>
              <a:buNone/>
            </a:pPr>
            <a:r>
              <a:rPr lang="en" sz="1600">
                <a:solidFill>
                  <a:schemeClr val="dk1"/>
                </a:solidFill>
                <a:latin typeface="Consolas"/>
                <a:ea typeface="Consolas"/>
                <a:cs typeface="Consolas"/>
                <a:sym typeface="Consolas"/>
              </a:rPr>
              <a:t>cell = tf.nn.rnn_cell.GRUCell(hidden_size)</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rnn_cells = tf.nn.rnn_cell.MultiRNNCell([cell] * num_layers)</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highlight>
                  <a:schemeClr val="accent3"/>
                </a:highlight>
                <a:latin typeface="Consolas"/>
                <a:ea typeface="Consolas"/>
                <a:cs typeface="Consolas"/>
                <a:sym typeface="Consolas"/>
              </a:rPr>
              <a:t>tf.reduce_sum(tf.reduce_max(tf.sign(seq), 2), 1)</a:t>
            </a:r>
            <a:endParaRPr sz="1600">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output, out_state = tf.nn.dynamic_rnn(cell, seq, </a:t>
            </a:r>
            <a:r>
              <a:rPr lang="en" sz="1600">
                <a:solidFill>
                  <a:schemeClr val="dk1"/>
                </a:solidFill>
                <a:highlight>
                  <a:schemeClr val="accent3"/>
                </a:highlight>
                <a:latin typeface="Consolas"/>
                <a:ea typeface="Consolas"/>
                <a:cs typeface="Consolas"/>
                <a:sym typeface="Consolas"/>
              </a:rPr>
              <a:t>length</a:t>
            </a:r>
            <a:r>
              <a:rPr lang="en" sz="1600">
                <a:solidFill>
                  <a:schemeClr val="dk1"/>
                </a:solidFill>
                <a:latin typeface="Consolas"/>
                <a:ea typeface="Consolas"/>
                <a:cs typeface="Consolas"/>
                <a:sym typeface="Consolas"/>
              </a:rPr>
              <a:t>, initial_state)</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Tips and Tricks</a:t>
            </a:r>
            <a:endParaRPr>
              <a:latin typeface="Georgia"/>
              <a:ea typeface="Georgia"/>
              <a:cs typeface="Georgia"/>
              <a:sym typeface="Georgia"/>
            </a:endParaRPr>
          </a:p>
        </p:txBody>
      </p:sp>
      <p:sp>
        <p:nvSpPr>
          <p:cNvPr id="564" name="Shape 5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565" name="Shape 565"/>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Vanishing Gradients</a:t>
            </a:r>
            <a:endParaRPr b="1">
              <a:latin typeface="Georgia"/>
              <a:ea typeface="Georgia"/>
              <a:cs typeface="Georgia"/>
              <a:sym typeface="Georgia"/>
            </a:endParaRPr>
          </a:p>
        </p:txBody>
      </p:sp>
      <p:sp>
        <p:nvSpPr>
          <p:cNvPr id="571" name="Shape 5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72" name="Shape 572"/>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Use different activation units: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tf.nn.relu</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tf.nn.relu6</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tf.nn.crelu</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tf.nn.elu</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In addition to:</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tf.nn.softplus</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tf.nn.softsign</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tf.nn.bias_add</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tf.sigmoid</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tf.tanh</a:t>
            </a:r>
            <a:endParaRPr sz="1800">
              <a:solidFill>
                <a:schemeClr val="dk1"/>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78" name="Shape 5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79" name="Shape 579"/>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gradients = tf.gradients(cost, tf.trainable_variables())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clipped_gradients, _ = tf.clip_by_global_norm(gradients, max_grad_norm) </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train_op = optimizer.apply_gradients(zip(gradients, trainables))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85" name="Shape 5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86" name="Shape 586"/>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gradients = tf.gradients(cost, tf.trainable_variables())</a:t>
            </a:r>
            <a:endParaRPr>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take gradients of cosst w.r.t. all trainable variables</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clipped_gradients, _ = tf.clip_by_global_norm(gradients, max_grad_norm) </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train_op = optimizer.apply_gradients(zip(gradients, trainables))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Shape 59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92" name="Shape 5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93" name="Shape 593"/>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gradients = tf.gradients(cost, tf.trainable_variables())</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take gradients of cosst w.r.t. all trainable variables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clipped_gradients, _ = tf.clip_by_global_norm(gradients, max_grad_norm) </a:t>
            </a:r>
            <a:endParaRPr>
              <a:solidFill>
                <a:schemeClr val="dk1"/>
              </a:solidFill>
              <a:highlight>
                <a:schemeClr val="accent3"/>
              </a:highlight>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clip the gradients by a pre-defined max norm</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train_op = optimizer.apply_gradients(zip(gradients, trainables))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99" name="Shape 5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0" name="Shape 600"/>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gradients = tf.gradients(cost, tf.trainable_variables())</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take gradients of cosst w.r.t. all trainable variables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clipped_gradients, _ = tf.clip_by_global_norm(gradients, max_grad_norm)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clip the gradients by a pre-defined max norm</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optimizer = tf.train.AdamOptimizer(learning_rate)</a:t>
            </a:r>
            <a:endParaRPr>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train_op = optimizer.apply_gradients(zip(gradients, trainables))</a:t>
            </a:r>
            <a:endParaRPr>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add the clipped gradients to the optimizer</a:t>
            </a:r>
            <a:endParaRPr sz="1800">
              <a:solidFill>
                <a:schemeClr val="dk1"/>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Shape 60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Anneal the learning rate</a:t>
            </a:r>
            <a:endParaRPr b="1">
              <a:latin typeface="Georgia"/>
              <a:ea typeface="Georgia"/>
              <a:cs typeface="Georgia"/>
              <a:sym typeface="Georgia"/>
            </a:endParaRPr>
          </a:p>
        </p:txBody>
      </p:sp>
      <p:sp>
        <p:nvSpPr>
          <p:cNvPr id="606" name="Shape 6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7" name="Shape 607"/>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latin typeface="Georgia"/>
                <a:ea typeface="Georgia"/>
                <a:cs typeface="Georgia"/>
                <a:sym typeface="Georgia"/>
              </a:rPr>
              <a:t>Optimizers accept both scalars and tensors as learning rate</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learning_rate = tf.train.exponential_decay(init_lr,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global_step,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decay_steps,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decay_rate,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staircase=True)</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Overfitting</a:t>
            </a:r>
            <a:endParaRPr b="1">
              <a:latin typeface="Georgia"/>
              <a:ea typeface="Georgia"/>
              <a:cs typeface="Georgia"/>
              <a:sym typeface="Georgia"/>
            </a:endParaRPr>
          </a:p>
        </p:txBody>
      </p:sp>
      <p:sp>
        <p:nvSpPr>
          <p:cNvPr id="613" name="Shape 6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14" name="Shape 614"/>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Use dropout through tf.nn.dropout or DropoutWrapper for cells</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tf.nn.dropout</a:t>
            </a:r>
            <a:endParaRPr sz="1800">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a:spcBef>
                <a:spcPts val="0"/>
              </a:spcBef>
              <a:spcAft>
                <a:spcPts val="0"/>
              </a:spcAft>
              <a:buNone/>
            </a:pPr>
            <a:r>
              <a:rPr lang="en" sz="1800">
                <a:solidFill>
                  <a:schemeClr val="dk1"/>
                </a:solidFill>
                <a:latin typeface="Consolas"/>
                <a:ea typeface="Consolas"/>
                <a:cs typeface="Consolas"/>
                <a:sym typeface="Consolas"/>
              </a:rPr>
              <a:t>hidden_layer = tf.nn.dropout(hidden_layer, keep_prob)</a:t>
            </a:r>
            <a:endParaRPr sz="1800">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DropoutWrapper</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cell = tf.nn.rnn_cell.GRUCell(hidden_size)</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cell = tf.nn.rnn_cell.DropoutWrapper(cell,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                                    output_keep_prob=keep_prob)</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499500" y="2284300"/>
            <a:ext cx="8145000" cy="1019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Introduction to RNNs</a:t>
            </a:r>
            <a:endParaRPr>
              <a:latin typeface="Georgia"/>
              <a:ea typeface="Georgia"/>
              <a:cs typeface="Georgia"/>
              <a:sym typeface="Georgia"/>
            </a:endParaRPr>
          </a:p>
        </p:txBody>
      </p:sp>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43" name="Shape 143"/>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Language Modeling</a:t>
            </a:r>
            <a:endParaRPr>
              <a:latin typeface="Georgia"/>
              <a:ea typeface="Georgia"/>
              <a:cs typeface="Georgia"/>
              <a:sym typeface="Georgia"/>
            </a:endParaRPr>
          </a:p>
        </p:txBody>
      </p:sp>
      <p:sp>
        <p:nvSpPr>
          <p:cNvPr id="620" name="Shape 6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21" name="Shape 621"/>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Neural </a:t>
            </a:r>
            <a:r>
              <a:rPr b="1" lang="en">
                <a:latin typeface="Georgia"/>
                <a:ea typeface="Georgia"/>
                <a:cs typeface="Georgia"/>
                <a:sym typeface="Georgia"/>
              </a:rPr>
              <a:t>Language Modeling</a:t>
            </a:r>
            <a:endParaRPr b="1">
              <a:latin typeface="Georgia"/>
              <a:ea typeface="Georgia"/>
              <a:cs typeface="Georgia"/>
              <a:sym typeface="Georgia"/>
            </a:endParaRPr>
          </a:p>
        </p:txBody>
      </p:sp>
      <p:sp>
        <p:nvSpPr>
          <p:cNvPr id="627" name="Shape 6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28" name="Shape 628"/>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Allows us to measure how likely a sentence is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Important input for Machine Translation (since high-probability sentences are typically correct)</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Can generate new text</a:t>
            </a:r>
            <a:endParaRPr sz="2400">
              <a:solidFill>
                <a:srgbClr val="FFFFFF"/>
              </a:solidFill>
              <a:latin typeface="Georgia"/>
              <a:ea typeface="Georgia"/>
              <a:cs typeface="Georgia"/>
              <a:sym typeface="Georgi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Main approaches</a:t>
            </a:r>
            <a:endParaRPr b="1">
              <a:latin typeface="Georgia"/>
              <a:ea typeface="Georgia"/>
              <a:cs typeface="Georgia"/>
              <a:sym typeface="Georgia"/>
            </a:endParaRPr>
          </a:p>
        </p:txBody>
      </p:sp>
      <p:sp>
        <p:nvSpPr>
          <p:cNvPr id="634" name="Shape 6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35" name="Shape 63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Word-level: n-grams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Character-level</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Subword-level: somewhere in between the two above</a:t>
            </a:r>
            <a:endParaRPr sz="2400">
              <a:solidFill>
                <a:srgbClr val="FFFFFF"/>
              </a:solidFill>
              <a:latin typeface="Georgia"/>
              <a:ea typeface="Georgia"/>
              <a:cs typeface="Georgia"/>
              <a:sym typeface="Georgi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N-grams</a:t>
            </a:r>
            <a:endParaRPr b="1">
              <a:latin typeface="Georgia"/>
              <a:ea typeface="Georgia"/>
              <a:cs typeface="Georgia"/>
              <a:sym typeface="Georgia"/>
            </a:endParaRPr>
          </a:p>
        </p:txBody>
      </p:sp>
      <p:sp>
        <p:nvSpPr>
          <p:cNvPr id="641" name="Shape 6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42" name="Shape 64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The traditional approach up until very recently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Train a model to predict the next word based on previous n-grams</a:t>
            </a:r>
            <a:endParaRPr sz="2400">
              <a:solidFill>
                <a:srgbClr val="FFFFFF"/>
              </a:solidFill>
              <a:latin typeface="Georgia"/>
              <a:ea typeface="Georgia"/>
              <a:cs typeface="Georgia"/>
              <a:sym typeface="Georgia"/>
            </a:endParaRPr>
          </a:p>
        </p:txBody>
      </p:sp>
      <p:sp>
        <p:nvSpPr>
          <p:cNvPr id="643" name="Shape 643"/>
          <p:cNvSpPr txBox="1"/>
          <p:nvPr/>
        </p:nvSpPr>
        <p:spPr>
          <a:xfrm>
            <a:off x="4197050" y="3042875"/>
            <a:ext cx="36594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rPr>
              <a:t>What can be the problems?</a:t>
            </a:r>
            <a:endParaRPr sz="20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N-grams</a:t>
            </a:r>
            <a:endParaRPr b="1">
              <a:latin typeface="Georgia"/>
              <a:ea typeface="Georgia"/>
              <a:cs typeface="Georgia"/>
              <a:sym typeface="Georgia"/>
            </a:endParaRPr>
          </a:p>
        </p:txBody>
      </p:sp>
      <p:sp>
        <p:nvSpPr>
          <p:cNvPr id="649" name="Shape 6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0" name="Shape 650"/>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The traditional approach up until very recently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Train a model to predict the next word based on previous n-grams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Huge vocabulary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Can’t generalize to OOV (out of vocabulary)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Requires a lot of memory</a:t>
            </a:r>
            <a:endParaRPr sz="2400">
              <a:solidFill>
                <a:srgbClr val="FFFFFF"/>
              </a:solidFill>
              <a:latin typeface="Georgia"/>
              <a:ea typeface="Georgia"/>
              <a:cs typeface="Georgia"/>
              <a:sym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Character-level</a:t>
            </a:r>
            <a:endParaRPr b="1">
              <a:latin typeface="Georgia"/>
              <a:ea typeface="Georgia"/>
              <a:cs typeface="Georgia"/>
              <a:sym typeface="Georgia"/>
            </a:endParaRPr>
          </a:p>
        </p:txBody>
      </p:sp>
      <p:sp>
        <p:nvSpPr>
          <p:cNvPr id="656" name="Shape 6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7" name="Shape 657"/>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Introduced in the early 2010s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Both input and output are characters</a:t>
            </a:r>
            <a:endParaRPr sz="2400">
              <a:solidFill>
                <a:srgbClr val="FFFFFF"/>
              </a:solidFill>
              <a:latin typeface="Georgia"/>
              <a:ea typeface="Georgia"/>
              <a:cs typeface="Georgia"/>
              <a:sym typeface="Georgia"/>
            </a:endParaRPr>
          </a:p>
        </p:txBody>
      </p:sp>
      <p:sp>
        <p:nvSpPr>
          <p:cNvPr id="658" name="Shape 658"/>
          <p:cNvSpPr txBox="1"/>
          <p:nvPr/>
        </p:nvSpPr>
        <p:spPr>
          <a:xfrm>
            <a:off x="4197050" y="3042875"/>
            <a:ext cx="36594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rPr>
              <a:t>Pros and cons?</a:t>
            </a:r>
            <a:endParaRPr sz="2000">
              <a:solidFill>
                <a:srgbClr val="FFFF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Character-level</a:t>
            </a:r>
            <a:endParaRPr b="1">
              <a:latin typeface="Georgia"/>
              <a:ea typeface="Georgia"/>
              <a:cs typeface="Georgia"/>
              <a:sym typeface="Georgia"/>
            </a:endParaRPr>
          </a:p>
        </p:txBody>
      </p:sp>
      <p:sp>
        <p:nvSpPr>
          <p:cNvPr id="664" name="Shape 6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5" name="Shape 665"/>
          <p:cNvSpPr txBox="1"/>
          <p:nvPr/>
        </p:nvSpPr>
        <p:spPr>
          <a:xfrm>
            <a:off x="1137625" y="1189475"/>
            <a:ext cx="7034100" cy="3612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Introduced in the early 2010s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Both input and output are characters</a:t>
            </a:r>
            <a:endParaRPr sz="2400">
              <a:solidFill>
                <a:srgbClr val="FFFFFF"/>
              </a:solidFill>
              <a:latin typeface="Georgia"/>
              <a:ea typeface="Georgia"/>
              <a:cs typeface="Georgia"/>
              <a:sym typeface="Georgia"/>
            </a:endParaRPr>
          </a:p>
          <a:p>
            <a:pPr indent="0" lvl="0" marL="0" rtl="0" algn="l">
              <a:spcBef>
                <a:spcPts val="0"/>
              </a:spcBef>
              <a:spcAft>
                <a:spcPts val="0"/>
              </a:spcAft>
              <a:buNone/>
            </a:pPr>
            <a:r>
              <a:t/>
            </a:r>
            <a:endParaRPr b="1" sz="2400">
              <a:solidFill>
                <a:srgbClr val="FFFFFF"/>
              </a:solidFill>
              <a:latin typeface="Georgia"/>
              <a:ea typeface="Georgia"/>
              <a:cs typeface="Georgia"/>
              <a:sym typeface="Georgia"/>
            </a:endParaRPr>
          </a:p>
          <a:p>
            <a:pPr indent="0" lvl="0" marL="0" rtl="0" algn="l">
              <a:spcBef>
                <a:spcPts val="0"/>
              </a:spcBef>
              <a:spcAft>
                <a:spcPts val="0"/>
              </a:spcAft>
              <a:buNone/>
            </a:pPr>
            <a:r>
              <a:rPr b="1" lang="en" sz="2400">
                <a:solidFill>
                  <a:srgbClr val="FFFFFF"/>
                </a:solidFill>
                <a:latin typeface="Georgia"/>
                <a:ea typeface="Georgia"/>
                <a:cs typeface="Georgia"/>
                <a:sym typeface="Georgia"/>
              </a:rPr>
              <a:t>Pros:</a:t>
            </a:r>
            <a:endParaRPr b="1"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Very small vocabulary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Doesn’t require word embeddings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Faster to train</a:t>
            </a:r>
            <a:endParaRPr sz="2400">
              <a:solidFill>
                <a:srgbClr val="FFFFFF"/>
              </a:solidFill>
              <a:latin typeface="Georgia"/>
              <a:ea typeface="Georgia"/>
              <a:cs typeface="Georgia"/>
              <a:sym typeface="Georgia"/>
            </a:endParaRPr>
          </a:p>
          <a:p>
            <a:pPr indent="0" lvl="0" marL="0" rtl="0" algn="l">
              <a:spcBef>
                <a:spcPts val="0"/>
              </a:spcBef>
              <a:spcAft>
                <a:spcPts val="0"/>
              </a:spcAft>
              <a:buNone/>
            </a:pPr>
            <a:r>
              <a:t/>
            </a:r>
            <a:endParaRPr sz="2400">
              <a:solidFill>
                <a:srgbClr val="FFFFFF"/>
              </a:solidFill>
              <a:latin typeface="Georgia"/>
              <a:ea typeface="Georgia"/>
              <a:cs typeface="Georgia"/>
              <a:sym typeface="Georgia"/>
            </a:endParaRPr>
          </a:p>
          <a:p>
            <a:pPr indent="0" lvl="0" marL="0" rtl="0" algn="l">
              <a:spcBef>
                <a:spcPts val="0"/>
              </a:spcBef>
              <a:spcAft>
                <a:spcPts val="0"/>
              </a:spcAft>
              <a:buNone/>
            </a:pPr>
            <a:r>
              <a:rPr b="1" lang="en" sz="2400">
                <a:solidFill>
                  <a:srgbClr val="FFFFFF"/>
                </a:solidFill>
                <a:latin typeface="Georgia"/>
                <a:ea typeface="Georgia"/>
                <a:cs typeface="Georgia"/>
                <a:sym typeface="Georgia"/>
              </a:rPr>
              <a:t>Cons:</a:t>
            </a:r>
            <a:endParaRPr b="1"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Low fluency (many words can be gibberish)</a:t>
            </a:r>
            <a:endParaRPr sz="2400">
              <a:solidFill>
                <a:srgbClr val="FFFFFF"/>
              </a:solidFill>
              <a:latin typeface="Georgia"/>
              <a:ea typeface="Georgia"/>
              <a:cs typeface="Georgia"/>
              <a:sym typeface="Georgi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Hybrid</a:t>
            </a:r>
            <a:endParaRPr b="1">
              <a:latin typeface="Georgia"/>
              <a:ea typeface="Georgia"/>
              <a:cs typeface="Georgia"/>
              <a:sym typeface="Georgia"/>
            </a:endParaRPr>
          </a:p>
        </p:txBody>
      </p:sp>
      <p:sp>
        <p:nvSpPr>
          <p:cNvPr id="671" name="Shape 6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2" name="Shape 67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Word-level by default, switching to character-level for unknown tokens</a:t>
            </a:r>
            <a:endParaRPr sz="2400">
              <a:solidFill>
                <a:srgbClr val="FFFFFF"/>
              </a:solidFill>
              <a:latin typeface="Georgia"/>
              <a:ea typeface="Georgia"/>
              <a:cs typeface="Georgia"/>
              <a:sym typeface="Georgi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Subword-Level</a:t>
            </a:r>
            <a:endParaRPr b="1">
              <a:latin typeface="Georgia"/>
              <a:ea typeface="Georgia"/>
              <a:cs typeface="Georgia"/>
              <a:sym typeface="Georgia"/>
            </a:endParaRPr>
          </a:p>
        </p:txBody>
      </p:sp>
      <p:sp>
        <p:nvSpPr>
          <p:cNvPr id="678" name="Shape 6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9" name="Shape 679"/>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Input and output are subwords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Keep W most frequent words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Keep S most frequent syllables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Split the rest into characters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Seem to perform better than both word-level and character-level models*</a:t>
            </a:r>
            <a:endParaRPr sz="2400">
              <a:solidFill>
                <a:srgbClr val="FFFFFF"/>
              </a:solidFill>
              <a:latin typeface="Georgia"/>
              <a:ea typeface="Georgia"/>
              <a:cs typeface="Georgia"/>
              <a:sym typeface="Georgia"/>
            </a:endParaRPr>
          </a:p>
          <a:p>
            <a:pPr indent="0" lvl="0" marL="0" rtl="0" algn="l">
              <a:spcBef>
                <a:spcPts val="0"/>
              </a:spcBef>
              <a:spcAft>
                <a:spcPts val="0"/>
              </a:spcAft>
              <a:buNone/>
            </a:pPr>
            <a:r>
              <a:t/>
            </a:r>
            <a:endParaRPr sz="2400">
              <a:solidFill>
                <a:srgbClr val="FFFFFF"/>
              </a:solidFill>
              <a:latin typeface="Georgia"/>
              <a:ea typeface="Georgia"/>
              <a:cs typeface="Georgia"/>
              <a:sym typeface="Georgia"/>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new company dreamworks interactive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new company dre+ am+ wo+ rks: in+ te+ ra+ cti+ ve:</a:t>
            </a:r>
            <a:endParaRPr sz="1800">
              <a:solidFill>
                <a:srgbClr val="FFFFFF"/>
              </a:solidFill>
              <a:latin typeface="Consolas"/>
              <a:ea typeface="Consolas"/>
              <a:cs typeface="Consolas"/>
              <a:sym typeface="Consolas"/>
            </a:endParaRPr>
          </a:p>
        </p:txBody>
      </p:sp>
      <p:sp>
        <p:nvSpPr>
          <p:cNvPr id="680" name="Shape 680"/>
          <p:cNvSpPr txBox="1"/>
          <p:nvPr/>
        </p:nvSpPr>
        <p:spPr>
          <a:xfrm>
            <a:off x="1188200" y="4572200"/>
            <a:ext cx="58551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Mikolov, Tomáš, et al. "Subword language modeling with neural networks." preprint (http://www. fit. vutbr. cz/imikolov/rnnlm/char. pdf) (2012).</a:t>
            </a:r>
            <a:endParaRPr sz="1200">
              <a:solidFill>
                <a:srgbClr val="FFFF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389950" y="1552425"/>
            <a:ext cx="8520600" cy="18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Demo:</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Char-RNN </a:t>
            </a:r>
            <a:r>
              <a:rPr b="1" lang="en">
                <a:latin typeface="Georgia"/>
                <a:ea typeface="Georgia"/>
                <a:cs typeface="Georgia"/>
                <a:sym typeface="Georgia"/>
              </a:rPr>
              <a:t>Language Modeling</a:t>
            </a:r>
            <a:endParaRPr b="1">
              <a:latin typeface="Georgia"/>
              <a:ea typeface="Georgia"/>
              <a:cs typeface="Georgia"/>
              <a:sym typeface="Georgia"/>
            </a:endParaRPr>
          </a:p>
        </p:txBody>
      </p:sp>
      <p:sp>
        <p:nvSpPr>
          <p:cNvPr id="686" name="Shape 6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9" name="Shape 149"/>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Humans aren’t built to just do linear or logistic regression, or recognize individual objects</a:t>
            </a:r>
            <a:endParaRPr sz="1800">
              <a:solidFill>
                <a:srgbClr val="FFFFFF"/>
              </a:solidFill>
              <a:latin typeface="Georgia"/>
              <a:ea typeface="Georgia"/>
              <a:cs typeface="Georgia"/>
              <a:sym typeface="Georg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Presidential Tweet Bot</a:t>
            </a:r>
            <a:endParaRPr b="1">
              <a:latin typeface="Georgia"/>
              <a:ea typeface="Georgia"/>
              <a:cs typeface="Georgia"/>
              <a:sym typeface="Georgia"/>
            </a:endParaRPr>
          </a:p>
        </p:txBody>
      </p:sp>
      <p:sp>
        <p:nvSpPr>
          <p:cNvPr id="692" name="Shape 6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3" name="Shape 693"/>
          <p:cNvSpPr txBox="1"/>
          <p:nvPr/>
        </p:nvSpPr>
        <p:spPr>
          <a:xfrm>
            <a:off x="1035175" y="994850"/>
            <a:ext cx="703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eorgia"/>
                <a:ea typeface="Georgia"/>
                <a:cs typeface="Georgia"/>
                <a:sym typeface="Georgia"/>
              </a:rPr>
              <a:t>Dataset: 19,469 Donald Trump’s tweets</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graphicFrame>
        <p:nvGraphicFramePr>
          <p:cNvPr id="694" name="Shape 694"/>
          <p:cNvGraphicFramePr/>
          <p:nvPr/>
        </p:nvGraphicFramePr>
        <p:xfrm>
          <a:off x="1035175" y="1541625"/>
          <a:ext cx="3000000" cy="3000000"/>
        </p:xfrm>
        <a:graphic>
          <a:graphicData uri="http://schemas.openxmlformats.org/drawingml/2006/table">
            <a:tbl>
              <a:tblPr>
                <a:noFill/>
                <a:tableStyleId>{7857DDDD-89DD-4BEB-B841-DA4BFC0DDD7A}</a:tableStyleId>
              </a:tblPr>
              <a:tblGrid>
                <a:gridCol w="7239000"/>
              </a:tblGrid>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I guess @edshow is a lot smarter than dopes like @JonahNRO &amp; @stephenfhayes. Oh well both mags are dying anyway.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Received a standing applause at #NCGOPcon when I said to have free trade be fair for the US we need really intelligent negotiators.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Roger Ailes just called. He is a great guy &amp; assures me that "Trump" will be treated fairly on @FoxNews. His word is always good!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The police in London say I'm right. Major article in Daily Mail. "We can't wear uniform in our own cars."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#MakeAmericaGreatAgain #Trump2016 __HTTP__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When will @BarackObama release his transcripts? What is he hiding? _E_</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Presidential Tweet Bot</a:t>
            </a:r>
            <a:endParaRPr b="1">
              <a:latin typeface="Georgia"/>
              <a:ea typeface="Georgia"/>
              <a:cs typeface="Georgia"/>
              <a:sym typeface="Georgia"/>
            </a:endParaRPr>
          </a:p>
        </p:txBody>
      </p:sp>
      <p:sp>
        <p:nvSpPr>
          <p:cNvPr id="700" name="Shape 7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1" name="Shape 701"/>
          <p:cNvSpPr txBox="1"/>
          <p:nvPr/>
        </p:nvSpPr>
        <p:spPr>
          <a:xfrm>
            <a:off x="1035175" y="994850"/>
            <a:ext cx="703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eorgia"/>
                <a:ea typeface="Georgia"/>
                <a:cs typeface="Georgia"/>
                <a:sym typeface="Georgia"/>
              </a:rPr>
              <a:t>Evaluation: no foolproof method</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graphicFrame>
        <p:nvGraphicFramePr>
          <p:cNvPr id="702" name="Shape 702"/>
          <p:cNvGraphicFramePr/>
          <p:nvPr/>
        </p:nvGraphicFramePr>
        <p:xfrm>
          <a:off x="1035175" y="1541625"/>
          <a:ext cx="3000000" cy="3000000"/>
        </p:xfrm>
        <a:graphic>
          <a:graphicData uri="http://schemas.openxmlformats.org/drawingml/2006/table">
            <a:tbl>
              <a:tblPr>
                <a:noFill/>
                <a:tableStyleId>{7857DDDD-89DD-4BEB-B841-DA4BFC0DDD7A}</a:tableStyleId>
              </a:tblPr>
              <a:tblGrid>
                <a:gridCol w="7239000"/>
              </a:tblGrid>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I guess @edshow is a lot smarter than dopes like @JonahNRO &amp; @stephenfhayes. Oh well both mags are dying anyway.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Received a standing applause at #NCGOPcon when I said to have free trade be fair for the US we need really intelligent negotiators.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Roger Ailes just called. He is a great guy &amp; assures me that "Trump" will be treated fairly on @FoxNews. His word is always good!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The police in London say I'm right. Major article in Daily Mail. "We can't wear uniform in our own cars."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#MakeAmericaGreatAgain #Trump2016 __HTTP__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When will @BarackObama release his transcripts? What is he hiding? _E_</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Shape 707"/>
          <p:cNvSpPr txBox="1"/>
          <p:nvPr>
            <p:ph type="title"/>
          </p:nvPr>
        </p:nvSpPr>
        <p:spPr>
          <a:xfrm>
            <a:off x="389950" y="1552425"/>
            <a:ext cx="8520600" cy="18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GitHub</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data/trump_tweets.txt</a:t>
            </a:r>
            <a:endParaRPr b="1" sz="1800">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examples/11_char_nn.py</a:t>
            </a:r>
            <a:endParaRPr b="1" sz="1800">
              <a:latin typeface="Georgia"/>
              <a:ea typeface="Georgia"/>
              <a:cs typeface="Georgia"/>
              <a:sym typeface="Georgia"/>
            </a:endParaRPr>
          </a:p>
        </p:txBody>
      </p:sp>
      <p:sp>
        <p:nvSpPr>
          <p:cNvPr id="708" name="Shape 7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Shape 713"/>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14" name="Shape 714"/>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Machine Translation</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15" name="Shape 7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5" name="Shape 155"/>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Georgia"/>
              <a:ea typeface="Georgia"/>
              <a:cs typeface="Georgia"/>
              <a:sym typeface="Georgia"/>
            </a:endParaRPr>
          </a:p>
        </p:txBody>
      </p:sp>
      <p:pic>
        <p:nvPicPr>
          <p:cNvPr id="156" name="Shape 156"/>
          <p:cNvPicPr preferRelativeResize="0"/>
          <p:nvPr/>
        </p:nvPicPr>
        <p:blipFill>
          <a:blip r:embed="rId3">
            <a:alphaModFix/>
          </a:blip>
          <a:stretch>
            <a:fillRect/>
          </a:stretch>
        </p:blipFill>
        <p:spPr>
          <a:xfrm>
            <a:off x="930388" y="142813"/>
            <a:ext cx="7283226" cy="4857875"/>
          </a:xfrm>
          <a:prstGeom prst="rect">
            <a:avLst/>
          </a:prstGeom>
          <a:noFill/>
          <a:ln>
            <a:noFill/>
          </a:ln>
        </p:spPr>
      </p:pic>
      <p:sp>
        <p:nvSpPr>
          <p:cNvPr id="157" name="Shape 157"/>
          <p:cNvSpPr txBox="1"/>
          <p:nvPr/>
        </p:nvSpPr>
        <p:spPr>
          <a:xfrm>
            <a:off x="101650" y="4909850"/>
            <a:ext cx="63105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Proxima Nova"/>
              <a:buNone/>
            </a:pPr>
            <a:r>
              <a:rPr lang="en" sz="900">
                <a:solidFill>
                  <a:srgbClr val="FFFFFF"/>
                </a:solidFill>
                <a:latin typeface="EB Garamond"/>
                <a:ea typeface="EB Garamond"/>
                <a:cs typeface="EB Garamond"/>
                <a:sym typeface="EB Garamond"/>
              </a:rPr>
              <a:t>Super Indy Flip by Kasukabe Vision FILMz✔ (</a:t>
            </a:r>
            <a:r>
              <a:rPr lang="en" sz="900" u="sng">
                <a:solidFill>
                  <a:schemeClr val="hlink"/>
                </a:solidFill>
                <a:latin typeface="EB Garamond"/>
                <a:ea typeface="EB Garamond"/>
                <a:cs typeface="EB Garamond"/>
                <a:sym typeface="EB Garamond"/>
                <a:hlinkClick r:id="rId4"/>
              </a:rPr>
              <a:t>flickr</a:t>
            </a:r>
            <a:r>
              <a:rPr lang="en" sz="900">
                <a:solidFill>
                  <a:srgbClr val="FFFFFF"/>
                </a:solidFill>
                <a:latin typeface="EB Garamond"/>
                <a:ea typeface="EB Garamond"/>
                <a:cs typeface="EB Garamond"/>
                <a:sym typeface="EB Garamond"/>
              </a:rPr>
              <a:t>)</a:t>
            </a:r>
            <a:endParaRPr sz="900">
              <a:solidFill>
                <a:srgbClr val="FFFFFF"/>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