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09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1589-57D5-4D13-A442-6B85DA84FC42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FE589-B857-4E67-9295-D01D2499D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9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From the 3 best models , prof identified the model with </a:t>
            </a:r>
            <a:r>
              <a:rPr lang="en-IN" dirty="0" err="1"/>
              <a:t>highes</a:t>
            </a:r>
            <a:r>
              <a:rPr lang="en-IN" dirty="0"/>
              <a:t> area </a:t>
            </a:r>
            <a:r>
              <a:rPr lang="en-IN"/>
              <a:t>under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FE589-B857-4E67-9295-D01D2499D5B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98CE-C244-7C9F-630B-69D449FFF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6188-38A9-77B4-349E-733932FEC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4684-B042-9BA6-D326-90AF59F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F0D1-EB0C-EEA2-2052-B29017F0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7122-E66C-EB13-DAB0-CD93CEE1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E114-0EE0-4756-EA2F-CBB0A3A2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530BB-CD29-3FB3-8EA2-140B31937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E02A-D115-F7EE-41FB-827577A8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2137-E74C-ED64-2A4A-1EAAB8CA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2A52-DC14-0534-B150-802260C7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EFD91-7172-5CA7-8046-EA91EA8E6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95575-3FAA-3A62-3620-A3CFE6AB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D78E-6B37-43D6-61B6-40D30BB1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68FE-4E5A-6C11-DAF7-38D1E343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D02A-2CDB-8621-9637-688394C9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F76F-1BEC-C920-D44E-CF177D5F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398D-4DDD-3EEA-C64F-9A2A9AC4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0FF6-CFEB-407C-90E1-7F7864E3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EB9F-5F19-0E65-3F73-B130AFC4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1029-9727-EC93-F269-7BD65E9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B552-4B9E-0CF6-F597-8E2BED5D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37FC-5B77-9A66-7BFE-4D481400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AFCB-8487-66AA-744D-74331B5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6C1E-E734-42D4-8173-199BD3D8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7FC0-A079-CFB3-DE9E-42E92CA6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AFFC-26E3-4743-CFAF-3494A2D1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556E-7CD3-1617-3353-5FB09A11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3C0D-1CA3-0549-2525-F60D0561E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69E38-68F6-B69F-81EB-A6F64437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7180-4D95-BC01-5FFE-85737FDD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0FEA3-D0F8-7B82-6F52-689720D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44D6-A874-8BD4-BA2E-4CF2A9C9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ADDE9-70E1-F4C7-1358-953E52C2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5988-2191-7B2E-D5B0-3342DDA6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96CD3-98B7-6937-1C85-4FB1ED34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3B3A-DC01-A933-88DC-1D9FA7AD3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772A2-051C-663D-F4A3-C3629DE5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62C1D-93BD-A156-BB33-718A9C7B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CFF71-33D1-1D1F-6274-E22AD807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3E63-8785-9E26-3D8A-75F0BF2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B01F5-E20F-D611-35CD-476D3D50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72B69-BBA2-418E-A29D-8AAB66A5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A7A08-223A-975B-0C73-0636199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42B98-D355-AB8C-A3DF-DC060FFC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585D0-27C8-32AA-B674-EE42C0BE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7F66-81AE-4FC2-0D3C-AACF587D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854F-D14F-F720-F551-AEDBBE1F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DD1-90CD-DC40-50C3-CBC0FB75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DA1D-F8AA-970A-5613-0607EC89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9DBD-ACB6-F514-BE03-38F4CB0E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2934-EA7C-4600-3F0B-1D44E23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6213C-31E6-DC69-A7F8-1514BB53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BE55-DFCC-6669-9516-A9C3A5E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3B8D2-7266-D783-0316-CB27B18F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B6246-2EC5-7977-8F81-C8C593E6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65124-922E-80BC-C07B-072C3656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3174-7569-C7AC-2C2B-CB43A455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CD2D-E33C-F182-8D70-58A9468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72633-6C79-37A2-95C3-EBC6C6BD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2D7D-3637-E5F6-F5F6-42370D49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A658-CE1C-EED9-7C68-8A21E0575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7E4E-C1F4-6C46-8D22-8CAE8F4B832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E320-7BCA-BEC0-7466-CBEC06FF2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24DF-A899-ABC8-4A9E-6475B95DF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BA84-5B2A-9F48-AABB-64E1CF77D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006-520B-4A28-CB29-F2D5F490A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8B81B-F9E6-ECF6-464E-422901955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(Re. Logistic Regression discussion)</a:t>
            </a:r>
          </a:p>
        </p:txBody>
      </p:sp>
    </p:spTree>
    <p:extLst>
      <p:ext uri="{BB962C8B-B14F-4D97-AF65-F5344CB8AC3E}">
        <p14:creationId xmlns:p14="http://schemas.microsoft.com/office/powerpoint/2010/main" val="31613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A99F-AF04-BF4A-646F-AE0627B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undersample</a:t>
            </a:r>
            <a:r>
              <a:rPr lang="en-US" dirty="0"/>
              <a:t> the majority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1428-C3CE-8AA3-3415-1836D17B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[Main concern: do not lose important information]</a:t>
            </a:r>
          </a:p>
          <a:p>
            <a:r>
              <a:rPr lang="en-US" dirty="0"/>
              <a:t>Random </a:t>
            </a:r>
            <a:r>
              <a:rPr lang="en-US" dirty="0" err="1"/>
              <a:t>undersampling</a:t>
            </a:r>
            <a:r>
              <a:rPr lang="en-US" dirty="0"/>
              <a:t>: Delete some points</a:t>
            </a:r>
          </a:p>
          <a:p>
            <a:r>
              <a:rPr lang="en-US" dirty="0"/>
              <a:t>Clustering: Replace some points by their cluster centroid</a:t>
            </a:r>
          </a:p>
          <a:p>
            <a:r>
              <a:rPr lang="en-US" dirty="0"/>
              <a:t>Tomek links: Remove data points whose nearest neighbors are from the other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1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A99F-AF04-BF4A-646F-AE0627B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oversample the minority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1428-C3CE-8AA3-3415-1836D17B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[Main concern: do not introduce spurious information]</a:t>
            </a:r>
          </a:p>
          <a:p>
            <a:r>
              <a:rPr lang="en-US" dirty="0"/>
              <a:t>Random oversampling: Duplicate some points</a:t>
            </a:r>
          </a:p>
          <a:p>
            <a:r>
              <a:rPr lang="en-US" dirty="0"/>
              <a:t>Noise augmentation: add small random noise to existing data points</a:t>
            </a:r>
          </a:p>
          <a:p>
            <a:r>
              <a:rPr lang="en-US" dirty="0"/>
              <a:t>SMOTE: randomly interpolate between two nearby points </a:t>
            </a:r>
          </a:p>
          <a:p>
            <a:r>
              <a:rPr lang="en-US" dirty="0"/>
              <a:t>ADASYN: similar, but give greater weightage to points that are difficult to learn (e.g., with neighbors from the other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9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996D-6DEA-A529-84A2-93F9A5BB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7481-1C2F-079C-C532-56979E03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model for binary classification may be used with different possible hyper-parameters, and  results may differ with each choice.</a:t>
            </a:r>
          </a:p>
          <a:p>
            <a:r>
              <a:rPr lang="en-US" dirty="0"/>
              <a:t>Example: for the same neural network trained to minimize MSE, we may interpret results differently based on the output node’s value:</a:t>
            </a:r>
          </a:p>
          <a:p>
            <a:pPr lvl="1"/>
            <a:r>
              <a:rPr lang="en-US" dirty="0"/>
              <a:t>if output &lt; 0.4, say “Class 0”  vs.</a:t>
            </a:r>
          </a:p>
          <a:p>
            <a:pPr lvl="1"/>
            <a:r>
              <a:rPr lang="en-US" dirty="0"/>
              <a:t>if output &lt; 0.7, say “Class 0”</a:t>
            </a:r>
          </a:p>
          <a:p>
            <a:r>
              <a:rPr lang="en-US" dirty="0"/>
              <a:t>How can we evaluate the model (and compare it with another)?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Plot True Positive Rate against False Positive Rate</a:t>
            </a:r>
            <a:r>
              <a:rPr lang="en-US" dirty="0"/>
              <a:t>, for each possible value of the hyperparameter.</a:t>
            </a:r>
          </a:p>
          <a:p>
            <a:r>
              <a:rPr lang="en-US" dirty="0"/>
              <a:t>Measure </a:t>
            </a:r>
            <a:r>
              <a:rPr lang="en-US" dirty="0">
                <a:highlight>
                  <a:srgbClr val="FFFF00"/>
                </a:highlight>
              </a:rPr>
              <a:t>Area Under ROC Curve (AUC).</a:t>
            </a:r>
          </a:p>
        </p:txBody>
      </p:sp>
    </p:spTree>
    <p:extLst>
      <p:ext uri="{BB962C8B-B14F-4D97-AF65-F5344CB8AC3E}">
        <p14:creationId xmlns:p14="http://schemas.microsoft.com/office/powerpoint/2010/main" val="83354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919B2-6366-B42F-6142-96F46F49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981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b="1" kern="1200" dirty="0">
                <a:latin typeface="+mj-lt"/>
                <a:ea typeface="+mj-ea"/>
                <a:cs typeface="+mj-cs"/>
              </a:rPr>
              <a:t>Example ROC curves for three different models</a:t>
            </a:r>
            <a:br>
              <a:rPr lang="en-US" sz="2000" kern="1200" dirty="0">
                <a:latin typeface="+mj-lt"/>
                <a:ea typeface="+mj-ea"/>
                <a:cs typeface="+mj-cs"/>
              </a:rPr>
            </a:br>
            <a:br>
              <a:rPr lang="en-US" sz="2000" kern="1200" dirty="0">
                <a:latin typeface="+mj-lt"/>
                <a:ea typeface="+mj-ea"/>
                <a:cs typeface="+mj-cs"/>
              </a:rPr>
            </a:br>
            <a:endParaRPr lang="en-US" sz="2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C0DE93A-85BF-9100-8C5B-9D22DC87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“Higher” (AUC) is better!</a:t>
            </a:r>
          </a:p>
          <a:p>
            <a:r>
              <a:rPr lang="en-US" sz="1800" dirty="0"/>
              <a:t>Ideal scenario: horizontal line at the top of the graph, for which AUC = 1.</a:t>
            </a:r>
          </a:p>
          <a:p>
            <a:r>
              <a:rPr lang="en-US" sz="1800" dirty="0"/>
              <a:t>In this example, at some points the green curve is “higher” than than the red curve.</a:t>
            </a:r>
          </a:p>
          <a:p>
            <a:r>
              <a:rPr lang="en-US" sz="1800" dirty="0">
                <a:solidFill>
                  <a:srgbClr val="7030A0"/>
                </a:solidFill>
              </a:rPr>
              <a:t>But the red curve has more area under it than the other two, hence its model is preferred.</a:t>
            </a:r>
          </a:p>
          <a:p>
            <a:r>
              <a:rPr lang="en-US" sz="1800" dirty="0"/>
              <a:t>Alternative when only a few points are available to plot the curves: add up the heights of the bars in a bar chart.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positive rate&#10;&#10;Description automatically generated">
            <a:extLst>
              <a:ext uri="{FF2B5EF4-FFF2-40B4-BE49-F238E27FC236}">
                <a16:creationId xmlns:a16="http://schemas.microsoft.com/office/drawing/2014/main" id="{A06A7CD2-5E4E-28CB-2355-09EE06D1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44" y="650494"/>
            <a:ext cx="5488805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0310-B63C-0B98-A11E-4A583C2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80C2-E51A-72B0-7950-DE7235CD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a chosen model, which set of parameter values is best?</a:t>
            </a:r>
          </a:p>
          <a:p>
            <a:pPr lvl="1"/>
            <a:r>
              <a:rPr lang="en-US" dirty="0"/>
              <a:t>E.g., which set of coefficients for different features, in linear regression?</a:t>
            </a:r>
          </a:p>
          <a:p>
            <a:r>
              <a:rPr lang="en-US" dirty="0">
                <a:solidFill>
                  <a:srgbClr val="C00000"/>
                </a:solidFill>
              </a:rPr>
              <a:t>Find the set of parameter values that maximize ”</a:t>
            </a:r>
            <a:r>
              <a:rPr lang="en-US" i="1" dirty="0">
                <a:solidFill>
                  <a:srgbClr val="C00000"/>
                </a:solidFill>
              </a:rPr>
              <a:t>Likelihood</a:t>
            </a:r>
            <a:r>
              <a:rPr lang="en-US" dirty="0">
                <a:solidFill>
                  <a:srgbClr val="C00000"/>
                </a:solidFill>
              </a:rPr>
              <a:t>” defined as the probability of generating available data, given specific parameter values.</a:t>
            </a:r>
          </a:p>
          <a:p>
            <a:pPr lvl="1"/>
            <a:r>
              <a:rPr lang="en-US" dirty="0"/>
              <a:t>E.g., we tossed a coin 100 times and got 60 Heads and 40 Tails; is the coin fair?  What if we repeat this experiment ten times, getting different numbers each time?</a:t>
            </a:r>
          </a:p>
          <a:p>
            <a:r>
              <a:rPr lang="en-US" dirty="0"/>
              <a:t>Computation involves multiplying several numbers, e.g., computing the product of the probability of generating each data point.</a:t>
            </a:r>
          </a:p>
          <a:p>
            <a:r>
              <a:rPr lang="en-US" dirty="0"/>
              <a:t>Often, we instead </a:t>
            </a:r>
            <a:r>
              <a:rPr lang="en-US" dirty="0">
                <a:highlight>
                  <a:srgbClr val="FFFF00"/>
                </a:highlight>
              </a:rPr>
              <a:t>minimize negative log likelihood, </a:t>
            </a:r>
            <a:r>
              <a:rPr lang="en-US" dirty="0"/>
              <a:t>since it’s easier to add than multiply, and it’s easier to work with positive numbers.</a:t>
            </a:r>
          </a:p>
          <a:p>
            <a:r>
              <a:rPr lang="en-US" dirty="0">
                <a:solidFill>
                  <a:srgbClr val="7030A0"/>
                </a:solidFill>
              </a:rPr>
              <a:t>For the coin toss scenario, this results in the obvious answer, e.g., the best model is that the coin is unfair, with a 60% probability of Heads.</a:t>
            </a:r>
          </a:p>
          <a:p>
            <a:r>
              <a:rPr lang="en-US" dirty="0">
                <a:solidFill>
                  <a:srgbClr val="FF0000"/>
                </a:solidFill>
              </a:rPr>
              <a:t>Reasonable answers that depend on the data are also obtained for other problems, e.g., finding the mean and variance of a Gaussian.</a:t>
            </a:r>
          </a:p>
        </p:txBody>
      </p:sp>
    </p:spTree>
    <p:extLst>
      <p:ext uri="{BB962C8B-B14F-4D97-AF65-F5344CB8AC3E}">
        <p14:creationId xmlns:p14="http://schemas.microsoft.com/office/powerpoint/2010/main" val="107694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77F8-C734-CAB8-FD93-A19DC52C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Concerns when using regression (and other ML variations)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3FBC-B930-B4BA-9C19-AD6394D8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numbers make sense?</a:t>
            </a:r>
          </a:p>
          <a:p>
            <a:r>
              <a:rPr lang="en-US" dirty="0"/>
              <a:t>Is the model too big and complicated for the problem (and data)?</a:t>
            </a:r>
          </a:p>
          <a:p>
            <a:r>
              <a:rPr lang="en-US" dirty="0"/>
              <a:t>Are we making unfounded assumptions?</a:t>
            </a:r>
          </a:p>
          <a:p>
            <a:pPr lvl="1"/>
            <a:r>
              <a:rPr lang="en-US" dirty="0"/>
              <a:t>Prior probabilities</a:t>
            </a:r>
          </a:p>
          <a:p>
            <a:pPr lvl="1"/>
            <a:r>
              <a:rPr lang="en-US" dirty="0"/>
              <a:t>Absence </a:t>
            </a:r>
            <a:r>
              <a:rPr lang="en-US" dirty="0" err="1"/>
              <a:t>ofIgnoring</a:t>
            </a:r>
            <a:r>
              <a:rPr lang="en-US" dirty="0"/>
              <a:t> important external variables because they are unavailable</a:t>
            </a:r>
          </a:p>
          <a:p>
            <a:pPr lvl="1"/>
            <a:r>
              <a:rPr lang="en-US" dirty="0"/>
              <a:t>Unchanging data generation process </a:t>
            </a:r>
          </a:p>
          <a:p>
            <a:pPr lvl="1"/>
            <a:r>
              <a:rPr lang="en-US" dirty="0"/>
              <a:t> feedback loops in data generation</a:t>
            </a:r>
          </a:p>
          <a:p>
            <a:pPr lvl="1"/>
            <a:r>
              <a:rPr lang="en-US" dirty="0"/>
              <a:t>Phase changes leading to drastically different behavior</a:t>
            </a:r>
          </a:p>
          <a:p>
            <a:pPr lvl="1"/>
            <a:r>
              <a:rPr lang="en-US" dirty="0"/>
              <a:t>Behavior in extreme conditions</a:t>
            </a:r>
          </a:p>
          <a:p>
            <a:pPr lvl="1"/>
            <a:r>
              <a:rPr lang="en-US" dirty="0"/>
              <a:t>Susceptibility to random variations in external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9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10964</TotalTime>
  <Words>636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Additional Notes</vt:lpstr>
      <vt:lpstr>How to undersample the majority class</vt:lpstr>
      <vt:lpstr>How to oversample the minority class</vt:lpstr>
      <vt:lpstr>Receiver Operating Characteristic (ROC) Curve</vt:lpstr>
      <vt:lpstr>Example ROC curves for three different models  </vt:lpstr>
      <vt:lpstr>Maximum Likelihood Estimation</vt:lpstr>
      <vt:lpstr>Common Sense Concerns when using regression (and other ML variations)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Notes</dc:title>
  <dc:creator>Chilukuri K Mohan</dc:creator>
  <cp:lastModifiedBy>Arlene Dcosta</cp:lastModifiedBy>
  <cp:revision>4</cp:revision>
  <dcterms:created xsi:type="dcterms:W3CDTF">2023-10-30T14:38:55Z</dcterms:created>
  <dcterms:modified xsi:type="dcterms:W3CDTF">2023-11-22T23:43:52Z</dcterms:modified>
</cp:coreProperties>
</file>