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10" r:id="rId3"/>
    <p:sldId id="308" r:id="rId4"/>
    <p:sldId id="318" r:id="rId5"/>
    <p:sldId id="322" r:id="rId6"/>
    <p:sldId id="295" r:id="rId7"/>
    <p:sldId id="266" r:id="rId8"/>
    <p:sldId id="269" r:id="rId9"/>
    <p:sldId id="323" r:id="rId10"/>
    <p:sldId id="325" r:id="rId11"/>
    <p:sldId id="326" r:id="rId12"/>
    <p:sldId id="324" r:id="rId13"/>
    <p:sldId id="327" r:id="rId14"/>
    <p:sldId id="279" r:id="rId15"/>
    <p:sldId id="328" r:id="rId16"/>
    <p:sldId id="330" r:id="rId17"/>
    <p:sldId id="346" r:id="rId18"/>
    <p:sldId id="329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280" r:id="rId27"/>
    <p:sldId id="282" r:id="rId28"/>
    <p:sldId id="284" r:id="rId29"/>
    <p:sldId id="342" r:id="rId30"/>
    <p:sldId id="283" r:id="rId31"/>
    <p:sldId id="341" r:id="rId32"/>
    <p:sldId id="339" r:id="rId33"/>
    <p:sldId id="338" r:id="rId34"/>
    <p:sldId id="340" r:id="rId35"/>
    <p:sldId id="281" r:id="rId36"/>
    <p:sldId id="287" r:id="rId37"/>
    <p:sldId id="288" r:id="rId38"/>
    <p:sldId id="290" r:id="rId39"/>
    <p:sldId id="286" r:id="rId40"/>
    <p:sldId id="294" r:id="rId41"/>
    <p:sldId id="289" r:id="rId42"/>
    <p:sldId id="347" r:id="rId43"/>
    <p:sldId id="348" r:id="rId44"/>
    <p:sldId id="343" r:id="rId45"/>
    <p:sldId id="344" r:id="rId46"/>
    <p:sldId id="349" r:id="rId47"/>
    <p:sldId id="350" r:id="rId48"/>
    <p:sldId id="321" r:id="rId49"/>
    <p:sldId id="297" r:id="rId50"/>
    <p:sldId id="319" r:id="rId51"/>
    <p:sldId id="320" r:id="rId52"/>
    <p:sldId id="296" r:id="rId53"/>
    <p:sldId id="27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/>
    <p:restoredTop sz="94649"/>
  </p:normalViewPr>
  <p:slideViewPr>
    <p:cSldViewPr>
      <p:cViewPr varScale="1">
        <p:scale>
          <a:sx n="78" d="100"/>
          <a:sy n="78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27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24575,'53'65'0,"-1"1"0,-29-43 0,37 47 0,-10-21 0,-50-83 0,0 19 0,0-7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46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24575,'-5'4'0,"1"2"0,4 15 0,0-3 0,4 5 0,2-2 0,5-5 0,0 6 0,-1-5 0,1 4 0,-1-10 0,1 10 0,-1-10 0,-4 9 0,-1-8 0,-1 3 0,-3-5 0,3 0 0,-4 0 0,0-1 0,5 1 0,-4 0 0,3-1 0,-4 1 0,0 0 0,0 0 0,0 0 0,0 0 0,4-5 0,1 0 0,4-5 0,-4 4 0,4-3 0,-4 8 0,4-4 0,1 0 0,0 4 0,0-8 0,0 8 0,-1-8 0,-3 8 0,2-8 0,-7 8 0,4-8 0,-5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4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24575,'-15'19'0,"-4"1"0,7 2 0,-9 0 0,10-5 0,-5 4 0,6-10 0,-1 4 0,1-5 0,0 0 0,0 5 0,-5-3 0,2 9 0,-7-4 0,3 5 0,0 0 0,-4-5 0,9 4 0,-4-9 0,10 3 0,-3-5 0,4-1 0,0-3 0,0-2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49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24575,'0'14'0,"0"0"0,0-5 0,0 1 0,-4-5 0,3 4 0,-4-3 0,5 3 0,5-3 0,-4 2 0,3-3 0,-4 5 0,0 0 0,5 0 0,0 0 0,5-1 0,0 1 0,0 0 0,0 0 0,0 0 0,0 0 0,0 0 0,0 0 0,-1 0 0,1-5 0,0 4 0,0-3 0,0-1 0,0 4 0,0-8 0,0 8 0,0-8 0,0 8 0,0-8 0,0 8 0,0-8 0,-1 3 0,-3-4 0,-2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51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1 24575,'-15'20'0,"-2"6"0,-5-2 0,-9 12 0,6-6 0,-14 17 0,6-7 0,-7 7 0,0-8 0,0 8 0,7-7 0,-6 7 0,13-11 0,1-5 0,3-2 0,10-13 0,2 0 0,1-7 0,8 1 0,-8-4 0,8-2 0,-3-4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52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24575,'21'21'0,"-6"-3"0,8 17 0,2-4 0,1 5 0,-1-4 0,-2 2 0,-11-10 0,5 4 0,-7-11 0,1-2 0,-1-5 0,-5 0 0,4 0 0,-4 0 0,5 0 0,0-1 0,0 1 0,0 0 0,-5 0 0,4-5 0,-4 4 0,5-4 0,-1 0 0,1 4 0,0-8 0,-5 8 0,3-8 0,-7 3 0,4-4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54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1 24575,'-4'9'0,"-2"6"0,-10 2 0,-2 11 0,-4-4 0,-2 10 0,6-4 0,-4 0 0,10-2 0,-4-11 0,5 3 0,1-8 0,0 3 0,-5-5 0,3 6 0,-3-5 0,4 5 0,-4-1 0,4-4 0,-10 10 0,4-5 0,1 1 0,-5 4 0,4-10 0,0 10 0,2-9 0,-1 4 0,9-6 0,-7-4 0,9 2 0,-1-7 0,2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5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24575,'0'15'0,"0"-4"0,0 4 0,0-5 0,0 5 0,0 2 0,0 0 0,0-2 0,0 0 0,0-3 0,0 3 0,0-6 0,0 1 0,0-1 0,4 1 0,2-5 0,3 3 0,1-7 0,-1 3 0,1 0 0,-1-3 0,0 3 0,1 1 0,0 0 0,5 6 0,2-1 0,-1 1 0,5 0 0,-10-1 0,4 0 0,-5-4 0,0 2 0,0-7 0,0 8 0,0-4 0,-1 5 0,1-1 0,-1 1 0,1 0 0,-4 0 0,3 0 0,-8 0 0,7-5 0,-7 4 0,4-8 0,-5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59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0 24575,'-15'0'0,"4"0"0,-10 0 0,10 10 0,-10-7 0,4 11 0,0-3 0,-4 2 0,9 2 0,-3-5 0,4 6 0,1-5 0,0 4 0,0 1 0,0-5 0,-1 9 0,5-8 0,-4 8 0,5-8 0,-6 8 0,5-8 0,-3 3 0,8-5 0,-9 5 0,9-4 0,-4 10 0,5-10 0,-5 10 0,4-10 0,-4 5 0,5-1 0,0-4 0,0 4 0,0-5 0,0 0 0,0 0 0,0 0 0,0 0 0,5 0 0,0 0 0,11 0 0,0-4 0,6 4 0,0-9 0,6 4 0,2-5 0,0 0 0,5 0 0,-12 0 0,6 0 0,-7 0 0,0 0 0,0 0 0,-1 0 0,-4-5 0,-2 4 0,1-8 0,-5 3 0,4 0 0,-5-2 0,0 2 0,0-4 0,-4 0 0,-2 0 0,0 0 0,-3 0 0,9-5 0,-9-2 0,9-5 0,-9 6 0,9-5 0,-9 10 0,4-10 0,-5 10 0,0-4 0,0 5 0,0 0 0,0 0 0,0 0 0,0 0 0,0-5 0,0-1 0,0 0 0,0 1 0,0 5 0,0 0 0,-5 5 0,4-4 0,-7 8 0,2-8 0,-4 8 0,5-8 0,-3 8 0,2-3 0,-9 4 0,-1 0 0,-6 0 0,0 0 0,0 0 0,10 0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0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60 128 24575,'-14'0'0,"8"4"0,-8 7 0,13 0 0,-8 5 0,3-7 0,1 1 0,0 0 0,5 0 0,0-1 0,0 1 0,0 0 0,0 0 0,0 0 0,4-1 0,2-3 0,4 2 0,5-6 0,1 2 0,6 1 0,0-4 0,0 4 0,0-5 0,0 0 0,0 0 0,-5 0 0,4 0 0,-5 0 0,6 0 0,-5 0 0,4 0 0,-5 0 0,6 0 0,0 0 0,-5 0 0,4-5 0,-10 4 0,4-8 0,-5 3 0,0 1 0,0-4 0,0 3 0,0-4 0,0 0 0,0-5 0,0 4 0,-4-5 0,-1 6 0,-5 1 0,0-1 0,0-6 0,0 5 0,0-4 0,0 5 0,0 0 0,0-4 0,-5 2 0,0-2 0,-11 4 0,0 4 0,-1-3 0,-3 3 0,3-5 0,0 5 0,-3-4 0,3 9 0,-5-4 0,5 5 0,-3 0 0,3 0 0,-5 0 0,0 0 0,0 0 0,0 0 0,0 0 0,0 0 0,5 0 0,2 0 0,5 0 0,5 5 0,-4-4 0,8 7 0,-4-2 0,5 4 0,0-5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03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10 102 24575,'-5'4'0,"1"2"0,4 3 0,0 1 0,0 0 0,0 0 0,0 0 0,0 0 0,0 0 0,0 0 0,0 0 0,0-1 0,0 1 0,0 0 0,4 0 0,2 6 0,4-5 0,1 9 0,-5-8 0,3 3 0,-3 0 0,4-3 0,-4 3 0,3-5 0,-3 0 0,-1 0 0,4-5 0,-4 4 0,5-8 0,0 8 0,0-8 0,0 8 0,0-8 0,0 3 0,5-4 0,2 0 0,0 0 0,3 0 0,3 0 0,1 0 0,4 0 0,0 0 0,-4 0 0,20-5 0,-18-6 0,12-2 0,-16-3 0,-5 6 0,4-6 0,-10 5 0,4-4 0,-5 5 0,1-6 0,-1 5 0,-4-10 0,-2 10 0,-4-10 0,0 10 0,0-10 0,0 10 0,0-9 0,0 8 0,0-8 0,0 8 0,-4-3 0,-2 5 0,-4-5 0,-6 3 0,4-3 0,-8 9 0,9-3 0,-10 3 0,4 0 0,-5-4 0,6 5 0,-5-1 0,4-3 0,1 7 0,-5-3 0,5 5 0,-6 0 0,-5 0 0,4 0 0,-3 0 0,4 0 0,5 0 0,-4 0 0,5 0 0,-1 0 0,-4 0 0,10 0 0,-4 5 0,5 0 0,0 5 0,0 0 0,0 0 0,0 0 0,0 0 0,0 0 0,0 0 0,5-5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3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 24575,'0'9'0,"0"1"0,-4 0 0,-2 0 0,-4-5 0,5 9 0,-4-11 0,8 11 0,-13-3 0,11 0 0,-16 10 0,12-5 0,-9 1 0,5 4 0,1-5 0,-1 1 0,1-2 0,-1 0 0,1-3 0,4 3 0,-2-5 0,2 0 0,1 0 0,-4-5 0,8 4 0,-8-3 0,3 4 0,-4-5 0,0 4 0,1-4 0,-1 5 0,4 0 0,-3 0 0,4 0 0,-1 0 0,-2-5 0,7-1 0,-3-4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04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24575,'0'9'0,"0"6"0,0-4 0,0 4 0,0-5 0,5 0 0,0 0 0,5 0 0,5 1 0,-3-6 0,3 4 0,0-7 0,2 7 0,-1-8 0,0 4 0,-1-5 0,2 0 0,5 0 0,0 0 0,0 0 0,0 0 0,0 0 0,0 0 0,0 0 0,-6 0 0,0 0 0,-6 0 0,0 0 0,-1 0 0,1 0 0,0 0 0,0 0 0,0 0 0,-5-4 0,4-2 0,-8-4 0,8-5 0,-7 4 0,3-5 0,-5 6 0,0 0 0,0 0 0,0 0 0,0-5 0,0 4 0,0-4 0,0-1 0,0 5 0,0-4 0,0 5 0,-5-5 0,-1 3 0,-4-3 0,0 5 0,0 0 0,0 0 0,-5-5 0,3 4 0,-8-10 0,3 4 0,0 1 0,-3 0 0,8 6 0,1-1 0,3 2 0,2 3 0,-3 2 0,-1 4 0,1 0 0,-1 0 0,0 0 0,-6 0 0,0 0 0,-6 9 0,0 4 0,0 4 0,5 4 0,1-10 0,6 5 0,4-7 0,2 1 0,4-4 0,0-2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13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277 107 24575,'-14'0'0,"-12"0"0,8 10 0,-16 3 0,10 9 0,-11 2 0,17-7 0,-9 5 0,15-6 0,-3 1 0,4 4 0,1-10 0,4 10 0,-8-10 0,11 10 0,-6-4 0,9 0 0,0 3 0,0-3 0,0 5 0,0-5 0,0 3 0,0-3 0,0 5 0,0-5 0,0 3 0,0-3 0,5 5 0,0-5 0,6 3 0,-1-8 0,1 3 0,4-5 0,-4 0 0,10 1 0,-5 0 0,6-5 0,0-1 0,0-5 0,-5 0 0,-2 0 0,1 0 0,-5 0 0,4 0 0,-5 0 0,0 0 0,0 0 0,0 0 0,0-10 0,0 3 0,-4-14 0,-1 5 0,-5-6 0,0 0 0,0 0 0,0 0 0,0-7 0,0 6 0,0-5 0,0-1 0,0 6 0,0-12 0,0 5 0,0 0 0,0 2 0,0 0 0,0 4 0,0-11 0,0 12 0,0-5 0,0 6 0,-5 0 0,-1 0 0,-5 5 0,-4 1 0,8 6 0,-8 0 0,10 0 0,-5 0 0,0 0 0,0 4 0,5 2 0,0 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15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24 289 24575,'0'9'0,"0"1"0,0 0 0,0-1 0,5-3 0,0 2 0,5-2 0,5-1 0,-3 4 0,3-8 0,-5 4 0,0-1 0,0-3 0,0 4 0,-1-5 0,7 0 0,-5 0 0,10 0 0,-5 0 0,1 0 0,4 0 0,-10 0 0,4 0 0,-5 0 0,0 0 0,0 0 0,0-5 0,0 0 0,0-1 0,0-3 0,0 4 0,0-1 0,0-3 0,-1 4 0,-3-5 0,-2 0 0,-4 0 0,0 1 0,0-1 0,0 0 0,0-5 0,0 3 0,0-3 0,0 5 0,0 0 0,0-5 0,-4 4 0,-2-10 0,-9 9 0,-3-4 0,1 0 0,-3 4 0,2-9 0,-10 9 0,5-4 0,-6 4 0,7 1 0,6 1 0,-5 4 0,10-3 0,-5 8 0,7-4 0,-1 5 0,1 0 0,-1 0 0,0 0 0,0 0 0,0 0 0,0 0 0,0 5 0,0-4 0,0 8 0,5-4 0,0 5 0,5-1 0,0 1 0,0 0 0,0 0 0,0 0 0,0-5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17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22 156 24575,'-12'14'0,"3"3"0,9-2 0,0 5 0,0-8 0,4 3 0,2 0 0,0-4 0,3 5 0,-4-6 0,5 0 0,6 0 0,-5 0 0,9 1 0,-3-1 0,0 1 0,-2-5 0,0-2 0,-3-4 0,3 0 0,-5 0 0,0 0 0,5 0 0,-4 0 0,5 0 0,-6 0 0,0 0 0,-1 0 0,1 0 0,0 0 0,0 0 0,0 0 0,-5-4 0,4-1 0,-8-10 0,4 3 0,-1-8 0,-2 3 0,3-5 0,-5 0 0,0 6 0,0-5 0,0 10 0,0-10 0,0 10 0,0-5 0,0 6 0,0 1 0,0-1 0,0 0 0,-5 0 0,0 0 0,-5 0 0,0 0 0,-6 0 0,5 0 0,-4 0 0,5 0 0,-5 4 0,3-3 0,-3 4 0,5-1 0,5-3 0,-3 8 0,2-3 0,-3 4 0,0 0 0,-2 10 0,-4 2 0,-2 10 0,5-10 0,2-2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19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42 24575,'-5'8'0,"0"-2"0,5 8 0,0 1 0,-5 2 0,-1 5 0,-5 0 0,0-1 0,5 1 0,-4 0 0,5-5 0,-1 4 0,1-10 0,5 10 0,-4-10 0,3 4 0,-4 1 0,5-5 0,0 9 0,0-8 0,0 3 0,0 0 0,0-3 0,0 3 0,0-5 0,0 0 0,0 0 0,0 0 0,0 0 0,0 0 0,0-1 0,0 1 0,0 0 0,0 0 0,4 0 0,2-5 0,4 0 0,0-5 0,0 0 0,5 0 0,1 0 0,6 0 0,0 0 0,0 0 0,-5 0 0,4 0 0,-5 0 0,6 0 0,0 0 0,0 0 0,0-5 0,0-1 0,-5-5 0,4 0 0,-10 1 0,4 4 0,-5-3 0,0 4 0,0-5 0,-5 0 0,4 0 0,-3-5 0,0 3 0,3-3 0,-8 0 0,8 4 0,-8-5 0,4 6 0,-5 0 0,0 0 0,0 1 0,0-7 0,0 5 0,0-10 0,0 5 0,0-1 0,0-4 0,0 5 0,-5-1 0,-1-4 0,-4 10 0,-1-9 0,6 8 0,-5-3 0,5 5 0,-5 0 0,-5 0 0,3 0 0,-3-1 0,5 1 0,0 0 0,0 5 0,0-4 0,0 8 0,0-8 0,1 8 0,-1-3 0,-6-1 0,5 3 0,-10-2 0,10 4 0,-10 0 0,10 0 0,-4 0 0,5 0 0,0 0 0,5 0 0,1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35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78 24575,'0'15'0,"0"-4"0,5 10 0,-4-10 0,9 9 0,-9-8 0,9 15 0,-9-15 0,5 15 0,-6-10 0,5 5 0,-4-6 0,4 0 0,-5-6 0,0 0 0,0 0 0,0-1 0,0 1 0,0 0 0,0-1 0,0 1 0,0 5 0,0-3 0,0 8 0,0-8 0,0 3 0,0-5 0,0 0 0,0 0 0,0-1 0,0 0 0,0 1 0,4-5 0,1-5 0,5-1 0,-1-7 0,6 2 0,2-5 0,5 0 0,0 0 0,0 0 0,0 0 0,-5 1 0,3-1 0,-8 5 0,3-3 0,-5 8 0,0-8 0,0 8 0,0-4 0,-5 1 0,4 3 0,-4-8 0,5 4 0,0-1 0,0-3 0,0 4 0,0-1 0,0-3 0,0 8 0,0-3 0,-5-1 0,3 4 0,-7-7 0,3 3 0,-8 0 0,-2 1 0,1-1 0,-4 0 0,4-5 0,-1-5 0,-3 3 0,4-3 0,-1 0 0,-3 4 0,8-10 0,-8 4 0,3 1 0,0-5 0,2 10 0,-1-10 0,4 10 0,-4-5 0,1 11 0,2-4 0,-2 4 0,4-5 0,-4 0 0,2 0 0,-2 0 0,4 0 0,-4 4 0,3-2 0,-8 6 0,4-2 0,-10 4 0,-1 5 0,-6 1 0,-6 6 0,4-1 0,1 0 0,3 0 0,8-1 0,-3-4 0,5 2 0,0-2 0,0-1 0,0 4 0,-5-3 0,4 0 0,-10 4 0,10-9 0,-4 8 0,5-8 0,0 4 0,4-1 0,-3-3 0,4 4 0,0-1 0,-4 2 0,4-1 0,-5 4 0,0-8 0,0 8 0,0-8 0,0 3 0,5-4 0,1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3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6 133 24575,'0'14'0,"0"3"0,0 5 0,0 0 0,0 6 0,0-5 0,0 6 0,0-7 0,4-6 0,-3 0 0,8-6 0,-8 0 0,3 5 0,1-4 0,-4 4 0,3-5 0,1 0 0,-4 0 0,3 0 0,-4 0 0,5 0 0,-4 0 0,3 0 0,-4 0 0,5-5 0,-4 3 0,7-7 0,-7 8 0,8-8 0,-8-1 0,12-5 0,-6-5 0,14-1 0,-10 1 0,10-1 0,-10 1 0,10-1 0,-10 1 0,4 0 0,-5 0 0,0 0 0,0 4 0,0-2 0,0 6 0,0-2 0,0 4 0,0-4 0,-1 2 0,1-2 0,-1 0 0,1 3 0,0-8 0,0 8 0,0-8 0,0 8 0,0-4 0,-1 1 0,1 3 0,-5-7 0,-1 3 0,-4-4 0,0-6 0,0 4 0,0-5 0,-4 1 0,2 4 0,-7-10 0,7 5 0,-7-6 0,7 5 0,-7-4 0,7 10 0,-7-10 0,7 10 0,-3-4 0,1-1 0,2 5 0,-3-4 0,5 6 0,-4 3 0,3-2 0,-7 7 0,2-7 0,-3 3 0,-1 0 0,5-4 0,-3 8 0,3-4 0,-5 5 0,1 0 0,-1 0 0,0 0 0,0 0 0,-5 0 0,3 0 0,-8 0 0,3 5 0,-5 1 0,0 5 0,0 0 0,0 0 0,0 0 0,6 0 0,0-1 0,7-4 0,-1 3 0,4-8 0,2 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4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24575,'0'14'0,"0"5"0,0-2 0,0 11 0,0-4 0,0 4 0,0 0 0,0-4 0,0 10 0,5-10 0,-4-1 0,4-2 0,-5-10 0,0 4 0,4-5 0,-2 0 0,2 0 0,-4 0 0,0 0 0,0 0 0,4-5 0,-3 4 0,4-8 0,-5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4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20 24575,'9'0'0,"0"0"0,1 0 0,0 0 0,-1 0 0,1 0 0,-1 0 0,1 0 0,0 0 0,5 0 0,1 0 0,6 0 0,-5 0 0,4 0 0,-10 0 0,4 0 0,-5 0 0,0 0 0,0 0 0,-1 0 0,1-4 0,-1 3 0,1-4 0,0 5 0,0-4 0,0 3 0,-1-4 0,0 5 0,-4 4 0,-1 2 0,-4 3 0,0 1 0,0 0 0,0 5 0,0-3 0,0 3 0,0-5 0,0 0 0,0 0 0,0 0 0,0 0 0,0-1 0,0 1 0,0 0 0,5 0 0,-4 0 0,3 5 0,-4-3 0,0 3 0,0-5 0,0 0 0,0 0 0,-4-5 0,-1-1 0,-10-4 0,4 0 0,-10 0 0,4 0 0,-5 0 0,0 0 0,0 5 0,0-4 0,0 9 0,-6-9 0,5 9 0,-6-4 0,13 0 0,-5 4 0,10-9 0,-4 8 0,5-7 0,0 6 0,0-7 0,5 4 0,1-5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4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24575,'15'0'0,"0"0"0,7 0 0,-1 0 0,1 0 0,6 0 0,-5 0 0,12 0 0,-5 0 0,0 0 0,4 6 0,-10 0 0,-1 5 0,-3 0 0,-8-1 0,3 0 0,-5 0 0,0 0 0,0 0 0,0 0 0,-1-4 0,-3 3 0,-2-8 0,-4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34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0 24575,'0'15'0,"0"-4"0,0 4 0,0 6 0,0-8 0,0 14 0,0-15 0,0 15 0,0-15 0,-5 10 0,4-7 0,-13-3 0,12 3 0,-8-4 0,6-1 0,2-1 0,-2 1 0,0-1 0,3 1 0,-8 0 0,3 0 0,-9 5 0,3 1 0,-9 6 0,9 7 0,-9-6 0,3 6 0,1-7 0,2-6 0,4 0 0,1-6 0,5-1 0,0 1 0,1-4 0,3-2 0,-4-4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4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24575,'0'4'0,"0"10"0,0 3 0,0 10 0,0-10 0,0 5 0,0 6 0,0-4 0,0 11 0,0-17 0,0 15 0,0-8 0,0 4 0,0 6 0,0-17 0,0 9 0,0-15 0,0 3 0,0-5 0,0-1 0,0 1 0,0-1 0,0 1 0,0-1 0,0 1 0,0-1 0,0 0 0,0 1 0,-10 0 0,8 0 0,-13 0 0,10 0 0,-6 6 0,-4-5 0,8 10 0,-8-9 0,10 3 0,-1-5 0,-2 0 0,6 0 0,-2-4 0,4-2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50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24575,'20'0'0,"6"0"0,4 0 0,0 0 0,-2 0 0,-11-5 0,-2 4 0,-9 1 0,2 1 0,-2 8 0,-1-4 0,4 5 0,-3 0 0,3 0 0,1 0 0,0 0 0,0 0 0,-4 0 0,3 0 0,-4 0 0,4-1 0,1 1 0,-1-5 0,-3 3 0,3-2 0,-4-1 0,1 4 0,2-8 0,-2 3 0,3-4 0,1 0 0,0 0 0,0 0 0,5 0 0,2 0 0,0 0 0,-2 0 0,-5 0 0,0 0 0,0 0 0,0 0 0,-5 0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51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24575,'-5'4'0,"0"1"0,5 10 0,0 1 0,0 0 0,0-2 0,0 2 0,-9 0 0,6 0 0,-11 0 0,13-6 0,-8 0 0,8-1 0,-8 1 0,4 0 0,-1 0 0,-3 0 0,8 0 0,-3 0 0,-1-4 0,4 2 0,-7-2 0,3 3 0,0 1 0,-4-1 0,3 7 0,0-5 0,-3 4 0,8 1 0,-8-5 0,8 0 0,-3-7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53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24575,'14'0'0,"-4"0"0,9 0 0,-7 0 0,7 0 0,-8 0 0,3 0 0,-4 0 0,-1 0 0,1 0 0,0 4 0,0 2 0,-1-1 0,-4-1 0,0-4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55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24575,'10'0'0,"-1"0"0,1 0 0,0 0 0,0 0 0,0 0 0,5 0 0,-4 0 0,10 0 0,-4 0 0,5 0 0,0 0 0,0 5 0,-6 1 0,5 0 0,-10-2 0,10 1 0,-10-4 0,4 4 0,1-5 0,0 5 0,1-4 0,4 4 0,-5-5 0,6 0 0,0 5 0,7-4 0,-11 4 0,9 0 0,-11-4 0,1 9 0,-2-9 0,-5 3 0,0 0 0,0-2 0,0 6 0,0-7 0,0 4 0,-5-1 0,-5-7 0,-5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5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24575,'0'9'0,"0"5"0,0-3 0,0 16 0,0-14 0,0 14 0,0-4 0,0-5 0,0 16 0,0-16 0,0 16 0,0-10 0,0 4 0,0-6 0,0 0 0,0-5 0,0-2 0,0-5 0,0 0 0,0 0 0,0 0 0,-4-1 0,2 1 0,-7 5 0,8 2 0,-8 0 0,3 3 0,0-8 0,1 3 0,1-5 0,3 0 0,-4 0 0,5-1 0,-4-3 0,3-2 0,-3-4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57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24575,'20'0'0,"0"0"0,2 0 0,-5 0 0,3 0 0,-3 0 0,5 0 0,-5 0 0,-2 0 0,-5 0 0,5 0 0,-4 0 0,4 0 0,-5 5 0,-4-4 0,-2 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8:5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9:0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24575,'10'0'0,"-1"0"0,1 0 0,5 0 0,-4 0 0,4 0 0,1 0 0,-5 0 0,4 0 0,-5 0 0,0 0 0,0 0 0,0 0 0,0 0 0,-1 0 0,1 0 0,-1 4 0,1-2 0,6 2 0,-5-4 0,10 5 0,-10-4 0,10 4 0,-5-5 0,1 4 0,4-3 0,-5 4 0,1-1 0,-2-3 0,-5 4 0,0-5 0,0 0 0,0 0 0,-5 4 0,4-3 0,-4 4 0,5-5 0,0 0 0,0 0 0,0 4 0,0-3 0,0 8 0,0-8 0,5 4 0,-4-1 0,5-3 0,-7 8 0,1-8 0,0 3 0,0 1 0,0-4 0,0 3 0,-5-4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9:01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24575,'0'26'0,"0"2"0,0 8 0,0-6 0,0 4 0,0-4 0,0 6 0,0-6 0,-4-7 0,3 4 0,-3-14 0,-6 14 0,7-16 0,-11 10 0,12-10 0,-7 9 0,7-8 0,-7 3 0,8-5 0,-3 0 0,4-5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35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24575,'9'0'0,"6"0"0,-4 0 0,5 0 0,-1 0 0,-4 0 0,5 4 0,-6 2 0,-1 3 0,1-3 0,0-2 0,0 1 0,0 0 0,0 1 0,0-2 0,-5 0 0,4-3 0,-4 8 0,5-8 0,0 8 0,0-8 0,0 7 0,0-2 0,-1 0 0,7 3 0,-5-4 0,10 1 0,-10 3 0,4-8 0,-5 8 0,0-8 0,-5 4 0,0-5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9:09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5937 118 24575,'-24'0'0,"-8"0"0,-17 0 0,-12 0 0,-2 0 0,-8 0 0,-9 0 0,-13 0-491,42 0 0,-2 0 491,-4 0 0,-1 0 0,2 0 0,-2 0 0,-4 0 0,-1 0 0,-1 0 0,-1 0-718,-10 0 0,-1 0 718,5 0 0,0 0 0,-11 3 0,0 2 0,11 3 0,0 2 0,-10-1 0,-1 2 0,4 6 0,1 0 0,-1-3 0,2 0 0,14-1 0,3 1-354,-3 1 0,3 1 354,-36 9 0,38-10 0,-1 2 0,6 3 0,0-1 0,1-2 0,0-1 0,-40 22 0,-1-8 0,0 7 0,10-5 0,2 4-229,9-8 229,0 7 0,0-5 0,0 5 0,0-1 0,0 3 0,24-11 0,0 2 0,-30 18 0,34-19 0,-1 1 0,-2 3 0,0 0 0,-36 26 0,37-25 0,0 1 0,3-3 0,2 0 0,-38 25 0,38-21 0,0 2 0,-4-3 0,1-1 0,3 3 0,2 0 0,-39 26 0,1 0 74,26-19 0,1-1-74,-17 16 0,11-3 0,-1 3 0,18-16 0,2 1 0,-9 14 0,0 2 0,8-10 0,3-2 0,-18 37 0,9-12 0,-1 9 0,21-34 0,0 1 0,0 0 0,0 0 1108,-15 37-1108,-6 3 0,7-12 0,14-30 0,0 1 0,-21 37 0,5 6 0,3-7 0,6 10 0,0-10 0,6 8 0,4-17 0,5 17 0,0-8 0,0 10 0,6-1 0,-4-8 0,11 6 0,-4-6 0,6-1 0,0-2 0,0 0 0,0-7 0,13 7 0,9-9 0,0-23 0,4-1 0,26 23 0,-23-26 0,4-1 0,4-8 0,1-2 0,32 28 0,-25-28 0,3-2-17,-1-3 0,1-2 17,3-2 0,2-1 0,9 3 0,2-1-544,-1-4 0,2 1 544,4 4 0,1-2 0,0-8 0,0-3 0,-1 4 0,1-1 0,0-6 0,0-2 0,-1-3 0,1-1 0,-1 1 0,1-2 0,5-2 0,1-2-603,7-2 0,2-3 603,5-6 0,2-4-1023,5-3 0,2-3 1023,-30 3 0,2-2 0,-2 1 0,-2 3 0,-1 0 0,0 0 0,1-2 0,0-1 0,-4 3-484,10 2 1,0-1 483,-7-4 0,4-4 0,-6 3 0,2 6 0,0-1 0,-3-5 0,4-2 0,-4 1 0,8 0 0,-2-1 0,6-7 0,1-1 0,0-1 0,2-1 0,6-8 0,2-2-405,4 4 1,1-1 404,-30 11 0,1 0 0,1 1 0,2 4 0,0 1 0,0 0 0,26-14 0,0 1 0,-3 6 0,3 1 0,-16 1 0,4-3 0,-5 3 0,11-2 0,0 0 0,-14 3 0,3-2 0,-6 0 0,6-5 0,-4-4-29,4-7 0,0-3 29,2-4 0,0-2 0,-21 15 0,1 0 0,-1-1 0,25-19 0,-2 1 0,-17 12 0,-1 2 540,7-5 0,-4 1-540,-25 11 0,-1 2 555,11-2 1,1-1-556,-8 3 0,-3 0 2095,22-16-2095,3-6 2056,-21 15-2056,6-12 1256,-7 5-1256,2-8 661,-2 8-661,-6-4 48,5 4-48,-12-4 0,5-1 0,-7 1 0,0 8 0,-6-6 0,-2 6 0,-4-16 0,-1 6 0,1-5 0,-7-1 0,-1 6 0,-6-14 0,0 15 0,0-15 0,0 6 0,0 0 0,0-6 0,0 14 0,-6 2 0,-1 2 0,-10 13 0,-3-5 0,-3 13 0,-8-6 0,7 12 0,-13-14 0,-2 5 0,-1 0 0,-15-7 0,7 5 0,-6 0 0,-3-6 0,4 13 0,-3-13 0,3 13 0,-3-13 0,-6 12 0,4-12 0,-5 5 0,0-7 0,-2 1 0,0-1 0,-7-8 0,14 7 0,-8-7 0,3 8 0,5 1 0,-6-1 0,17 9 0,-8-7 0,9 14 0,-10-14 0,3 13 0,-19-23 0,23 21 0,-13-13 0,26 19 0,0 0 0,6 1 0,-5 4 0,16-2 0,-14 8 0,14 2 0,-4 1 0,3 9 0,3-3 0,-5 4 0,0 0 0,0 0 0,0 0 0,0 0 0,-6 0 0,4 0 0,1 0 0,3 0 0,3 0 0,-11 0 0,2 23 0,7-17 0,8 17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9:12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2490 143 24575,'-13'0'0,"2"0"0,-8 0 0,-4 0 0,0 0 0,-12 0 0,5 0 0,-13 0 0,-2 0 0,-8 0 0,1 0 0,-1 0 0,1 0 0,0 0 0,-1 0 0,1 0 0,-1 0 0,-8 0 0,7 0 0,-7 5 0,0 3 0,6 6 0,-5-1 0,14 0 0,-4 0 0,12-1 0,-13 1 0,13-1 0,-13 1 0,13-1 0,-5 6 0,6-4 0,8 3 0,-6 0 0,11-5 0,-4 10 0,0-4 0,-2 5 0,0 1 0,-4-1 0,4 0 0,-13 2 0,5 0 0,0 5 0,3-5 0,3 12 0,2-13 0,-8 14 0,14-8 0,-26 33 0,21-21 0,-15 27 0,19-24 0,-7 2 0,4 4 0,-4-4 0,-2 7 0,6-1 0,-5-6 0,7 4 0,1-6 0,-1 8 0,6-8 0,-5 6 0,12-13 0,-6 5 0,12 1 0,-3-6 0,3 5 0,0 1 0,2 1 0,0 0 0,3-1 0,-3-8 0,5 7 0,0-5 0,0 6 0,0-8 0,11 0 0,10 9 0,5-6 0,23 17 0,-14-15 0,7 0 0,-6-10 0,-12-3 0,11-2 0,-4 3 0,5-5 0,10 9 0,-1-6 0,12 14 0,-12-14 0,10 13 0,-10-13 0,2 6 0,-3-8 0,-8-6 0,0 3 0,0-8 0,1 3 0,6-4 0,2-1 0,16 2 0,2-6 0,8 4 0,9-3 0,3 5 0,-1 1 0,-2 0 0,-9-1 0,0-6 0,0-2 0,18-6-580,-4 0 580,-34-8 0,0-4 0,-1 0 0,2-3 0,11-13 0,1-3 0,-9 5 0,0 1 0,9-4 0,-3-1 0,22-14 0,-3 0 0,-15 1-145,-2 0 145,-6 1 0,11-18-600,0 5 600,-31 17 0,-2-1 0,17-20 0,-12 16 0,-3-1 0,-2-14 0,4 11 0,0-2 0,-1-16 0,-6 17 0,-1 0 0,8-26 0,6-9 0,-17 12 0,-5-9-42,-3 15 42,-6-13 0,-6 15 558,-2-8-558,-6 0 143,0 9-143,0 1 622,0 8-622,-6 1 44,-1-1-44,-12 1 0,-2-1 0,-4 8 0,-1-6 0,-6 4 0,-4-8 0,1 0 0,-6-1 0,14 10 0,-5 1 0,8 15 0,2 2 0,0 6 0,5 0 0,-4 0 0,4 5 0,-11-5 0,4 5 0,-11-2 0,12-2 0,-12 3 0,5-5 0,-6 4 0,6 2 0,-4 0 0,4 4 0,-7-5 0,1 6 0,0 0 0,-7 5 0,5-3 0,-6 8 0,14-3 0,-4 5 0,10 0 0,-4 0 0,6 0 0,5 0 0,-4 5 0,9 19 0,0-13 0,7 12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9:21.47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1653 263 24575,'-20'-6'0,"-6"2"0,-4 4 0,-13 0 0,-2 0 0,-8 0 0,-27 0 0,28 0 0,-2 0 0,2 0 0,7 0 0,-7 0 0,-2 0 0,-6 0 0,-39 0 0,16 0 0,1 0 0,10 0 0,11 0 0,8 0 0,14 0 0,-2 0 0,17 0 0,1 0 0,2 0 0,5 0 0,-6 10 0,0-3 0,0 14 0,0-9 0,-7 10 0,6-10 0,-5 5 0,6-1 0,5-4 0,-4 8 0,5-8 0,-1 9 0,0 2 0,6 1 0,-1 10 0,1-10 0,-1 11 0,0-6 0,0 8 0,6-1 0,0 0 0,0 8 0,5 1 0,-5 7 0,6 1 0,0-1 0,0 9 0,0-7 0,0 7 0,0-8 0,0-1 0,0-7 0,0-1 0,0-1 0,0-5 0,0 6 0,0-1 0,6-5 0,0 6 0,7-1 0,-1-5 0,1 6 0,-1-1 0,0-5 0,1 6 0,-1-8 0,0 0 0,0-6 0,-1 5 0,1-12 0,-1 5 0,0-6 0,0 0 0,0 7 0,1-6 0,4 5 0,-4-6 0,14 17 0,-12-13 0,13 18 0,-10-20 0,6 4 0,0 0 0,-1-4 0,9 12 0,-6-6 0,11 2 0,-4 5 0,6-5 0,2 8 0,-2-8 0,1 6 0,5-11 0,4 12 0,5-11 0,2 6 0,6-7 0,-7-6 0,15 5 0,-14-11 0,14 6 0,-15-8 0,15 1 0,-6 0 0,0-6 0,6-2 0,24-6 0,-22 0 0,28 0 0,-36 0 0,17 0 0,-7 0 0,-1 0 0,-11 0 0,-9 0 0,1 0 0,-8 0 0,6 0 0,-6 0 0,7 0 0,1-12 0,-1-2 0,-7-12 0,6 0 0,-4-6 0,-1 5 0,1-12 0,-16 7 0,5 0 0,-10-3 0,3 4 0,-10-5 0,5-7 0,-4-3 0,0-6 0,-1-1 0,-5-7 0,0-12 0,0-2 0,1-6 0,-7 0 0,-2 7 0,-6-8 0,0 1 0,0 15 0,0-13 0,-6 15 0,-8 0 0,-7-5 0,-6 13 0,-1-13 0,-6 5 0,11 19 0,-1 0 0,-16-31 0,-12-7 0,24 28 0,-5 2 0,1 12 0,6-3 0,-13-4 0,6 7 0,-8-7 0,2 8 0,-2-8 0,1 5 0,-9-13 0,8 14 0,-8-14 0,10 14 0,-2-6 0,1 7 0,9 9 0,-5 0 0,12 9 0,-10-2 0,10 2 0,-4-1 0,6 6 0,-7-5 0,6 9 0,-12-9 0,12 9 0,-6-4 0,7 6 0,0 5 0,0-3 0,0 2 0,0 1 0,-6 1 0,5 1 0,-28 2 0,10-3 0,-13 5 0,10 0 0,1 0 0,5 0 0,-5 0 0,6 6 0,7 11 0,-16 27 0,28-20 0,-9 10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9:24.5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2050 181 24575,'-29'0'0,"-6"0"0,5 0 0,-13 0 0,-3 0 0,1 0 0,-14 0 0,12 6 0,-14 2 0,9 11 0,-9-4 0,14 9 0,-20-3 0,19 5 0,-20 2 0,13-2 0,-7 9 0,9-7 0,6 4 0,-4-6 0,13-1 0,-6 0 0,8-1 0,0 0 0,-2 7 0,2-5 0,-3 11 0,-7-2 0,5 4 0,-7 2 0,16-3 0,-6 1 0,4 7 0,1-6 0,-7 14 0,12-8 0,-6 17 0,0-7 0,4 13 0,-11-4 0,11 6 0,-4 0 0,4 9 0,2-7 0,-2 7 0,8 0 0,-5-6 0,11 6 0,2-24 0,0 0 0,-2 25 0,9-21 0,0 1 0,-6 21 0,11 10-770,-5 0 770,7-41 0,0 0 0,0 43 0,0-43 0,0 0 0,0 40 0,0 1 0,13-10 0,3 8-335,19-17 335,9 1 0,-13-27 0,2-2 0,27 19 0,-21-19 0,1-2 0,35 9 0,-32-21 0,1 0 0,3-7 0,-1 0 0,31 21 0,10-1 0,-12-14 0,-30-7 0,1-1 0,37 3 0,-3 9 0,0-18 0,-7 5 0,8-6 0,-30-11 0,-1 0 0,20 2 0,-5-5 0,0-2 0,6 1 0,-18 0 0,4 0 0,9 0 0,-3 0 0,23 0 0,-16 0 0,3 0-482,-17 0 1,-2 0 481,6 1 0,1-2 0,8-5 0,-1-3 0,-10-2 0,-1-3 0,5-6 0,1-3-677,1-6 0,0-1 677,7 3 0,-2 0 0,-14 2 0,-1 1-120,7 0 0,-1-1 120,-11 1 0,0-1 0,3 1 0,1-2 0,13-11 0,-2-3 0,-16 7 0,-2-1 0,10-7 0,-1-4 0,-12-3 0,-2-4-658,8-6 1,0-3 657,-2-6 0,-1-4 0,8-11 0,-2 0 0,-16 23 0,-1 1-106,6-17 0,-3 3 106,9-16 306,-22 32 0,-1-1-306,13-25 718,-14 2-718,-3 17 1722,-12 2-1722,-3 9 1228,-5-1-1228,0-7 0,-7-22 0,-7 6 109,-1 21 1,-2 1-110,-13-14 0,3 11 0,-5-10 0,2 7 0,2 10 0,0 1-384,-17-35 1,-1 3 383,15 37 0,2 4 0,-26-36 0,-6-3 0,27 40 0,-1 0 0,-28-35 0,-11 11 0,13 4-245,-4 2 245,8 12 0,0-4 0,2 14 0,7-4 494,-3 17-494,11-8 944,-10 10-944,4 0 264,-6-4-264,-1 9 0,1-4 0,-1 0 0,-8 4 0,7-10 0,-7 10 0,0-11 0,7 6 0,-7-2 0,0-4 0,6 12 0,-5-6 0,14 7 0,3 0 0,7 7 0,6-5 0,2 10 0,-1-4 0,-1 5 0,-6 0 0,0 0 0,-7 0 0,-2 0 0,-16 7 0,6 0 0,-14 7 0,15 5 0,-15 3 0,6-1 0,0 5 0,3-11 0,7 10 0,8-5 0,8-1 0,8 2 0,12-3 0,6-6 0,6-2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9:37.2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959 0 16383,'-48'0'0,"4"0"0,22 0 0,0 0 0,0 0 0,-6 0 0,5 0 0,-6 0 0,7 0 0,0 0 0,6 0 0,-5 0 0,10 0 0,-9 0 0,5 0 0,-1 0 0,-2 0 0,3 0 0,0 0 0,-4 0 0,4 0 0,-1 0 0,-2 0 0,3 0 0,-1 0 0,-2 0 0,3 0 0,0 9 0,1-3 0,4 8 0,-10 1 0,8 1 0,-8 1 0,4 3 0,5-9 0,-5 5 0,1-1 0,4-4 0,-4 5 0,5-6 0,0-1 0,-5 6 0,5-4 0,-4-1 0,0 2 0,3-6 0,-8 9 0,8-5 0,-5 0 0,1 0 0,4 1 0,-10-1 0,14 0 0,-7 1 0,4-1 0,-5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9:40.8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590 0 16383,'-45'0'0,"5"0"0,12 0 0,4 0 0,-11 0 0,6 0 0,-1 0 0,1 0 0,7 0 0,6 0 0,1 0 0,1 0 0,-7 0 0,5 0 0,-3 0 0,4 0 0,0 0 0,-4 0 0,4 0 0,-4 5 0,7 1 0,-7 4 0,8-4 0,-7 3 0,3-8 0,0 3 0,-3-4 0,3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9:43.4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651 1 16383,'-56'0'0,"10"0"0,11 0 0,17 0 0,-15 5 0,15 1 0,-11 6 0,1-6 0,5 4 0,-6-4 0,7 0 0,0 4 0,-6-4 0,4 0 0,-10 5 0,10-5 0,-4 1 0,6-2 0,0 0 0,5-4 0,2 4 0,1-1 0,-1-3 0,-4 8 0,4-8 0,0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37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24575,'0'14'0,"0"5"0,0-8 0,0 10 0,0-5 0,0 6 0,0 0 0,0 0 0,-10 7 0,7-6 0,-12 0 0,9-2 0,-4-10 0,-1 4 0,6-5 0,0 0 0,1-4 0,3 2 0,-3-3 0,-1 10 0,-1-3 0,-4 8 0,-1-3 0,0 5 0,0 0 0,1-6 0,4 0 0,-3-6 0,8 0 0,-4 0 0,1-5 0,3-1 0,-4-4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39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24575,'15'0'0,"4"0"0,-3 0 0,1 0 0,10 0 0,-14 0 0,8 0 0,-6 0 0,-3 0 0,8 0 0,-3 0 0,5 5 0,0 1 0,0 5 0,0 0 0,0 0 0,0 0 0,0 0 0,-5-5 0,-2 4 0,-5-9 0,0 8 0,0-8 0,-1 3 0,1 0 0,0-2 0,0 2 0,0-4 0,0 4 0,0-3 0,0 4 0,-1-5 0,-3 4 0,3-3 0,-8 3 0,3-4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4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0 24575,'0'20'0,"0"6"0,0-2 0,0 3 0,0-11 0,0 2 0,-11 4 0,-2 6 0,-12 16 0,0-6 0,0 5 0,1-7 0,1-6 0,4 5 0,-2-12 0,9 0 0,-4-2 0,6-10 0,0 5 0,0-7 0,4 1 0,-2-4 0,6 3 0,-2-8 0,4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42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24575,'14'0'0,"11"6"0,-7 5 0,10 6 0,1 1 0,-6 3 0,0-9 0,-2 4 0,-10-6 0,4 0 0,-5 0 0,0 0 0,-4 0 0,2-5 0,-7 3 0,8-2 0,-4 4 0,5-1 0,0 1 0,0-4 0,0 3 0,-1-4 0,-3 0 0,-2-1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5:47:44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1 24575,'-15'14'0,"-7"4"0,3-2 0,-9 12 0,16-9 0,-9 4 0,4-2 0,0-4 0,-4 0 0,9-2 0,-9 1 0,10-5 0,-4 5 0,5-6 0,0-1 0,4 1 0,-2 0 0,6-4 0,-2-2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AB627-6190-2F4E-B496-81CC6BEBCCD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94F71-CDBC-1748-94D5-9F5CE45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5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5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3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4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5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2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3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2EF-19DD-41FF-8E5F-C5C08257195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5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D32EF-19DD-41FF-8E5F-C5C08257195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51CE1-F351-4788-85F4-8E22D26E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7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3" Type="http://schemas.openxmlformats.org/officeDocument/2006/relationships/image" Target="../media/image110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difference-test-validation-datasets/" TargetMode="External"/><Relationship Id="rId2" Type="http://schemas.openxmlformats.org/officeDocument/2006/relationships/hyperlink" Target="https://amzn.to/2Y1s76G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the Results of </a:t>
            </a:r>
            <a:br>
              <a:rPr lang="en-US" dirty="0"/>
            </a:br>
            <a:r>
              <a:rPr lang="en-US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CIS662, Sep. 20, 2023</a:t>
            </a:r>
          </a:p>
        </p:txBody>
      </p:sp>
    </p:spTree>
    <p:extLst>
      <p:ext uri="{BB962C8B-B14F-4D97-AF65-F5344CB8AC3E}">
        <p14:creationId xmlns:p14="http://schemas.microsoft.com/office/powerpoint/2010/main" val="2961130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F202-855F-4A8C-3A85-55BEC94E8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 amount prediction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E8C3E-A553-2E44-D196-8798DF16B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Learning task: </a:t>
            </a:r>
            <a:r>
              <a:rPr lang="en-US" dirty="0"/>
              <a:t>to predict how much rain is expected tomorrow.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Assume: </a:t>
            </a:r>
            <a:r>
              <a:rPr lang="en-US" dirty="0"/>
              <a:t>training data contains information over many days about all inputs (e.g., humidity on the previous day) as well as the desired output (the rain experienced) for that day.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Apply ML to minimize the MSE (i.e., average difference between the square of model output and desired output) on the training data.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4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F202-855F-4A8C-3A85-55BEC94E8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 amount prediction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E8C3E-A553-2E44-D196-8798DF16B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Learning task: </a:t>
            </a:r>
            <a:r>
              <a:rPr lang="en-US" dirty="0"/>
              <a:t>to predict how much rain is expected tomorrow.</a:t>
            </a:r>
          </a:p>
          <a:p>
            <a:r>
              <a:rPr lang="en-US" dirty="0"/>
              <a:t>How would we evaluate the result of learning?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ML has resulted in a trained model M.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Apply M to the inputs available for tomorrow, resulting in an output O (e.g., 2.5cm of rainfall expected).</a:t>
            </a:r>
          </a:p>
          <a:p>
            <a:pPr marL="0" indent="0">
              <a:buNone/>
            </a:pPr>
            <a:r>
              <a:rPr lang="en-US" dirty="0"/>
              <a:t>Compare O with the actual rainfall experienced on that day.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6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8A6E-8BE7-D829-A985-AF900D2A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MSE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02A5-4236-83C3-BEC3-2B0D6492D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Easiest when each training data point is labeled with a “desired” numerical scalar (integer or floating-point).</a:t>
            </a:r>
          </a:p>
          <a:p>
            <a:r>
              <a:rPr lang="en-US" dirty="0"/>
              <a:t>When the “label” is a </a:t>
            </a:r>
            <a:r>
              <a:rPr lang="en-US" dirty="0">
                <a:solidFill>
                  <a:srgbClr val="FF0000"/>
                </a:solidFill>
              </a:rPr>
              <a:t>vector of numbers</a:t>
            </a:r>
            <a:r>
              <a:rPr lang="en-US" dirty="0"/>
              <a:t>, using an average MSE over all the components of the vector.</a:t>
            </a:r>
          </a:p>
          <a:p>
            <a:pPr marL="0" indent="0">
              <a:buNone/>
            </a:pPr>
            <a:r>
              <a:rPr lang="en-US" dirty="0"/>
              <a:t>Example: Output for an alphabetic character recognition problem may be a 26-dimensional vector of probabilities, e.g., with the second element being the probability that an image is that of “B”.  </a:t>
            </a:r>
            <a:r>
              <a:rPr lang="en-US" dirty="0">
                <a:solidFill>
                  <a:srgbClr val="00B050"/>
                </a:solidFill>
              </a:rPr>
              <a:t>If the desired output has non-zero values of 0.8 for “C” and 0.2 for “O”, and the trained model’s output vector has values of 1/26 for all characters, </a:t>
            </a:r>
            <a:r>
              <a:rPr lang="en-US" dirty="0"/>
              <a:t>then the MSE is (</a:t>
            </a:r>
            <a:r>
              <a:rPr lang="en-US"/>
              <a:t>24 (0-1/26)</a:t>
            </a:r>
            <a:r>
              <a:rPr lang="en-US" baseline="30000"/>
              <a:t>2 </a:t>
            </a:r>
            <a:r>
              <a:rPr lang="en-US" dirty="0"/>
              <a:t>+ (0.8-1/26)</a:t>
            </a:r>
            <a:r>
              <a:rPr lang="en-US" baseline="30000" dirty="0"/>
              <a:t>2 </a:t>
            </a:r>
            <a:r>
              <a:rPr lang="en-US" dirty="0"/>
              <a:t>+ (0.2-1/26)</a:t>
            </a:r>
            <a:r>
              <a:rPr lang="en-US" baseline="30000" dirty="0"/>
              <a:t>2 </a:t>
            </a:r>
            <a:r>
              <a:rPr lang="en-US" dirty="0"/>
              <a:t>)/26.</a:t>
            </a:r>
          </a:p>
        </p:txBody>
      </p:sp>
    </p:spTree>
    <p:extLst>
      <p:ext uri="{BB962C8B-B14F-4D97-AF65-F5344CB8AC3E}">
        <p14:creationId xmlns:p14="http://schemas.microsoft.com/office/powerpoint/2010/main" val="132919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8A6E-8BE7-D829-A985-AF900D2A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MSE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02A5-4236-83C3-BEC3-2B0D6492D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Easiest when each training data point is labeled with a “desired” numerical scalar (integer or floating-point).</a:t>
            </a:r>
          </a:p>
          <a:p>
            <a:r>
              <a:rPr lang="en-US" dirty="0"/>
              <a:t>When the “label” is a </a:t>
            </a:r>
            <a:r>
              <a:rPr lang="en-US" dirty="0">
                <a:solidFill>
                  <a:srgbClr val="FF0000"/>
                </a:solidFill>
              </a:rPr>
              <a:t>vector of numbers</a:t>
            </a:r>
            <a:r>
              <a:rPr lang="en-US" dirty="0"/>
              <a:t>, using an average MSE over all the components of the vector--but this is not the only possible way to combine components, e.g., </a:t>
            </a:r>
            <a:r>
              <a:rPr lang="en-US" dirty="0">
                <a:solidFill>
                  <a:srgbClr val="00B050"/>
                </a:solidFill>
              </a:rPr>
              <a:t>sometimes we may prefer a weighted average or a maximum value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Example: the cost of not identifying a </a:t>
            </a:r>
            <a:r>
              <a:rPr lang="en-US" dirty="0" err="1">
                <a:solidFill>
                  <a:srgbClr val="0070C0"/>
                </a:solidFill>
              </a:rPr>
              <a:t>CoViD</a:t>
            </a:r>
            <a:r>
              <a:rPr lang="en-US" dirty="0">
                <a:solidFill>
                  <a:srgbClr val="0070C0"/>
                </a:solidFill>
              </a:rPr>
              <a:t> infected person may be considered a hundred times worse than falsely identifying a non-infected individual.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32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5771-B9BD-3D45-8FCF-A250790F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problems from Finance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0278A-9399-2C4B-BFAA-658DBCBCE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 (e.g., recognizing whether to give credit to a loan applicant)</a:t>
            </a:r>
          </a:p>
          <a:p>
            <a:r>
              <a:rPr lang="en-US" dirty="0">
                <a:solidFill>
                  <a:srgbClr val="FF0000"/>
                </a:solidFill>
              </a:rPr>
              <a:t>Function approximation </a:t>
            </a:r>
            <a:r>
              <a:rPr lang="en-US" dirty="0"/>
              <a:t>(e.g., deciding what interest rate to charge a loan applicant with a known risk profile)</a:t>
            </a:r>
          </a:p>
          <a:p>
            <a:r>
              <a:rPr lang="en-US" dirty="0">
                <a:solidFill>
                  <a:srgbClr val="FF0000"/>
                </a:solidFill>
              </a:rPr>
              <a:t>Forecasting</a:t>
            </a:r>
            <a:r>
              <a:rPr lang="en-US" dirty="0"/>
              <a:t> (e.g., predicting next year’s interest rates based on previous years’ interest rates and other financial/ fiscal/ political/ economic information)</a:t>
            </a:r>
          </a:p>
          <a:p>
            <a:r>
              <a:rPr lang="en-US" dirty="0">
                <a:solidFill>
                  <a:srgbClr val="FF0000"/>
                </a:solidFill>
              </a:rPr>
              <a:t>Optimization</a:t>
            </a:r>
            <a:r>
              <a:rPr lang="en-US" dirty="0"/>
              <a:t> (e.g., determining how much of different mutual funds to purchase in order to maximize returns based on a customer’s risk tolerance)</a:t>
            </a:r>
          </a:p>
        </p:txBody>
      </p:sp>
    </p:spTree>
    <p:extLst>
      <p:ext uri="{BB962C8B-B14F-4D97-AF65-F5344CB8AC3E}">
        <p14:creationId xmlns:p14="http://schemas.microsoft.com/office/powerpoint/2010/main" val="4199656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7009-1135-36F5-6F01-28CBA452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Can we use MSE for 2-Class Classification 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70DE6-05BC-6961-78FC-DD4F3D65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desired output </a:t>
            </a:r>
            <a:r>
              <a:rPr lang="en-US" i="1" dirty="0"/>
              <a:t>d </a:t>
            </a:r>
            <a:r>
              <a:rPr lang="en-US" dirty="0"/>
              <a:t>could be a number, e.g., 1 for one class, 0 (or -1) for the other class.</a:t>
            </a:r>
          </a:p>
          <a:p>
            <a:r>
              <a:rPr lang="en-US" dirty="0"/>
              <a:t>MSE is not “Accuracy”: If a trained model output </a:t>
            </a:r>
            <a:r>
              <a:rPr lang="en-US" i="1" dirty="0"/>
              <a:t>o </a:t>
            </a:r>
            <a:r>
              <a:rPr lang="en-US" dirty="0"/>
              <a:t>is 0.7, when desired output </a:t>
            </a:r>
            <a:r>
              <a:rPr lang="en-US" i="1" dirty="0"/>
              <a:t>d</a:t>
            </a:r>
            <a:r>
              <a:rPr lang="en-US" dirty="0"/>
              <a:t> is 1, we may choose to consider this as “correct classification”, but that would still result in contributing a non-zero value to the MSE.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4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7009-1135-36F5-6F01-28CBA452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Can we use MSE for 2-Class Classification 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70DE6-05BC-6961-78FC-DD4F3D65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desired output </a:t>
            </a:r>
            <a:r>
              <a:rPr lang="en-US" i="1" dirty="0"/>
              <a:t>d </a:t>
            </a:r>
            <a:r>
              <a:rPr lang="en-US" dirty="0"/>
              <a:t>could be a number, e.g., 1 for one class, 0 (or -1) for the other class.</a:t>
            </a:r>
          </a:p>
          <a:p>
            <a:r>
              <a:rPr lang="en-US" dirty="0"/>
              <a:t>If a trained model output </a:t>
            </a:r>
            <a:r>
              <a:rPr lang="en-US" i="1" dirty="0"/>
              <a:t>o </a:t>
            </a:r>
            <a:r>
              <a:rPr lang="en-US" dirty="0"/>
              <a:t>is 0.7, we may compute MSE to be 0.49 if the desired output </a:t>
            </a:r>
            <a:r>
              <a:rPr lang="en-US" i="1" dirty="0"/>
              <a:t>d</a:t>
            </a:r>
            <a:r>
              <a:rPr lang="en-US" dirty="0"/>
              <a:t> is 0, and 0.09 if the desired output </a:t>
            </a:r>
            <a:r>
              <a:rPr lang="en-US" i="1" dirty="0"/>
              <a:t>d </a:t>
            </a:r>
            <a:r>
              <a:rPr lang="en-US" dirty="0"/>
              <a:t>is 1.</a:t>
            </a:r>
          </a:p>
          <a:p>
            <a:r>
              <a:rPr lang="en-US" dirty="0"/>
              <a:t>This would give us a non-zero MSE even if the model output</a:t>
            </a:r>
            <a:r>
              <a:rPr lang="en-US" i="1" dirty="0"/>
              <a:t> o</a:t>
            </a:r>
            <a:r>
              <a:rPr lang="en-US" dirty="0"/>
              <a:t> is almost 1, e.g., MSE=0.01 if </a:t>
            </a:r>
            <a:r>
              <a:rPr lang="en-US" i="1" dirty="0"/>
              <a:t>o </a:t>
            </a:r>
            <a:r>
              <a:rPr lang="en-US" dirty="0"/>
              <a:t>is 0.9– we may instead set a threshold of acceptability, e.g., defining the error to be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00B050"/>
                </a:solidFill>
              </a:rPr>
              <a:t> (d=1? o&gt;0.9? 0 : (o – 0.9)</a:t>
            </a:r>
            <a:r>
              <a:rPr lang="en-US" i="1" baseline="30000" dirty="0">
                <a:solidFill>
                  <a:srgbClr val="00B050"/>
                </a:solidFill>
              </a:rPr>
              <a:t>2 </a:t>
            </a:r>
            <a:r>
              <a:rPr lang="en-US" i="1" dirty="0">
                <a:solidFill>
                  <a:srgbClr val="00B050"/>
                </a:solidFill>
              </a:rPr>
              <a:t> ) </a:t>
            </a:r>
            <a:r>
              <a:rPr lang="en-US" i="1" dirty="0"/>
              <a:t>and  </a:t>
            </a:r>
            <a:r>
              <a:rPr lang="en-US" i="1" dirty="0">
                <a:solidFill>
                  <a:srgbClr val="0070C0"/>
                </a:solidFill>
              </a:rPr>
              <a:t>(d=0? o&lt;0.1? 0 : (o – 0.1)</a:t>
            </a:r>
            <a:r>
              <a:rPr lang="en-US" i="1" baseline="30000" dirty="0">
                <a:solidFill>
                  <a:srgbClr val="0070C0"/>
                </a:solidFill>
              </a:rPr>
              <a:t>2 </a:t>
            </a:r>
            <a:r>
              <a:rPr lang="en-US" i="1" dirty="0">
                <a:solidFill>
                  <a:srgbClr val="0070C0"/>
                </a:solidFill>
              </a:rPr>
              <a:t> 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9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7009-1135-36F5-6F01-28CBA452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Can we use MSE for 2-Class Classification 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70DE6-05BC-6961-78FC-DD4F3D65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…</a:t>
            </a:r>
          </a:p>
          <a:p>
            <a:r>
              <a:rPr lang="en-US" dirty="0"/>
              <a:t>This would give us a non-zero MSE even if the model output</a:t>
            </a:r>
            <a:r>
              <a:rPr lang="en-US" i="1" dirty="0"/>
              <a:t> o</a:t>
            </a:r>
            <a:r>
              <a:rPr lang="en-US" dirty="0"/>
              <a:t> is almost 1, e.g., MSE=0.01 if </a:t>
            </a:r>
            <a:r>
              <a:rPr lang="en-US" i="1" dirty="0"/>
              <a:t>o </a:t>
            </a:r>
            <a:r>
              <a:rPr lang="en-US" dirty="0"/>
              <a:t>is 0.9– we may instead set a threshold of acceptability, e.g., defining the error to be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00B050"/>
                </a:solidFill>
              </a:rPr>
              <a:t> (d=1? o&gt;0.9? 0 : (o – 0.9)</a:t>
            </a:r>
            <a:r>
              <a:rPr lang="en-US" i="1" baseline="30000" dirty="0">
                <a:solidFill>
                  <a:srgbClr val="00B050"/>
                </a:solidFill>
              </a:rPr>
              <a:t>2 </a:t>
            </a:r>
            <a:r>
              <a:rPr lang="en-US" i="1" dirty="0">
                <a:solidFill>
                  <a:srgbClr val="00B050"/>
                </a:solidFill>
              </a:rPr>
              <a:t> ) </a:t>
            </a:r>
            <a:r>
              <a:rPr lang="en-US" i="1" dirty="0"/>
              <a:t>and  </a:t>
            </a:r>
            <a:r>
              <a:rPr lang="en-US" i="1" dirty="0">
                <a:solidFill>
                  <a:srgbClr val="0070C0"/>
                </a:solidFill>
              </a:rPr>
              <a:t>(d=0? o&lt;0.1? 0 : (o – 0.1)</a:t>
            </a:r>
            <a:r>
              <a:rPr lang="en-US" i="1" baseline="30000" dirty="0">
                <a:solidFill>
                  <a:srgbClr val="0070C0"/>
                </a:solidFill>
              </a:rPr>
              <a:t>2 </a:t>
            </a:r>
            <a:r>
              <a:rPr lang="en-US" i="1" dirty="0">
                <a:solidFill>
                  <a:srgbClr val="0070C0"/>
                </a:solidFill>
              </a:rPr>
              <a:t> ) </a:t>
            </a:r>
          </a:p>
          <a:p>
            <a:pPr marL="0" indent="0">
              <a:buNone/>
            </a:pPr>
            <a:r>
              <a:rPr lang="en-US" dirty="0"/>
              <a:t>i.e.,</a:t>
            </a:r>
          </a:p>
          <a:p>
            <a:pPr marL="0" indent="0">
              <a:buNone/>
            </a:pPr>
            <a:r>
              <a:rPr lang="en-US" dirty="0"/>
              <a:t> if </a:t>
            </a:r>
            <a:r>
              <a:rPr lang="en-US" i="1" dirty="0">
                <a:solidFill>
                  <a:srgbClr val="00B050"/>
                </a:solidFill>
              </a:rPr>
              <a:t> (d=1) </a:t>
            </a:r>
          </a:p>
          <a:p>
            <a:pPr marL="0" indent="0">
              <a:buNone/>
            </a:pPr>
            <a:r>
              <a:rPr lang="en-US" i="1" dirty="0"/>
              <a:t>	then </a:t>
            </a:r>
            <a:r>
              <a:rPr lang="en-US" i="1" dirty="0">
                <a:solidFill>
                  <a:srgbClr val="00B050"/>
                </a:solidFill>
              </a:rPr>
              <a:t>if  (o&gt;0.9) then 0  else (o – 0.9)</a:t>
            </a:r>
            <a:r>
              <a:rPr lang="en-US" i="1" baseline="30000" dirty="0">
                <a:solidFill>
                  <a:srgbClr val="00B050"/>
                </a:solidFill>
              </a:rPr>
              <a:t>2 </a:t>
            </a:r>
            <a:r>
              <a:rPr lang="en-US" i="1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	</a:t>
            </a:r>
            <a:r>
              <a:rPr lang="en-US" i="1" dirty="0"/>
              <a:t>else 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70C0"/>
                </a:solidFill>
              </a:rPr>
              <a:t>if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70C0"/>
                </a:solidFill>
              </a:rPr>
              <a:t>o&lt;0.1 then 0  </a:t>
            </a:r>
            <a:r>
              <a:rPr lang="en-US" i="1" dirty="0">
                <a:solidFill>
                  <a:srgbClr val="FF0000"/>
                </a:solidFill>
              </a:rPr>
              <a:t>else (o – 0.1)</a:t>
            </a:r>
            <a:r>
              <a:rPr lang="en-US" i="1" baseline="30000" dirty="0">
                <a:solidFill>
                  <a:srgbClr val="FF0000"/>
                </a:solidFill>
              </a:rPr>
              <a:t>2 </a:t>
            </a:r>
            <a:r>
              <a:rPr lang="en-US" i="1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72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7009-1135-36F5-6F01-28CBA452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…Can we use MSE for 2-Class Classification 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70DE6-05BC-6961-78FC-DD4F3D65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desired output </a:t>
            </a:r>
            <a:r>
              <a:rPr lang="en-US" i="1" dirty="0"/>
              <a:t>d </a:t>
            </a:r>
            <a:r>
              <a:rPr lang="en-US" dirty="0"/>
              <a:t>could be a number, e.g., 1 for class A, and 0 for the other class B….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00B050"/>
                </a:solidFill>
              </a:rPr>
              <a:t> (d=1? o&gt;0.9? 0 : (o – 0.9)</a:t>
            </a:r>
            <a:r>
              <a:rPr lang="en-US" i="1" baseline="30000" dirty="0">
                <a:solidFill>
                  <a:srgbClr val="00B050"/>
                </a:solidFill>
              </a:rPr>
              <a:t>2 </a:t>
            </a:r>
            <a:r>
              <a:rPr lang="en-US" i="1" dirty="0">
                <a:solidFill>
                  <a:srgbClr val="00B050"/>
                </a:solidFill>
              </a:rPr>
              <a:t> ) </a:t>
            </a:r>
            <a:r>
              <a:rPr lang="en-US" i="1" dirty="0"/>
              <a:t>and  </a:t>
            </a:r>
            <a:r>
              <a:rPr lang="en-US" i="1" dirty="0">
                <a:solidFill>
                  <a:srgbClr val="0070C0"/>
                </a:solidFill>
              </a:rPr>
              <a:t>(d=0? o&lt;0.1? 0 : (o – 0.1)</a:t>
            </a:r>
            <a:r>
              <a:rPr lang="en-US" i="1" baseline="30000" dirty="0">
                <a:solidFill>
                  <a:srgbClr val="0070C0"/>
                </a:solidFill>
              </a:rPr>
              <a:t>2 </a:t>
            </a:r>
            <a:r>
              <a:rPr lang="en-US" i="1" dirty="0">
                <a:solidFill>
                  <a:srgbClr val="0070C0"/>
                </a:solidFill>
              </a:rPr>
              <a:t> ) </a:t>
            </a:r>
          </a:p>
          <a:p>
            <a:r>
              <a:rPr lang="en-US" dirty="0">
                <a:solidFill>
                  <a:srgbClr val="FF0000"/>
                </a:solidFill>
              </a:rPr>
              <a:t>The above assumes symmetry between the two classes; </a:t>
            </a:r>
            <a:r>
              <a:rPr lang="en-US" dirty="0"/>
              <a:t>but the decision rule determining how we treat a model output is also important, e.g</a:t>
            </a:r>
            <a:r>
              <a:rPr lang="en-US" dirty="0">
                <a:solidFill>
                  <a:srgbClr val="FF0000"/>
                </a:solidFill>
              </a:rPr>
              <a:t>., we may decide to interpret any output&gt;0.4 as class A</a:t>
            </a:r>
            <a:r>
              <a:rPr lang="en-US" dirty="0"/>
              <a:t>. If we focus only on the error from misclassified data, a possible error would be </a:t>
            </a:r>
          </a:p>
          <a:p>
            <a:pPr marL="457200" lvl="1" indent="0">
              <a:buNone/>
            </a:pPr>
            <a:r>
              <a:rPr lang="en-US" sz="3200" i="1" dirty="0">
                <a:solidFill>
                  <a:srgbClr val="00B050"/>
                </a:solidFill>
              </a:rPr>
              <a:t> (d=1? o&gt;0.4? 0 : (o – 0.4)</a:t>
            </a:r>
            <a:r>
              <a:rPr lang="en-US" sz="3200" i="1" baseline="30000" dirty="0">
                <a:solidFill>
                  <a:srgbClr val="00B050"/>
                </a:solidFill>
              </a:rPr>
              <a:t>2 </a:t>
            </a:r>
            <a:r>
              <a:rPr lang="en-US" sz="3200" i="1" dirty="0">
                <a:solidFill>
                  <a:srgbClr val="00B050"/>
                </a:solidFill>
              </a:rPr>
              <a:t>) </a:t>
            </a:r>
            <a:r>
              <a:rPr lang="en-US" sz="3200" i="1" dirty="0"/>
              <a:t>and </a:t>
            </a:r>
            <a:r>
              <a:rPr lang="en-US" sz="3200" i="1" dirty="0">
                <a:solidFill>
                  <a:srgbClr val="0070C0"/>
                </a:solidFill>
              </a:rPr>
              <a:t>(d=0? o&lt;0.4? 0 : (o – 0.4)</a:t>
            </a:r>
            <a:r>
              <a:rPr lang="en-US" sz="3200" i="1" baseline="30000" dirty="0">
                <a:solidFill>
                  <a:srgbClr val="0070C0"/>
                </a:solidFill>
              </a:rPr>
              <a:t>2 </a:t>
            </a:r>
            <a:r>
              <a:rPr lang="en-US" sz="3200" i="1" dirty="0">
                <a:solidFill>
                  <a:srgbClr val="0070C0"/>
                </a:solidFill>
              </a:rPr>
              <a:t>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69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78D7-E75A-D50C-46CF-FB79E946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Can we use MSE for multi-Class Classification Problems (with more than 2 classes)?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693EE-705D-4527-3D6D-35A6ABFA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E.g., 26-character recognition problem with desired output vector (0, 1, 0,…0) for character “B”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Case 1: Trained model output vector is a binary vector containing exactly one 1, e.g., (0, 0, 1, 0, …0)</a:t>
            </a:r>
          </a:p>
        </p:txBody>
      </p:sp>
    </p:spTree>
    <p:extLst>
      <p:ext uri="{BB962C8B-B14F-4D97-AF65-F5344CB8AC3E}">
        <p14:creationId xmlns:p14="http://schemas.microsoft.com/office/powerpoint/2010/main" val="357821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C3CF-2199-7C18-DAE6-11115201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Spoonful of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963FA-3E5B-1268-C921-46B44340D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Which of the following are </a:t>
            </a:r>
            <a:r>
              <a:rPr lang="en-US" b="1" dirty="0"/>
              <a:t>scientific</a:t>
            </a:r>
            <a:r>
              <a:rPr lang="en-US" dirty="0"/>
              <a:t> hypotheses?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[The issue is not whether something is true or false.]</a:t>
            </a:r>
          </a:p>
          <a:p>
            <a:pPr marL="0" indent="0">
              <a:buNone/>
            </a:pPr>
            <a:endParaRPr lang="en-US" u="sng" dirty="0"/>
          </a:p>
          <a:p>
            <a:pPr marL="514350" indent="-514350">
              <a:buAutoNum type="alphaLcParenBoth"/>
            </a:pPr>
            <a:r>
              <a:rPr lang="en-US" dirty="0"/>
              <a:t>The human </a:t>
            </a:r>
            <a:r>
              <a:rPr lang="en-US" dirty="0">
                <a:solidFill>
                  <a:srgbClr val="FF0000"/>
                </a:solidFill>
              </a:rPr>
              <a:t>soul</a:t>
            </a:r>
            <a:r>
              <a:rPr lang="en-US" dirty="0"/>
              <a:t> weighs 21 grams.</a:t>
            </a:r>
          </a:p>
          <a:p>
            <a:pPr marL="514350" indent="-514350">
              <a:buAutoNum type="alphaLcParenBoth"/>
            </a:pPr>
            <a:r>
              <a:rPr lang="en-US" dirty="0">
                <a:solidFill>
                  <a:srgbClr val="00B050"/>
                </a:solidFill>
              </a:rPr>
              <a:t>When a person dies, their weight decreases by 21 grams.</a:t>
            </a:r>
          </a:p>
          <a:p>
            <a:pPr marL="514350" indent="-514350">
              <a:buAutoNum type="alphaLcParenBoth"/>
            </a:pPr>
            <a:r>
              <a:rPr lang="en-US" dirty="0"/>
              <a:t>My neural network is </a:t>
            </a:r>
            <a:r>
              <a:rPr lang="en-US" dirty="0">
                <a:solidFill>
                  <a:srgbClr val="FF0000"/>
                </a:solidFill>
              </a:rPr>
              <a:t>prettier</a:t>
            </a:r>
            <a:r>
              <a:rPr lang="en-US" dirty="0"/>
              <a:t> than yours.</a:t>
            </a:r>
          </a:p>
          <a:p>
            <a:pPr marL="514350" indent="-514350">
              <a:buAutoNum type="alphaLcParenBoth"/>
            </a:pPr>
            <a:r>
              <a:rPr lang="en-US" dirty="0">
                <a:solidFill>
                  <a:srgbClr val="00B050"/>
                </a:solidFill>
              </a:rPr>
              <a:t>This neural network has fewer parameters than that one.</a:t>
            </a:r>
          </a:p>
          <a:p>
            <a:pPr marL="514350" indent="-514350">
              <a:buAutoNum type="alphaLcParenBoth"/>
            </a:pPr>
            <a:r>
              <a:rPr lang="en-US" dirty="0"/>
              <a:t>Computers can be </a:t>
            </a:r>
            <a:r>
              <a:rPr lang="en-US" dirty="0">
                <a:solidFill>
                  <a:srgbClr val="FF0000"/>
                </a:solidFill>
              </a:rPr>
              <a:t>conscious</a:t>
            </a:r>
            <a:r>
              <a:rPr lang="en-US" dirty="0"/>
              <a:t>.</a:t>
            </a:r>
          </a:p>
          <a:p>
            <a:pPr marL="514350" indent="-514350">
              <a:buAutoNum type="alphaLcParenBoth"/>
            </a:pPr>
            <a:r>
              <a:rPr lang="en-US" dirty="0">
                <a:solidFill>
                  <a:srgbClr val="00B050"/>
                </a:solidFill>
              </a:rPr>
              <a:t>This software can generate responses that simulate human responses well.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606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78D7-E75A-D50C-46CF-FB79E946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Can we use MSE for multi-Class Classification Problems (with more than 2 classes)?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693EE-705D-4527-3D6D-35A6ABFA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E.g., 26-character recognition problem with desired output vector (0, 1, 0,…0) for character “B”</a:t>
            </a:r>
          </a:p>
          <a:p>
            <a:pPr marL="0" indent="0">
              <a:buNone/>
            </a:pPr>
            <a:r>
              <a:rPr lang="en-US" dirty="0"/>
              <a:t>Case 1: Trained model output vector is a binary vector containing exactly one 1, e.g., (0, 0, 1, 0, …0)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Case 2: Trained model output vector is a binary vector containing only zeroes.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96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78D7-E75A-D50C-46CF-FB79E946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Can we use MSE for multi-Class Classification Problems (with more than 2 classes)?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693EE-705D-4527-3D6D-35A6ABFA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E.g., 26-character recognition problem with desired output vector (0, 1, 0,…0) for character “B”</a:t>
            </a:r>
          </a:p>
          <a:p>
            <a:pPr marL="0" indent="0">
              <a:buNone/>
            </a:pPr>
            <a:r>
              <a:rPr lang="en-US" dirty="0"/>
              <a:t>Case 1: Trained model output vector is a binary vector containing exactly one 1, e.g., (0, 0, 1, 0, …0)</a:t>
            </a:r>
          </a:p>
          <a:p>
            <a:pPr marL="0" indent="0">
              <a:buNone/>
            </a:pPr>
            <a:r>
              <a:rPr lang="en-US" dirty="0"/>
              <a:t>Case 2: Trained model output vector is a binary vector containing only zeroes.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Case 3: Trained model output vector is a binary vector containing only multiple ones, e.g., (0, 1, 1, 0, …0)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82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78D7-E75A-D50C-46CF-FB79E946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Can we use MSE for multi-Class Classification Problems (with more than 2 classes)?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693EE-705D-4527-3D6D-35A6ABFA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E.g., 26-character recognition problem with desired output vector (0, 1, 0,…0) for character “B”</a:t>
            </a:r>
          </a:p>
          <a:p>
            <a:pPr marL="0" indent="0">
              <a:buNone/>
            </a:pPr>
            <a:r>
              <a:rPr lang="en-US" dirty="0"/>
              <a:t>Case 1: Trained model output vector is a binary vector containing exactly one 1, e.g., (0, 0, 1, 0, …0)</a:t>
            </a:r>
          </a:p>
          <a:p>
            <a:pPr marL="0" indent="0">
              <a:buNone/>
            </a:pPr>
            <a:r>
              <a:rPr lang="en-US" dirty="0"/>
              <a:t>Case 2: Trained model output vector is a binary vector containing only zeroes.</a:t>
            </a:r>
          </a:p>
          <a:p>
            <a:pPr marL="0" indent="0">
              <a:buNone/>
            </a:pPr>
            <a:r>
              <a:rPr lang="en-US" dirty="0"/>
              <a:t>Case 3: Trained model output vector is a binary vector containing only multiple ones, e.g., (0, 1, 1, 0, …0)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Case 4: Trained model output vector is a vector containing various numeric values in the range [0,1], e.g., (0.2, 0.6, 0.3, 0, …0)—these values may not add up to 1.0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7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78D7-E75A-D50C-46CF-FB79E946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Can we use MSE for multi-Class Classification Problems (with more than 2 classes)?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693EE-705D-4527-3D6D-35A6ABFA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E.g., 26-character recognition problem with desired output vector (0, 1, 0,…0) for character “B”</a:t>
            </a:r>
          </a:p>
          <a:p>
            <a:pPr marL="0" indent="0">
              <a:buNone/>
            </a:pPr>
            <a:r>
              <a:rPr lang="en-US" dirty="0"/>
              <a:t>Case 1: Trained model output vector is a binary vector containing exactly one 1, e.g., (0, 0, 1, 0, …0)</a:t>
            </a:r>
          </a:p>
          <a:p>
            <a:pPr marL="0" indent="0">
              <a:buNone/>
            </a:pPr>
            <a:r>
              <a:rPr lang="en-US" dirty="0"/>
              <a:t>Case 2: Trained model output vector is a binary vector containing only zeroes.</a:t>
            </a:r>
          </a:p>
          <a:p>
            <a:pPr marL="0" indent="0">
              <a:buNone/>
            </a:pPr>
            <a:r>
              <a:rPr lang="en-US" dirty="0"/>
              <a:t>Case 3: Trained model output vector is a binary vector containing only multiple ones, e.g., (0, 1, 1, 0, …0)</a:t>
            </a:r>
          </a:p>
          <a:p>
            <a:pPr marL="0" indent="0">
              <a:buNone/>
            </a:pPr>
            <a:r>
              <a:rPr lang="en-US" dirty="0"/>
              <a:t>Case 4: Trained model output vector is a vector containing various numeric values in the range [0,1], e.g., (0.1, 0.6, 0.3, 0, …0)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Case 5: Trained model output vector is a vector containing unbounded numeric values, e.g., (-0.1, 3.6, 0.3, 0, …0)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88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559B-1A35-3181-706C-63912A14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not MSE, how else do we evaluate performance on classification 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3081-67BD-C317-ABFD-23079D7D5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Focus on classification errors made, </a:t>
            </a:r>
            <a:r>
              <a:rPr lang="en-US" dirty="0"/>
              <a:t>e.g., saying a student in the class is paying attention when he is not.</a:t>
            </a:r>
          </a:p>
          <a:p>
            <a:r>
              <a:rPr lang="en-US" dirty="0">
                <a:solidFill>
                  <a:srgbClr val="FF0000"/>
                </a:solidFill>
              </a:rPr>
              <a:t>Usual question: how many data points are misclassified?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3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559B-1A35-3181-706C-63912A14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not MSE, how else do we evaluate performance on </a:t>
            </a:r>
            <a:r>
              <a:rPr lang="en-US" dirty="0">
                <a:solidFill>
                  <a:srgbClr val="0070C0"/>
                </a:solidFill>
              </a:rPr>
              <a:t>2-class classification </a:t>
            </a:r>
            <a:r>
              <a:rPr lang="en-US" dirty="0"/>
              <a:t>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3081-67BD-C317-ABFD-23079D7D5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Often, for two-class problems, </a:t>
            </a:r>
            <a:r>
              <a:rPr lang="en-US" dirty="0">
                <a:solidFill>
                  <a:srgbClr val="FF0000"/>
                </a:solidFill>
              </a:rPr>
              <a:t>we refer to one class as “positive” and the other class as “negative”—this does not mean “undesirable”!  </a:t>
            </a:r>
            <a:r>
              <a:rPr lang="en-US" dirty="0"/>
              <a:t>(E.g., hope you are Covid-negative).</a:t>
            </a:r>
          </a:p>
          <a:p>
            <a:r>
              <a:rPr lang="en-US" dirty="0"/>
              <a:t>Raise your hand if you read this line.</a:t>
            </a:r>
          </a:p>
          <a:p>
            <a:r>
              <a:rPr lang="en-US" dirty="0">
                <a:solidFill>
                  <a:srgbClr val="0070C0"/>
                </a:solidFill>
              </a:rPr>
              <a:t>“True Positive” (TP) and “True Negative” (TN): model outputs correctly match with desired output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Two kinds of errors to be minimized:</a:t>
            </a:r>
          </a:p>
          <a:p>
            <a:r>
              <a:rPr lang="en-US" dirty="0">
                <a:solidFill>
                  <a:srgbClr val="0070C0"/>
                </a:solidFill>
              </a:rPr>
              <a:t>“False Negative” (FN): </a:t>
            </a:r>
            <a:r>
              <a:rPr lang="en-US" dirty="0"/>
              <a:t>trained model output is “Negative”, desired output is “Positive”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0070C0"/>
                </a:solidFill>
              </a:rPr>
              <a:t>False Positive” (FP): </a:t>
            </a:r>
            <a:r>
              <a:rPr lang="en-US" dirty="0"/>
              <a:t>trained model output is “Positive”, desired output is “Negative”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75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C9E7-2B67-AC49-9DCD-9B79ECFB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2-class classification performance in terms of True/False Positives/Negatives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15EF8-9EB2-AF4A-BCFC-3916D98CE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Accuracy = (</a:t>
            </a:r>
            <a:r>
              <a:rPr lang="en-US" i="1" dirty="0">
                <a:solidFill>
                  <a:srgbClr val="0070C0"/>
                </a:solidFill>
              </a:rPr>
              <a:t>TP </a:t>
            </a:r>
            <a:r>
              <a:rPr lang="en-US" dirty="0">
                <a:solidFill>
                  <a:srgbClr val="0070C0"/>
                </a:solidFill>
              </a:rPr>
              <a:t>+ </a:t>
            </a:r>
            <a:r>
              <a:rPr lang="en-US" i="1" dirty="0">
                <a:solidFill>
                  <a:srgbClr val="0070C0"/>
                </a:solidFill>
              </a:rPr>
              <a:t>TN 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i="1" dirty="0">
                <a:solidFill>
                  <a:srgbClr val="0070C0"/>
                </a:solidFill>
              </a:rPr>
              <a:t>/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i="1" dirty="0">
                <a:solidFill>
                  <a:srgbClr val="0070C0"/>
                </a:solidFill>
              </a:rPr>
              <a:t>TP </a:t>
            </a:r>
            <a:r>
              <a:rPr lang="en-US" dirty="0">
                <a:solidFill>
                  <a:srgbClr val="0070C0"/>
                </a:solidFill>
              </a:rPr>
              <a:t>+ </a:t>
            </a:r>
            <a:r>
              <a:rPr lang="en-US" i="1" dirty="0">
                <a:solidFill>
                  <a:srgbClr val="0070C0"/>
                </a:solidFill>
              </a:rPr>
              <a:t>FP </a:t>
            </a:r>
            <a:r>
              <a:rPr lang="en-US" dirty="0">
                <a:solidFill>
                  <a:srgbClr val="0070C0"/>
                </a:solidFill>
              </a:rPr>
              <a:t>+ </a:t>
            </a:r>
            <a:r>
              <a:rPr lang="en-US" i="1" dirty="0">
                <a:solidFill>
                  <a:srgbClr val="0070C0"/>
                </a:solidFill>
              </a:rPr>
              <a:t>TN </a:t>
            </a:r>
            <a:r>
              <a:rPr lang="en-US" dirty="0">
                <a:solidFill>
                  <a:srgbClr val="0070C0"/>
                </a:solidFill>
              </a:rPr>
              <a:t>+ </a:t>
            </a:r>
            <a:r>
              <a:rPr lang="en-US" i="1" dirty="0">
                <a:solidFill>
                  <a:srgbClr val="0070C0"/>
                </a:solidFill>
              </a:rPr>
              <a:t>FN 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Generalized easily for multi-class problems to: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(number of correctly classified data points)/(total number of data points)</a:t>
            </a:r>
          </a:p>
          <a:p>
            <a:pPr marL="0" indent="0">
              <a:buNone/>
            </a:pPr>
            <a:r>
              <a:rPr lang="en-US" dirty="0"/>
              <a:t>Accuracy is the most frequently used classification measure.</a:t>
            </a:r>
          </a:p>
        </p:txBody>
      </p:sp>
    </p:spTree>
    <p:extLst>
      <p:ext uri="{BB962C8B-B14F-4D97-AF65-F5344CB8AC3E}">
        <p14:creationId xmlns:p14="http://schemas.microsoft.com/office/powerpoint/2010/main" val="1711561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D31F-EAD3-AE47-B755-370C652C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2C40-7E3D-D64A-8EC2-043411623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90 “non-fraudulent” (negative), and 10 “fraudulent” (positive) transactions.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of the following algorithms is “better”?</a:t>
            </a:r>
          </a:p>
          <a:p>
            <a:r>
              <a:rPr lang="en-US" dirty="0"/>
              <a:t>Algorithm 1: TN=90, FN=10, TP=0, FP=0, </a:t>
            </a:r>
            <a:r>
              <a:rPr lang="en-US" dirty="0">
                <a:solidFill>
                  <a:srgbClr val="FF0000"/>
                </a:solidFill>
              </a:rPr>
              <a:t>Accuracy=90%</a:t>
            </a:r>
          </a:p>
          <a:p>
            <a:r>
              <a:rPr lang="en-US" dirty="0"/>
              <a:t>Algorithm 2: TN=70, FN=0, TP=10, FP=20, </a:t>
            </a:r>
            <a:r>
              <a:rPr lang="en-US" dirty="0">
                <a:solidFill>
                  <a:srgbClr val="FF0000"/>
                </a:solidFill>
              </a:rPr>
              <a:t>Accuracy=80%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CONCLUSION?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55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D31F-EAD3-AE47-B755-370C652C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2C40-7E3D-D64A-8EC2-043411623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50 patients with Covid (Positive class), and 50 without Covid (Negative class).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of the following Covid tests is “better”?</a:t>
            </a:r>
          </a:p>
          <a:p>
            <a:r>
              <a:rPr lang="en-US" b="1" dirty="0"/>
              <a:t>Test 1</a:t>
            </a:r>
            <a:r>
              <a:rPr lang="en-US" dirty="0"/>
              <a:t>: TP=50, FP=10, TN=40, FN=0, </a:t>
            </a:r>
            <a:r>
              <a:rPr lang="en-US" dirty="0">
                <a:solidFill>
                  <a:srgbClr val="FF0000"/>
                </a:solidFill>
              </a:rPr>
              <a:t>Accuracy=90%</a:t>
            </a:r>
          </a:p>
          <a:p>
            <a:r>
              <a:rPr lang="en-US" b="1" dirty="0"/>
              <a:t>Test 2: </a:t>
            </a:r>
            <a:r>
              <a:rPr lang="en-US" dirty="0"/>
              <a:t>TP=45, FP=5, TN=48, FN=2, </a:t>
            </a:r>
            <a:r>
              <a:rPr lang="en-US" dirty="0">
                <a:solidFill>
                  <a:srgbClr val="FF0000"/>
                </a:solidFill>
              </a:rPr>
              <a:t>Accuracy=93%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CONCLUSION?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12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C9E7-2B67-AC49-9DCD-9B79ECFB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2-class classification performance in terms of True/False Positives/Negatives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15EF8-9EB2-AF4A-BCFC-3916D98CE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Accuracy = (</a:t>
            </a:r>
            <a:r>
              <a:rPr lang="en-US" i="1" dirty="0">
                <a:solidFill>
                  <a:srgbClr val="0070C0"/>
                </a:solidFill>
              </a:rPr>
              <a:t>TP </a:t>
            </a:r>
            <a:r>
              <a:rPr lang="en-US" dirty="0">
                <a:solidFill>
                  <a:srgbClr val="0070C0"/>
                </a:solidFill>
              </a:rPr>
              <a:t>+ </a:t>
            </a:r>
            <a:r>
              <a:rPr lang="en-US" i="1" dirty="0">
                <a:solidFill>
                  <a:srgbClr val="0070C0"/>
                </a:solidFill>
              </a:rPr>
              <a:t>TN 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i="1" dirty="0">
                <a:solidFill>
                  <a:srgbClr val="0070C0"/>
                </a:solidFill>
              </a:rPr>
              <a:t>/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i="1" dirty="0">
                <a:solidFill>
                  <a:srgbClr val="0070C0"/>
                </a:solidFill>
              </a:rPr>
              <a:t>TP </a:t>
            </a:r>
            <a:r>
              <a:rPr lang="en-US" dirty="0">
                <a:solidFill>
                  <a:srgbClr val="0070C0"/>
                </a:solidFill>
              </a:rPr>
              <a:t>+ </a:t>
            </a:r>
            <a:r>
              <a:rPr lang="en-US" i="1" dirty="0">
                <a:solidFill>
                  <a:srgbClr val="0070C0"/>
                </a:solidFill>
              </a:rPr>
              <a:t>FP </a:t>
            </a:r>
            <a:r>
              <a:rPr lang="en-US" dirty="0">
                <a:solidFill>
                  <a:srgbClr val="0070C0"/>
                </a:solidFill>
              </a:rPr>
              <a:t>+ </a:t>
            </a:r>
            <a:r>
              <a:rPr lang="en-US" i="1" dirty="0">
                <a:solidFill>
                  <a:srgbClr val="0070C0"/>
                </a:solidFill>
              </a:rPr>
              <a:t>TN </a:t>
            </a:r>
            <a:r>
              <a:rPr lang="en-US" dirty="0">
                <a:solidFill>
                  <a:srgbClr val="0070C0"/>
                </a:solidFill>
              </a:rPr>
              <a:t>+ </a:t>
            </a:r>
            <a:r>
              <a:rPr lang="en-US" i="1" dirty="0">
                <a:solidFill>
                  <a:srgbClr val="0070C0"/>
                </a:solidFill>
              </a:rPr>
              <a:t>FN 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Generalized easily for multi-class problems to: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(number of correctly classified data points)/(total number of data points)</a:t>
            </a:r>
          </a:p>
          <a:p>
            <a:pPr marL="0" indent="0">
              <a:buNone/>
            </a:pPr>
            <a:r>
              <a:rPr lang="en-US" dirty="0"/>
              <a:t>Accuracy is the most frequently used classification measure, perfect if:</a:t>
            </a:r>
          </a:p>
          <a:p>
            <a:pPr marL="514350" indent="-514350">
              <a:buAutoNum type="arabicParenBoth"/>
            </a:pPr>
            <a:r>
              <a:rPr lang="en-US" dirty="0">
                <a:solidFill>
                  <a:srgbClr val="0070C0"/>
                </a:solidFill>
              </a:rPr>
              <a:t>Data is balanced, </a:t>
            </a:r>
            <a:r>
              <a:rPr lang="en-US" dirty="0"/>
              <a:t>e.g., equal number of data points of each class</a:t>
            </a:r>
          </a:p>
          <a:p>
            <a:pPr marL="514350" indent="-514350">
              <a:buAutoNum type="arabicParenBoth"/>
            </a:pPr>
            <a:r>
              <a:rPr lang="en-US" dirty="0">
                <a:solidFill>
                  <a:srgbClr val="0070C0"/>
                </a:solidFill>
              </a:rPr>
              <a:t>Cost of misclassification is symmetric, </a:t>
            </a:r>
            <a:r>
              <a:rPr lang="en-US" dirty="0"/>
              <a:t>e.g., a false positive is as undesirable as a false negative.</a:t>
            </a:r>
          </a:p>
          <a:p>
            <a:pPr marL="0" indent="0">
              <a:buNone/>
            </a:pPr>
            <a:r>
              <a:rPr lang="en-US" b="1" dirty="0"/>
              <a:t>Counter-examples:</a:t>
            </a:r>
          </a:p>
          <a:p>
            <a:pPr marL="514350" indent="-514350">
              <a:buAutoNum type="arabicPeriod"/>
            </a:pPr>
            <a:r>
              <a:rPr lang="en-US" dirty="0"/>
              <a:t>Credit card transaction fraud</a:t>
            </a:r>
          </a:p>
          <a:p>
            <a:pPr marL="514350" indent="-514350">
              <a:buAutoNum type="arabicPeriod"/>
            </a:pPr>
            <a:r>
              <a:rPr lang="en-US" dirty="0"/>
              <a:t>Medical diagnosis</a:t>
            </a:r>
          </a:p>
        </p:txBody>
      </p:sp>
    </p:spTree>
    <p:extLst>
      <p:ext uri="{BB962C8B-B14F-4D97-AF65-F5344CB8AC3E}">
        <p14:creationId xmlns:p14="http://schemas.microsoft.com/office/powerpoint/2010/main" val="152410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C3CF-2199-7C18-DAE6-11115201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Spoonful of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963FA-3E5B-1268-C921-46B44340D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Our present goal is to answer the following questions:</a:t>
            </a:r>
          </a:p>
          <a:p>
            <a:r>
              <a:rPr lang="en-US" dirty="0">
                <a:solidFill>
                  <a:srgbClr val="7030A0"/>
                </a:solidFill>
              </a:rPr>
              <a:t>How good is a specific model (after ML)?</a:t>
            </a:r>
          </a:p>
          <a:p>
            <a:r>
              <a:rPr lang="en-US" dirty="0">
                <a:solidFill>
                  <a:srgbClr val="7030A0"/>
                </a:solidFill>
              </a:rPr>
              <a:t>Which of two models is better?</a:t>
            </a:r>
          </a:p>
          <a:p>
            <a:r>
              <a:rPr lang="en-US" dirty="0">
                <a:solidFill>
                  <a:srgbClr val="7030A0"/>
                </a:solidFill>
              </a:rPr>
              <a:t>Which of two learning algorithms is better?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These questions seem to have subjective words: “good”, “better”.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distinguish </a:t>
            </a:r>
            <a:r>
              <a:rPr lang="en-US" b="1" dirty="0"/>
              <a:t>scientific</a:t>
            </a:r>
            <a:r>
              <a:rPr lang="en-US" dirty="0"/>
              <a:t> vs. </a:t>
            </a:r>
            <a:r>
              <a:rPr lang="en-US" b="1" dirty="0"/>
              <a:t>non-scientific </a:t>
            </a:r>
            <a:r>
              <a:rPr lang="en-US" dirty="0"/>
              <a:t>hypotheses?</a:t>
            </a:r>
          </a:p>
          <a:p>
            <a:r>
              <a:rPr lang="en-US" dirty="0">
                <a:solidFill>
                  <a:srgbClr val="FF0000"/>
                </a:solidFill>
              </a:rPr>
              <a:t>Verifiability</a:t>
            </a:r>
          </a:p>
          <a:p>
            <a:r>
              <a:rPr lang="en-US" dirty="0">
                <a:solidFill>
                  <a:srgbClr val="FF0000"/>
                </a:solidFill>
              </a:rPr>
              <a:t>Falsifiability</a:t>
            </a:r>
          </a:p>
          <a:p>
            <a:r>
              <a:rPr lang="en-US" dirty="0">
                <a:solidFill>
                  <a:srgbClr val="FF0000"/>
                </a:solidFill>
              </a:rPr>
              <a:t>Quantifiability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879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4576-9C31-1C41-B172-E2D9D213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366E0-1261-A842-89A7-458DE96F6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Instead of just Accuracy, we need to use other measures appropriate for the problem.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Specific strategies must be used to increase the emphasis given to the class with fewer points, or for which errors are more worrisome, </a:t>
            </a:r>
            <a:r>
              <a:rPr lang="en-US" dirty="0"/>
              <a:t>e.g.,</a:t>
            </a:r>
          </a:p>
          <a:p>
            <a:pPr lvl="1"/>
            <a:r>
              <a:rPr lang="en-US" dirty="0"/>
              <a:t>Modifying the loss function, e.g., with asymmetric penalties</a:t>
            </a:r>
          </a:p>
          <a:p>
            <a:pPr lvl="1"/>
            <a:r>
              <a:rPr lang="en-US" dirty="0"/>
              <a:t>Over-sampling the smaller (or more important) class</a:t>
            </a:r>
          </a:p>
          <a:p>
            <a:pPr lvl="1"/>
            <a:r>
              <a:rPr lang="en-US" dirty="0"/>
              <a:t>Under-sampling the larger (or less important) class—but we may lose useful information when we ignore some data</a:t>
            </a:r>
          </a:p>
        </p:txBody>
      </p:sp>
    </p:spTree>
    <p:extLst>
      <p:ext uri="{BB962C8B-B14F-4D97-AF65-F5344CB8AC3E}">
        <p14:creationId xmlns:p14="http://schemas.microsoft.com/office/powerpoint/2010/main" val="218283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C9E7-2B67-AC49-9DCD-9B79ECFB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2-class classification performance in terms of True/False Positives/Negatives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15EF8-9EB2-AF4A-BCFC-3916D98CE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Accuracy = (</a:t>
            </a:r>
            <a:r>
              <a:rPr lang="en-US" i="1" dirty="0">
                <a:solidFill>
                  <a:srgbClr val="0070C0"/>
                </a:solidFill>
              </a:rPr>
              <a:t>TP </a:t>
            </a:r>
            <a:r>
              <a:rPr lang="en-US" dirty="0">
                <a:solidFill>
                  <a:srgbClr val="0070C0"/>
                </a:solidFill>
              </a:rPr>
              <a:t>+ </a:t>
            </a:r>
            <a:r>
              <a:rPr lang="en-US" i="1" dirty="0">
                <a:solidFill>
                  <a:srgbClr val="0070C0"/>
                </a:solidFill>
              </a:rPr>
              <a:t>TN 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i="1" dirty="0">
                <a:solidFill>
                  <a:srgbClr val="0070C0"/>
                </a:solidFill>
              </a:rPr>
              <a:t>/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i="1" dirty="0">
                <a:solidFill>
                  <a:srgbClr val="0070C0"/>
                </a:solidFill>
              </a:rPr>
              <a:t>TP </a:t>
            </a:r>
            <a:r>
              <a:rPr lang="en-US" dirty="0">
                <a:solidFill>
                  <a:srgbClr val="0070C0"/>
                </a:solidFill>
              </a:rPr>
              <a:t>+ </a:t>
            </a:r>
            <a:r>
              <a:rPr lang="en-US" i="1" dirty="0">
                <a:solidFill>
                  <a:srgbClr val="0070C0"/>
                </a:solidFill>
              </a:rPr>
              <a:t>FP </a:t>
            </a:r>
            <a:r>
              <a:rPr lang="en-US" dirty="0">
                <a:solidFill>
                  <a:srgbClr val="0070C0"/>
                </a:solidFill>
              </a:rPr>
              <a:t>+ </a:t>
            </a:r>
            <a:r>
              <a:rPr lang="en-US" i="1" dirty="0">
                <a:solidFill>
                  <a:srgbClr val="0070C0"/>
                </a:solidFill>
              </a:rPr>
              <a:t>TN </a:t>
            </a:r>
            <a:r>
              <a:rPr lang="en-US" dirty="0">
                <a:solidFill>
                  <a:srgbClr val="0070C0"/>
                </a:solidFill>
              </a:rPr>
              <a:t>+ </a:t>
            </a:r>
            <a:r>
              <a:rPr lang="en-US" i="1" dirty="0">
                <a:solidFill>
                  <a:srgbClr val="0070C0"/>
                </a:solidFill>
              </a:rPr>
              <a:t>FN 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to adjust for imbalanced data?</a:t>
            </a:r>
          </a:p>
          <a:p>
            <a:r>
              <a:rPr lang="en-US" dirty="0">
                <a:solidFill>
                  <a:srgbClr val="0070C0"/>
                </a:solidFill>
              </a:rPr>
              <a:t>True Positive Rate TPR= TP/(TP+FN)</a:t>
            </a:r>
          </a:p>
          <a:p>
            <a:r>
              <a:rPr lang="en-US" dirty="0">
                <a:solidFill>
                  <a:srgbClr val="0070C0"/>
                </a:solidFill>
              </a:rPr>
              <a:t>True Negative Rate TNR = TN/(FP+TN)</a:t>
            </a:r>
          </a:p>
          <a:p>
            <a:r>
              <a:rPr lang="en-US" dirty="0">
                <a:solidFill>
                  <a:srgbClr val="FF0000"/>
                </a:solidFill>
              </a:rPr>
              <a:t>Balanced Accuracy = (TPR + TNR)/2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= (TP/(TP+FN) + TN/(FP+TN))  /2</a:t>
            </a:r>
          </a:p>
        </p:txBody>
      </p:sp>
    </p:spTree>
    <p:extLst>
      <p:ext uri="{BB962C8B-B14F-4D97-AF65-F5344CB8AC3E}">
        <p14:creationId xmlns:p14="http://schemas.microsoft.com/office/powerpoint/2010/main" val="2372757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C9E7-2B67-AC49-9DCD-9B79ECFB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2-class classification performance in terms of True/False Positives/Negatives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715EF8-9EB2-AF4A-BCFC-3916D98CE4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Accuracy = (</a:t>
                </a:r>
                <a:r>
                  <a:rPr lang="en-US" i="1" dirty="0">
                    <a:solidFill>
                      <a:schemeClr val="accent1"/>
                    </a:solidFill>
                  </a:rPr>
                  <a:t>TP </a:t>
                </a:r>
                <a:r>
                  <a:rPr lang="en-US" dirty="0">
                    <a:solidFill>
                      <a:schemeClr val="accent1"/>
                    </a:solidFill>
                  </a:rPr>
                  <a:t>+ </a:t>
                </a:r>
                <a:r>
                  <a:rPr lang="en-US" i="1" dirty="0">
                    <a:solidFill>
                      <a:schemeClr val="accent1"/>
                    </a:solidFill>
                  </a:rPr>
                  <a:t>TN 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  <a:r>
                  <a:rPr lang="en-US" i="1" dirty="0">
                    <a:solidFill>
                      <a:schemeClr val="accent1"/>
                    </a:solidFill>
                  </a:rPr>
                  <a:t>/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i="1" dirty="0">
                    <a:solidFill>
                      <a:schemeClr val="accent1"/>
                    </a:solidFill>
                  </a:rPr>
                  <a:t>TP </a:t>
                </a:r>
                <a:r>
                  <a:rPr lang="en-US" dirty="0">
                    <a:solidFill>
                      <a:schemeClr val="accent1"/>
                    </a:solidFill>
                  </a:rPr>
                  <a:t>+ </a:t>
                </a:r>
                <a:r>
                  <a:rPr lang="en-US" i="1" dirty="0">
                    <a:solidFill>
                      <a:schemeClr val="accent1"/>
                    </a:solidFill>
                  </a:rPr>
                  <a:t>FP </a:t>
                </a:r>
                <a:r>
                  <a:rPr lang="en-US" dirty="0">
                    <a:solidFill>
                      <a:schemeClr val="accent1"/>
                    </a:solidFill>
                  </a:rPr>
                  <a:t>+ </a:t>
                </a:r>
                <a:r>
                  <a:rPr lang="en-US" i="1" dirty="0">
                    <a:solidFill>
                      <a:schemeClr val="accent1"/>
                    </a:solidFill>
                  </a:rPr>
                  <a:t>TN </a:t>
                </a:r>
                <a:r>
                  <a:rPr lang="en-US" dirty="0">
                    <a:solidFill>
                      <a:schemeClr val="accent1"/>
                    </a:solidFill>
                  </a:rPr>
                  <a:t>+ </a:t>
                </a:r>
                <a:r>
                  <a:rPr lang="en-US" i="1" dirty="0">
                    <a:solidFill>
                      <a:schemeClr val="accent1"/>
                    </a:solidFill>
                  </a:rPr>
                  <a:t>FN 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Balanced Accuracy = (TP/(TP+FN) + TN/(FP+TN))  /2</a:t>
                </a: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i="1" dirty="0">
                    <a:solidFill>
                      <a:srgbClr val="FF0000"/>
                    </a:solidFill>
                  </a:rPr>
                  <a:t>Confusion matrix: [[TP FN][FP TN]], </a:t>
                </a:r>
                <a:r>
                  <a:rPr lang="en-US" dirty="0"/>
                  <a:t>a 2x2 matrix whose off-diagonal elements indicate errors of different kinds; rows denote actual </a:t>
                </a:r>
                <a:r>
                  <a:rPr lang="en-US" dirty="0" err="1"/>
                  <a:t>classes,and</a:t>
                </a:r>
                <a:r>
                  <a:rPr lang="en-US" dirty="0"/>
                  <a:t>  columns denote predicted classes.</a:t>
                </a:r>
              </a:p>
              <a:p>
                <a:pPr marL="0" indent="0">
                  <a:buNone/>
                </a:pPr>
                <a:r>
                  <a:rPr lang="en-US" i="1" dirty="0"/>
                  <a:t> Example (when 10 out of 10000 loan applicants ought to be denied loans):</a:t>
                </a:r>
              </a:p>
              <a:p>
                <a:pPr marL="0" indent="0">
                  <a:buNone/>
                </a:pPr>
                <a:r>
                  <a:rPr lang="en-US" i="1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970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Generalized to </a:t>
                </a:r>
                <a:r>
                  <a:rPr lang="en-US" i="1" dirty="0">
                    <a:solidFill>
                      <a:srgbClr val="FF0000"/>
                    </a:solidFill>
                  </a:rPr>
                  <a:t>k</a:t>
                </a:r>
                <a:r>
                  <a:rPr lang="en-US" dirty="0">
                    <a:solidFill>
                      <a:srgbClr val="FF0000"/>
                    </a:solidFill>
                  </a:rPr>
                  <a:t>-class problems as a </a:t>
                </a:r>
                <a:r>
                  <a:rPr lang="en-US" i="1" dirty="0" err="1">
                    <a:solidFill>
                      <a:srgbClr val="FF0000"/>
                    </a:solidFill>
                  </a:rPr>
                  <a:t>kxk</a:t>
                </a:r>
                <a:r>
                  <a:rPr lang="en-US" dirty="0">
                    <a:solidFill>
                      <a:srgbClr val="FF0000"/>
                    </a:solidFill>
                  </a:rPr>
                  <a:t> matrix whose </a:t>
                </a:r>
                <a:r>
                  <a:rPr lang="en-US" i="1" dirty="0">
                    <a:solidFill>
                      <a:srgbClr val="FF0000"/>
                    </a:solidFill>
                  </a:rPr>
                  <a:t>(</a:t>
                </a:r>
                <a:r>
                  <a:rPr lang="en-US" i="1" dirty="0" err="1">
                    <a:solidFill>
                      <a:srgbClr val="FF0000"/>
                    </a:solidFill>
                  </a:rPr>
                  <a:t>i,j</a:t>
                </a:r>
                <a:r>
                  <a:rPr lang="en-US" i="1" dirty="0">
                    <a:solidFill>
                      <a:srgbClr val="FF0000"/>
                    </a:solidFill>
                  </a:rPr>
                  <a:t>)</a:t>
                </a:r>
                <a:r>
                  <a:rPr lang="en-US" dirty="0" err="1">
                    <a:solidFill>
                      <a:srgbClr val="FF0000"/>
                    </a:solidFill>
                  </a:rPr>
                  <a:t>th</a:t>
                </a:r>
                <a:r>
                  <a:rPr lang="en-US" dirty="0">
                    <a:solidFill>
                      <a:srgbClr val="FF0000"/>
                    </a:solidFill>
                  </a:rPr>
                  <a:t> element is the number of elements in class </a:t>
                </a:r>
                <a:r>
                  <a:rPr lang="en-US" i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that are misdiagnosed as class </a:t>
                </a:r>
                <a:r>
                  <a:rPr lang="en-US" i="1" dirty="0">
                    <a:solidFill>
                      <a:srgbClr val="FF0000"/>
                    </a:solidFill>
                  </a:rPr>
                  <a:t>j.</a:t>
                </a:r>
              </a:p>
              <a:p>
                <a:pPr marL="0" indent="0" algn="ctr">
                  <a:buNone/>
                </a:pPr>
                <a:r>
                  <a:rPr lang="en-US" i="1" dirty="0"/>
                  <a:t>[In some literature and code, they use the transpose of this matrix; </a:t>
                </a:r>
              </a:p>
              <a:p>
                <a:pPr marL="0" indent="0" algn="ctr">
                  <a:buNone/>
                </a:pPr>
                <a:r>
                  <a:rPr lang="en-US" i="1" dirty="0"/>
                  <a:t>so it is best to clearly say what the rows and columns denote!]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715EF8-9EB2-AF4A-BCFC-3916D98CE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164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C9E7-2B67-AC49-9DCD-9B79ECFB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2-class classification performance in terms of True/False Positives/Negatives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15EF8-9EB2-AF4A-BCFC-3916D98CE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Accuracy = (</a:t>
            </a:r>
            <a:r>
              <a:rPr lang="en-US" i="1" dirty="0">
                <a:solidFill>
                  <a:schemeClr val="accent1"/>
                </a:solidFill>
              </a:rPr>
              <a:t>TP </a:t>
            </a:r>
            <a:r>
              <a:rPr lang="en-US" dirty="0">
                <a:solidFill>
                  <a:schemeClr val="accent1"/>
                </a:solidFill>
              </a:rPr>
              <a:t>+ </a:t>
            </a:r>
            <a:r>
              <a:rPr lang="en-US" i="1" dirty="0">
                <a:solidFill>
                  <a:schemeClr val="accent1"/>
                </a:solidFill>
              </a:rPr>
              <a:t>TN 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i="1" dirty="0">
                <a:solidFill>
                  <a:schemeClr val="accent1"/>
                </a:solidFill>
              </a:rPr>
              <a:t>/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i="1" dirty="0">
                <a:solidFill>
                  <a:schemeClr val="accent1"/>
                </a:solidFill>
              </a:rPr>
              <a:t>TP </a:t>
            </a:r>
            <a:r>
              <a:rPr lang="en-US" dirty="0">
                <a:solidFill>
                  <a:schemeClr val="accent1"/>
                </a:solidFill>
              </a:rPr>
              <a:t>+ </a:t>
            </a:r>
            <a:r>
              <a:rPr lang="en-US" i="1" dirty="0">
                <a:solidFill>
                  <a:schemeClr val="accent1"/>
                </a:solidFill>
              </a:rPr>
              <a:t>FP </a:t>
            </a:r>
            <a:r>
              <a:rPr lang="en-US" dirty="0">
                <a:solidFill>
                  <a:schemeClr val="accent1"/>
                </a:solidFill>
              </a:rPr>
              <a:t>+ </a:t>
            </a:r>
            <a:r>
              <a:rPr lang="en-US" i="1" dirty="0">
                <a:solidFill>
                  <a:schemeClr val="accent1"/>
                </a:solidFill>
              </a:rPr>
              <a:t>TN </a:t>
            </a:r>
            <a:r>
              <a:rPr lang="en-US" dirty="0">
                <a:solidFill>
                  <a:schemeClr val="accent1"/>
                </a:solidFill>
              </a:rPr>
              <a:t>+ </a:t>
            </a:r>
            <a:r>
              <a:rPr lang="en-US" i="1" dirty="0">
                <a:solidFill>
                  <a:schemeClr val="accent1"/>
                </a:solidFill>
              </a:rPr>
              <a:t>FN 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</a:rPr>
              <a:t>Balanced Accuracy = (TP/(TP+FN) + TN/(FP+TN))  /2</a:t>
            </a:r>
          </a:p>
          <a:p>
            <a:r>
              <a:rPr lang="en-US" i="1" dirty="0"/>
              <a:t>Confusion matrix: [[TP FN][FP TN]]</a:t>
            </a:r>
          </a:p>
          <a:p>
            <a:r>
              <a:rPr lang="en-US" i="1" dirty="0">
                <a:solidFill>
                  <a:srgbClr val="FF0000"/>
                </a:solidFill>
              </a:rPr>
              <a:t>Sensitivity </a:t>
            </a:r>
            <a:r>
              <a:rPr lang="en-US" dirty="0">
                <a:solidFill>
                  <a:srgbClr val="FF0000"/>
                </a:solidFill>
              </a:rPr>
              <a:t>(or Recall) = </a:t>
            </a:r>
            <a:r>
              <a:rPr lang="en-US" i="1" dirty="0">
                <a:solidFill>
                  <a:srgbClr val="FF0000"/>
                </a:solidFill>
              </a:rPr>
              <a:t>TP/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TP </a:t>
            </a:r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i="1" dirty="0">
                <a:solidFill>
                  <a:srgbClr val="FF0000"/>
                </a:solidFill>
              </a:rPr>
              <a:t>FN </a:t>
            </a:r>
            <a:r>
              <a:rPr lang="en-US" dirty="0">
                <a:solidFill>
                  <a:srgbClr val="FF0000"/>
                </a:solidFill>
              </a:rPr>
              <a:t>),</a:t>
            </a:r>
          </a:p>
          <a:p>
            <a:r>
              <a:rPr lang="en-US" i="1" dirty="0">
                <a:solidFill>
                  <a:srgbClr val="FF0000"/>
                </a:solidFill>
              </a:rPr>
              <a:t>Specificity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i="1" dirty="0">
                <a:solidFill>
                  <a:srgbClr val="FF0000"/>
                </a:solidFill>
              </a:rPr>
              <a:t>TN/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TN </a:t>
            </a:r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i="1" dirty="0">
                <a:solidFill>
                  <a:srgbClr val="FF0000"/>
                </a:solidFill>
              </a:rPr>
              <a:t>FP </a:t>
            </a:r>
            <a:r>
              <a:rPr lang="en-US" dirty="0">
                <a:solidFill>
                  <a:srgbClr val="FF0000"/>
                </a:solidFill>
              </a:rPr>
              <a:t>), and</a:t>
            </a:r>
          </a:p>
          <a:p>
            <a:r>
              <a:rPr lang="en-US" i="1" dirty="0">
                <a:solidFill>
                  <a:srgbClr val="FF0000"/>
                </a:solidFill>
              </a:rPr>
              <a:t>Precision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i="1" dirty="0">
                <a:solidFill>
                  <a:srgbClr val="FF0000"/>
                </a:solidFill>
              </a:rPr>
              <a:t>TP/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TP </a:t>
            </a:r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i="1" dirty="0">
                <a:solidFill>
                  <a:srgbClr val="FF0000"/>
                </a:solidFill>
              </a:rPr>
              <a:t>FP </a:t>
            </a:r>
            <a:r>
              <a:rPr lang="en-US" dirty="0">
                <a:solidFill>
                  <a:srgbClr val="FF0000"/>
                </a:solidFill>
              </a:rPr>
              <a:t>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07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C9E7-2B67-AC49-9DCD-9B79ECFB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2-class classification performance in terms of True/False Positives/Negatives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15EF8-9EB2-AF4A-BCFC-3916D98CE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Accuracy = (</a:t>
            </a:r>
            <a:r>
              <a:rPr lang="en-US" i="1" dirty="0">
                <a:solidFill>
                  <a:schemeClr val="accent1"/>
                </a:solidFill>
              </a:rPr>
              <a:t>TP </a:t>
            </a:r>
            <a:r>
              <a:rPr lang="en-US" dirty="0">
                <a:solidFill>
                  <a:schemeClr val="accent1"/>
                </a:solidFill>
              </a:rPr>
              <a:t>+ </a:t>
            </a:r>
            <a:r>
              <a:rPr lang="en-US" i="1" dirty="0">
                <a:solidFill>
                  <a:schemeClr val="accent1"/>
                </a:solidFill>
              </a:rPr>
              <a:t>TN 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i="1" dirty="0">
                <a:solidFill>
                  <a:schemeClr val="accent1"/>
                </a:solidFill>
              </a:rPr>
              <a:t>/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i="1" dirty="0">
                <a:solidFill>
                  <a:schemeClr val="accent1"/>
                </a:solidFill>
              </a:rPr>
              <a:t>TP </a:t>
            </a:r>
            <a:r>
              <a:rPr lang="en-US" dirty="0">
                <a:solidFill>
                  <a:schemeClr val="accent1"/>
                </a:solidFill>
              </a:rPr>
              <a:t>+ </a:t>
            </a:r>
            <a:r>
              <a:rPr lang="en-US" i="1" dirty="0">
                <a:solidFill>
                  <a:schemeClr val="accent1"/>
                </a:solidFill>
              </a:rPr>
              <a:t>FP </a:t>
            </a:r>
            <a:r>
              <a:rPr lang="en-US" dirty="0">
                <a:solidFill>
                  <a:schemeClr val="accent1"/>
                </a:solidFill>
              </a:rPr>
              <a:t>+ </a:t>
            </a:r>
            <a:r>
              <a:rPr lang="en-US" i="1" dirty="0">
                <a:solidFill>
                  <a:schemeClr val="accent1"/>
                </a:solidFill>
              </a:rPr>
              <a:t>TN </a:t>
            </a:r>
            <a:r>
              <a:rPr lang="en-US" dirty="0">
                <a:solidFill>
                  <a:schemeClr val="accent1"/>
                </a:solidFill>
              </a:rPr>
              <a:t>+ </a:t>
            </a:r>
            <a:r>
              <a:rPr lang="en-US" i="1" dirty="0">
                <a:solidFill>
                  <a:schemeClr val="accent1"/>
                </a:solidFill>
              </a:rPr>
              <a:t>FN 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</a:rPr>
              <a:t>Balanced Accuracy = (TP/(TP+FN) + TN/(FP+TN))  /2</a:t>
            </a:r>
          </a:p>
          <a:p>
            <a:r>
              <a:rPr lang="en-US" i="1" dirty="0"/>
              <a:t>Confusion matrix: [[TP FN][FP TN]]</a:t>
            </a:r>
          </a:p>
          <a:p>
            <a:r>
              <a:rPr lang="en-US" i="1" dirty="0">
                <a:solidFill>
                  <a:srgbClr val="00B050"/>
                </a:solidFill>
              </a:rPr>
              <a:t>Sensitivity </a:t>
            </a:r>
            <a:r>
              <a:rPr lang="en-US" dirty="0">
                <a:solidFill>
                  <a:srgbClr val="00B050"/>
                </a:solidFill>
              </a:rPr>
              <a:t>(or Recall) = </a:t>
            </a:r>
            <a:r>
              <a:rPr lang="en-US" i="1" dirty="0">
                <a:solidFill>
                  <a:srgbClr val="00B050"/>
                </a:solidFill>
              </a:rPr>
              <a:t>TP/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i="1" dirty="0">
                <a:solidFill>
                  <a:srgbClr val="00B050"/>
                </a:solidFill>
              </a:rPr>
              <a:t>TP </a:t>
            </a:r>
            <a:r>
              <a:rPr lang="en-US" dirty="0">
                <a:solidFill>
                  <a:srgbClr val="00B050"/>
                </a:solidFill>
              </a:rPr>
              <a:t>+ </a:t>
            </a:r>
            <a:r>
              <a:rPr lang="en-US" i="1" dirty="0">
                <a:solidFill>
                  <a:srgbClr val="00B050"/>
                </a:solidFill>
              </a:rPr>
              <a:t>FN </a:t>
            </a:r>
            <a:r>
              <a:rPr lang="en-US" dirty="0">
                <a:solidFill>
                  <a:srgbClr val="00B050"/>
                </a:solidFill>
              </a:rPr>
              <a:t>),</a:t>
            </a:r>
          </a:p>
          <a:p>
            <a:r>
              <a:rPr lang="en-US" i="1" dirty="0">
                <a:solidFill>
                  <a:srgbClr val="00B050"/>
                </a:solidFill>
              </a:rPr>
              <a:t>Specificity </a:t>
            </a:r>
            <a:r>
              <a:rPr lang="en-US" dirty="0">
                <a:solidFill>
                  <a:srgbClr val="00B050"/>
                </a:solidFill>
              </a:rPr>
              <a:t>= </a:t>
            </a:r>
            <a:r>
              <a:rPr lang="en-US" i="1" dirty="0">
                <a:solidFill>
                  <a:srgbClr val="00B050"/>
                </a:solidFill>
              </a:rPr>
              <a:t>TN/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i="1" dirty="0">
                <a:solidFill>
                  <a:srgbClr val="00B050"/>
                </a:solidFill>
              </a:rPr>
              <a:t>TN </a:t>
            </a:r>
            <a:r>
              <a:rPr lang="en-US" dirty="0">
                <a:solidFill>
                  <a:srgbClr val="00B050"/>
                </a:solidFill>
              </a:rPr>
              <a:t>+ </a:t>
            </a:r>
            <a:r>
              <a:rPr lang="en-US" i="1" dirty="0">
                <a:solidFill>
                  <a:srgbClr val="00B050"/>
                </a:solidFill>
              </a:rPr>
              <a:t>FP </a:t>
            </a:r>
            <a:r>
              <a:rPr lang="en-US" dirty="0">
                <a:solidFill>
                  <a:srgbClr val="00B050"/>
                </a:solidFill>
              </a:rPr>
              <a:t>), </a:t>
            </a:r>
          </a:p>
          <a:p>
            <a:r>
              <a:rPr lang="en-US" i="1" dirty="0">
                <a:solidFill>
                  <a:srgbClr val="00B050"/>
                </a:solidFill>
              </a:rPr>
              <a:t>Precision </a:t>
            </a:r>
            <a:r>
              <a:rPr lang="en-US" dirty="0">
                <a:solidFill>
                  <a:srgbClr val="00B050"/>
                </a:solidFill>
              </a:rPr>
              <a:t>= </a:t>
            </a:r>
            <a:r>
              <a:rPr lang="en-US" i="1" dirty="0">
                <a:solidFill>
                  <a:srgbClr val="00B050"/>
                </a:solidFill>
              </a:rPr>
              <a:t>TP/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i="1" dirty="0">
                <a:solidFill>
                  <a:srgbClr val="00B050"/>
                </a:solidFill>
              </a:rPr>
              <a:t>TP </a:t>
            </a:r>
            <a:r>
              <a:rPr lang="en-US" dirty="0">
                <a:solidFill>
                  <a:srgbClr val="00B050"/>
                </a:solidFill>
              </a:rPr>
              <a:t>+ </a:t>
            </a:r>
            <a:r>
              <a:rPr lang="en-US" i="1" dirty="0">
                <a:solidFill>
                  <a:srgbClr val="00B050"/>
                </a:solidFill>
              </a:rPr>
              <a:t>FP </a:t>
            </a:r>
            <a:r>
              <a:rPr lang="en-US" dirty="0">
                <a:solidFill>
                  <a:srgbClr val="00B050"/>
                </a:solidFill>
              </a:rPr>
              <a:t>).</a:t>
            </a:r>
          </a:p>
          <a:p>
            <a:r>
              <a:rPr lang="en-US" i="1" dirty="0">
                <a:solidFill>
                  <a:srgbClr val="FF0000"/>
                </a:solidFill>
              </a:rPr>
              <a:t>F1  Score  </a:t>
            </a:r>
            <a:r>
              <a:rPr lang="en-US" dirty="0">
                <a:solidFill>
                  <a:srgbClr val="FF0000"/>
                </a:solidFill>
              </a:rPr>
              <a:t>= (2</a:t>
            </a:r>
            <a:r>
              <a:rPr lang="en-US" i="1" dirty="0">
                <a:solidFill>
                  <a:srgbClr val="FF0000"/>
                </a:solidFill>
              </a:rPr>
              <a:t>TP 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i="1" dirty="0">
                <a:solidFill>
                  <a:srgbClr val="FF0000"/>
                </a:solidFill>
              </a:rPr>
              <a:t>/</a:t>
            </a:r>
            <a:r>
              <a:rPr lang="en-US" dirty="0">
                <a:solidFill>
                  <a:srgbClr val="FF0000"/>
                </a:solidFill>
              </a:rPr>
              <a:t>(2</a:t>
            </a:r>
            <a:r>
              <a:rPr lang="en-US" i="1" dirty="0">
                <a:solidFill>
                  <a:srgbClr val="FF0000"/>
                </a:solidFill>
              </a:rPr>
              <a:t>TP </a:t>
            </a:r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i="1" dirty="0">
                <a:solidFill>
                  <a:srgbClr val="FF0000"/>
                </a:solidFill>
              </a:rPr>
              <a:t>FN </a:t>
            </a:r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i="1" dirty="0">
                <a:solidFill>
                  <a:srgbClr val="FF0000"/>
                </a:solidFill>
              </a:rPr>
              <a:t>FP </a:t>
            </a:r>
            <a:r>
              <a:rPr lang="en-US" dirty="0">
                <a:solidFill>
                  <a:srgbClr val="FF0000"/>
                </a:solidFill>
              </a:rPr>
              <a:t>), </a:t>
            </a:r>
          </a:p>
          <a:p>
            <a:r>
              <a:rPr lang="en-US" i="1" dirty="0">
                <a:solidFill>
                  <a:srgbClr val="FF0000"/>
                </a:solidFill>
              </a:rPr>
              <a:t>Positive Likelihood Ratio </a:t>
            </a:r>
            <a:r>
              <a:rPr lang="en-US" dirty="0">
                <a:solidFill>
                  <a:srgbClr val="FF0000"/>
                </a:solidFill>
              </a:rPr>
              <a:t>= TPR/FPR = (</a:t>
            </a:r>
            <a:r>
              <a:rPr lang="en-US" i="1" dirty="0">
                <a:solidFill>
                  <a:srgbClr val="FF0000"/>
                </a:solidFill>
              </a:rPr>
              <a:t>TP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FP </a:t>
            </a:r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i="1" dirty="0">
                <a:solidFill>
                  <a:srgbClr val="FF0000"/>
                </a:solidFill>
              </a:rPr>
              <a:t>TN </a:t>
            </a:r>
            <a:r>
              <a:rPr lang="en-US" dirty="0">
                <a:solidFill>
                  <a:srgbClr val="FF0000"/>
                </a:solidFill>
              </a:rPr>
              <a:t>))</a:t>
            </a:r>
            <a:r>
              <a:rPr lang="en-US" i="1" dirty="0">
                <a:solidFill>
                  <a:srgbClr val="FF0000"/>
                </a:solidFill>
              </a:rPr>
              <a:t>/(FP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TP </a:t>
            </a:r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i="1" dirty="0">
                <a:solidFill>
                  <a:srgbClr val="FF0000"/>
                </a:solidFill>
              </a:rPr>
              <a:t>FN </a:t>
            </a:r>
            <a:r>
              <a:rPr lang="en-US" dirty="0">
                <a:solidFill>
                  <a:srgbClr val="FF0000"/>
                </a:solidFill>
              </a:rPr>
              <a:t>)),</a:t>
            </a:r>
          </a:p>
          <a:p>
            <a:r>
              <a:rPr lang="en-US" dirty="0">
                <a:solidFill>
                  <a:srgbClr val="FF0000"/>
                </a:solidFill>
              </a:rPr>
              <a:t>Negative </a:t>
            </a:r>
            <a:r>
              <a:rPr lang="en-US" i="1" dirty="0">
                <a:solidFill>
                  <a:srgbClr val="FF0000"/>
                </a:solidFill>
              </a:rPr>
              <a:t>Likelihood Ratio </a:t>
            </a:r>
            <a:r>
              <a:rPr lang="en-US" dirty="0">
                <a:solidFill>
                  <a:srgbClr val="FF0000"/>
                </a:solidFill>
              </a:rPr>
              <a:t>= FNR/TNR</a:t>
            </a:r>
          </a:p>
        </p:txBody>
      </p:sp>
    </p:spTree>
    <p:extLst>
      <p:ext uri="{BB962C8B-B14F-4D97-AF65-F5344CB8AC3E}">
        <p14:creationId xmlns:p14="http://schemas.microsoft.com/office/powerpoint/2010/main" val="3074267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A46B-66C6-7B40-B7B3-366E3185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F083-326E-5C4C-A266-D616319A8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multi-class problems?</a:t>
            </a:r>
          </a:p>
          <a:p>
            <a:endParaRPr lang="en-US" dirty="0"/>
          </a:p>
          <a:p>
            <a:r>
              <a:rPr lang="en-US" dirty="0"/>
              <a:t>Which of the above measures generalize easily?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28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029C-6257-E046-B148-83327EF8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vs. Accuracy for classification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1972-90B5-9C44-88B3-B2D8FD6BF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we’d like to maximize accuracy for a classification problem (e.g., character recognition, with equal number of examples for each character).</a:t>
            </a:r>
          </a:p>
          <a:p>
            <a:endParaRPr lang="en-US" dirty="0"/>
          </a:p>
          <a:p>
            <a:r>
              <a:rPr lang="en-US" dirty="0"/>
              <a:t>Does minimizing MSE guarantee maximizing accuracy?</a:t>
            </a:r>
          </a:p>
          <a:p>
            <a:endParaRPr lang="en-US" dirty="0"/>
          </a:p>
          <a:p>
            <a:r>
              <a:rPr lang="en-US" dirty="0"/>
              <a:t>What are the implications for using gradient descent procedures (e.g., backpropagation) to address classification problems?</a:t>
            </a:r>
          </a:p>
        </p:txBody>
      </p:sp>
    </p:spTree>
    <p:extLst>
      <p:ext uri="{BB962C8B-B14F-4D97-AF65-F5344CB8AC3E}">
        <p14:creationId xmlns:p14="http://schemas.microsoft.com/office/powerpoint/2010/main" val="1798253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AD30-FF58-C844-968F-E409A825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concerns for classification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4B89E-B0DB-4847-A59E-E10397BA8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output of an ML model may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be a </a:t>
            </a:r>
            <a:r>
              <a:rPr lang="en-US" dirty="0">
                <a:solidFill>
                  <a:srgbClr val="FF0000"/>
                </a:solidFill>
              </a:rPr>
              <a:t>probability, even if it is between 0 and 1</a:t>
            </a:r>
            <a:r>
              <a:rPr lang="en-US" dirty="0"/>
              <a:t>!  Calibration may be possible, e.g., “what fraction of data belong to class 1 when an NN output is in the range 0.7-0.8”?</a:t>
            </a:r>
          </a:p>
          <a:p>
            <a:r>
              <a:rPr lang="en-US" dirty="0">
                <a:solidFill>
                  <a:srgbClr val="FF0000"/>
                </a:solidFill>
              </a:rPr>
              <a:t>Noise: </a:t>
            </a:r>
            <a:r>
              <a:rPr lang="en-US" dirty="0"/>
              <a:t>training data may be corrupted by noise or errors.</a:t>
            </a:r>
          </a:p>
          <a:p>
            <a:r>
              <a:rPr lang="en-US" dirty="0">
                <a:solidFill>
                  <a:srgbClr val="FF0000"/>
                </a:solidFill>
              </a:rPr>
              <a:t>Bias: </a:t>
            </a:r>
            <a:r>
              <a:rPr lang="en-US" dirty="0"/>
              <a:t>experts have subjective opinions that bias the data they provide;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training data may reflect bad choices made by humans.</a:t>
            </a:r>
          </a:p>
          <a:p>
            <a:pPr marL="0" indent="0">
              <a:buNone/>
            </a:pPr>
            <a:r>
              <a:rPr lang="en-US" dirty="0"/>
              <a:t>[This use of the word “bias” is different from the technical term “bias”.]</a:t>
            </a:r>
          </a:p>
          <a:p>
            <a:r>
              <a:rPr lang="en-US" dirty="0">
                <a:solidFill>
                  <a:srgbClr val="FF0000"/>
                </a:solidFill>
              </a:rPr>
              <a:t>Corruption of data: </a:t>
            </a:r>
            <a:r>
              <a:rPr lang="en-US" dirty="0"/>
              <a:t>normalization or other deliberate changes to data may result in loss of information needed for learning.</a:t>
            </a:r>
          </a:p>
          <a:p>
            <a:r>
              <a:rPr lang="en-US" dirty="0">
                <a:solidFill>
                  <a:srgbClr val="FF0000"/>
                </a:solidFill>
              </a:rPr>
              <a:t>Extrapolation</a:t>
            </a:r>
            <a:r>
              <a:rPr lang="en-US" dirty="0"/>
              <a:t> is notoriously more difficult than interpolation.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72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5D4B-A9AB-3D44-A294-0A045A4E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If you are evaluating a new “supervised learning” algorithm or model, what is the “straw man” for comparison?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4B5F-B622-0142-B136-3E871743B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Classification: </a:t>
            </a:r>
            <a:r>
              <a:rPr lang="en-US" dirty="0"/>
              <a:t>linear perceptron; support vector machine; small feedforward neural network trained with </a:t>
            </a:r>
            <a:r>
              <a:rPr lang="en-US" dirty="0">
                <a:solidFill>
                  <a:srgbClr val="FF0000"/>
                </a:solidFill>
              </a:rPr>
              <a:t>backpropagation</a:t>
            </a:r>
            <a:r>
              <a:rPr lang="en-US" dirty="0"/>
              <a:t>; decision tree; random forest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Function approximation: </a:t>
            </a:r>
            <a:r>
              <a:rPr lang="en-US" dirty="0"/>
              <a:t>linear regression; logistic regression; support vector regression; small feedforward NN (with backpropagation)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Forecasting/prediction over time: </a:t>
            </a:r>
            <a:r>
              <a:rPr lang="en-US" dirty="0"/>
              <a:t>no change model; short-term average; long-term average; seasonal average; linear trend model;  ARMA; ARIMA; LSTM/GRU neural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89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A2CB-0999-7C40-870A-FD555DD8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 vs.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EE74B-A5CB-BE45-BCC2-0337FFF2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problems, one “</a:t>
            </a:r>
            <a:r>
              <a:rPr lang="en-US" dirty="0">
                <a:solidFill>
                  <a:srgbClr val="FF0000"/>
                </a:solidFill>
              </a:rPr>
              <a:t>normal</a:t>
            </a:r>
            <a:r>
              <a:rPr lang="en-US" dirty="0"/>
              <a:t>” class is well defined, while the other “</a:t>
            </a:r>
            <a:r>
              <a:rPr lang="en-US" dirty="0">
                <a:solidFill>
                  <a:srgbClr val="FF0000"/>
                </a:solidFill>
              </a:rPr>
              <a:t>abnormal</a:t>
            </a:r>
            <a:r>
              <a:rPr lang="en-US" dirty="0"/>
              <a:t>” class is only defined in terms of data points being very different from those of the normal class.</a:t>
            </a:r>
          </a:p>
          <a:p>
            <a:r>
              <a:rPr lang="en-US" dirty="0">
                <a:solidFill>
                  <a:srgbClr val="7030A0"/>
                </a:solidFill>
              </a:rPr>
              <a:t>Within the abnormal class, there may be drastic differences between points!</a:t>
            </a:r>
          </a:p>
          <a:p>
            <a:r>
              <a:rPr lang="en-US" dirty="0"/>
              <a:t>For such problems, choosing a classic feedforward neural network model would not help.  </a:t>
            </a:r>
          </a:p>
          <a:p>
            <a:r>
              <a:rPr lang="en-US" dirty="0"/>
              <a:t>Instead, modeling the normal class using clusters would be better, followed by estimating for each point the probability that it belongs to the normal class’s clusters.</a:t>
            </a:r>
          </a:p>
        </p:txBody>
      </p:sp>
    </p:spTree>
    <p:extLst>
      <p:ext uri="{BB962C8B-B14F-4D97-AF65-F5344CB8AC3E}">
        <p14:creationId xmlns:p14="http://schemas.microsoft.com/office/powerpoint/2010/main" val="368291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C3CF-2199-7C18-DAE6-11115201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Spoonful of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963FA-3E5B-1268-C921-46B44340D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Our original goal was to answer the following questions:</a:t>
            </a:r>
          </a:p>
          <a:p>
            <a:r>
              <a:rPr lang="en-US" dirty="0">
                <a:solidFill>
                  <a:srgbClr val="7030A0"/>
                </a:solidFill>
              </a:rPr>
              <a:t>How good is a specific model (after ML)?</a:t>
            </a:r>
          </a:p>
          <a:p>
            <a:r>
              <a:rPr lang="en-US" dirty="0">
                <a:solidFill>
                  <a:srgbClr val="7030A0"/>
                </a:solidFill>
              </a:rPr>
              <a:t>Which of two models is better?</a:t>
            </a:r>
          </a:p>
          <a:p>
            <a:r>
              <a:rPr lang="en-US" dirty="0">
                <a:solidFill>
                  <a:srgbClr val="7030A0"/>
                </a:solidFill>
              </a:rPr>
              <a:t>Which of two learning algorithms is better?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These questions seem to have subjective words: “good”, “better”.</a:t>
            </a:r>
          </a:p>
          <a:p>
            <a:pPr marL="0" indent="0">
              <a:buNone/>
            </a:pPr>
            <a:r>
              <a:rPr lang="en-US" dirty="0"/>
              <a:t>Our</a:t>
            </a:r>
            <a:r>
              <a:rPr lang="en-US" dirty="0">
                <a:solidFill>
                  <a:srgbClr val="FF0000"/>
                </a:solidFill>
              </a:rPr>
              <a:t> new </a:t>
            </a:r>
            <a:r>
              <a:rPr lang="en-US" dirty="0"/>
              <a:t>goal is to answer the following questions:</a:t>
            </a:r>
          </a:p>
          <a:p>
            <a:r>
              <a:rPr lang="en-US" dirty="0">
                <a:solidFill>
                  <a:srgbClr val="C00000"/>
                </a:solidFill>
              </a:rPr>
              <a:t>Find numeric measures or indicators that capture how good is a specific model or algorithm.</a:t>
            </a:r>
          </a:p>
          <a:p>
            <a:r>
              <a:rPr lang="en-US" dirty="0">
                <a:solidFill>
                  <a:srgbClr val="C00000"/>
                </a:solidFill>
              </a:rPr>
              <a:t>If the above is impossible, find comparative preference indicators that can see which model or algorithm is preferable to another.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905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2637-4928-2E42-BD75-28FCFD52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with clusters (and anomalies)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718F6-6B20-3C4A-A2C9-7363996F6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F4A044-52D1-D64C-9BCE-E2065394C305}"/>
                  </a:ext>
                </a:extLst>
              </p14:cNvPr>
              <p14:cNvContentPartPr/>
              <p14:nvPr/>
            </p14:nvContentPartPr>
            <p14:xfrm>
              <a:off x="3043975" y="3726665"/>
              <a:ext cx="85680" cy="99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F4A044-52D1-D64C-9BCE-E2065394C3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4975" y="3718025"/>
                <a:ext cx="1033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78E40A8-6D5F-DA42-A2A3-7EF5C6F6B793}"/>
                  </a:ext>
                </a:extLst>
              </p14:cNvPr>
              <p14:cNvContentPartPr/>
              <p14:nvPr/>
            </p14:nvContentPartPr>
            <p14:xfrm>
              <a:off x="3045415" y="3690305"/>
              <a:ext cx="103320" cy="144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78E40A8-6D5F-DA42-A2A3-7EF5C6F6B7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6775" y="3681665"/>
                <a:ext cx="120960" cy="16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D4036862-FEA6-0641-882F-D5B336D68C81}"/>
              </a:ext>
            </a:extLst>
          </p:cNvPr>
          <p:cNvGrpSpPr/>
          <p:nvPr/>
        </p:nvGrpSpPr>
        <p:grpSpPr>
          <a:xfrm>
            <a:off x="3419815" y="3628385"/>
            <a:ext cx="131400" cy="188640"/>
            <a:chOff x="3419815" y="3628385"/>
            <a:chExt cx="131400" cy="1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F42BA83-88E3-CD4A-BC32-F3BD3157375F}"/>
                    </a:ext>
                  </a:extLst>
                </p14:cNvPr>
                <p14:cNvContentPartPr/>
                <p14:nvPr/>
              </p14:nvContentPartPr>
              <p14:xfrm>
                <a:off x="3419815" y="3628385"/>
                <a:ext cx="84240" cy="188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F42BA83-88E3-CD4A-BC32-F3BD315737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10815" y="3619385"/>
                  <a:ext cx="1018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7202325-20DF-5746-B169-40698AD3C472}"/>
                    </a:ext>
                  </a:extLst>
                </p14:cNvPr>
                <p14:cNvContentPartPr/>
                <p14:nvPr/>
              </p14:nvContentPartPr>
              <p14:xfrm>
                <a:off x="3423415" y="3717665"/>
                <a:ext cx="127800" cy="50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7202325-20DF-5746-B169-40698AD3C4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14775" y="3709025"/>
                  <a:ext cx="14544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4A6F0D-8994-7C4B-9FC0-6FAE14C7810F}"/>
              </a:ext>
            </a:extLst>
          </p:cNvPr>
          <p:cNvGrpSpPr/>
          <p:nvPr/>
        </p:nvGrpSpPr>
        <p:grpSpPr>
          <a:xfrm>
            <a:off x="3195535" y="3978305"/>
            <a:ext cx="186120" cy="176040"/>
            <a:chOff x="3195535" y="3978305"/>
            <a:chExt cx="18612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4A300FC-9FAA-0847-9487-0898B608920D}"/>
                    </a:ext>
                  </a:extLst>
                </p14:cNvPr>
                <p14:cNvContentPartPr/>
                <p14:nvPr/>
              </p14:nvContentPartPr>
              <p14:xfrm>
                <a:off x="3234055" y="3978305"/>
                <a:ext cx="61200" cy="176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4A300FC-9FAA-0847-9487-0898B608920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25055" y="3969665"/>
                  <a:ext cx="788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04ACE8-F221-1548-94E4-C552600F31D3}"/>
                    </a:ext>
                  </a:extLst>
                </p14:cNvPr>
                <p14:cNvContentPartPr/>
                <p14:nvPr/>
              </p14:nvContentPartPr>
              <p14:xfrm>
                <a:off x="3195535" y="4080185"/>
                <a:ext cx="186120" cy="45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04ACE8-F221-1548-94E4-C552600F31D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86535" y="4071185"/>
                  <a:ext cx="20376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28D362-5558-0B4A-BA78-C038F5A1EDF1}"/>
              </a:ext>
            </a:extLst>
          </p:cNvPr>
          <p:cNvGrpSpPr/>
          <p:nvPr/>
        </p:nvGrpSpPr>
        <p:grpSpPr>
          <a:xfrm>
            <a:off x="3520255" y="3919985"/>
            <a:ext cx="144360" cy="194400"/>
            <a:chOff x="3520255" y="3919985"/>
            <a:chExt cx="14436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AC39A4E-7C9D-CB48-B0A5-AF4B048EB481}"/>
                    </a:ext>
                  </a:extLst>
                </p14:cNvPr>
                <p14:cNvContentPartPr/>
                <p14:nvPr/>
              </p14:nvContentPartPr>
              <p14:xfrm>
                <a:off x="3520255" y="3919985"/>
                <a:ext cx="95400" cy="19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AC39A4E-7C9D-CB48-B0A5-AF4B048EB48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11255" y="3910985"/>
                  <a:ext cx="1130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003280B-0654-A643-B172-481BA81EF3D6}"/>
                    </a:ext>
                  </a:extLst>
                </p14:cNvPr>
                <p14:cNvContentPartPr/>
                <p14:nvPr/>
              </p14:nvContentPartPr>
              <p14:xfrm>
                <a:off x="3550855" y="3990545"/>
                <a:ext cx="113760" cy="82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003280B-0654-A643-B172-481BA81EF3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42215" y="3981545"/>
                  <a:ext cx="13140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B92C5B-F39E-ED4C-B278-A6367F6D5A44}"/>
              </a:ext>
            </a:extLst>
          </p:cNvPr>
          <p:cNvGrpSpPr/>
          <p:nvPr/>
        </p:nvGrpSpPr>
        <p:grpSpPr>
          <a:xfrm>
            <a:off x="7027375" y="2346425"/>
            <a:ext cx="397080" cy="483840"/>
            <a:chOff x="7027375" y="2346425"/>
            <a:chExt cx="397080" cy="48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598B958-18D2-8D40-9E4D-4B2A7874DC41}"/>
                    </a:ext>
                  </a:extLst>
                </p14:cNvPr>
                <p14:cNvContentPartPr/>
                <p14:nvPr/>
              </p14:nvContentPartPr>
              <p14:xfrm>
                <a:off x="7084615" y="2346425"/>
                <a:ext cx="97920" cy="101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598B958-18D2-8D40-9E4D-4B2A7874DC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75615" y="2337785"/>
                  <a:ext cx="1155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30DA4FD-6285-9049-91D3-B7700A89A56C}"/>
                    </a:ext>
                  </a:extLst>
                </p14:cNvPr>
                <p14:cNvContentPartPr/>
                <p14:nvPr/>
              </p14:nvContentPartPr>
              <p14:xfrm>
                <a:off x="7109815" y="2348225"/>
                <a:ext cx="82800" cy="163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30DA4FD-6285-9049-91D3-B7700A89A56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01175" y="2339225"/>
                  <a:ext cx="1004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487C61E-2A1B-8348-A139-817C3AA3A7C6}"/>
                    </a:ext>
                  </a:extLst>
                </p14:cNvPr>
                <p14:cNvContentPartPr/>
                <p14:nvPr/>
              </p14:nvContentPartPr>
              <p14:xfrm>
                <a:off x="7300255" y="2384585"/>
                <a:ext cx="110520" cy="133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487C61E-2A1B-8348-A139-817C3AA3A7C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91255" y="2375945"/>
                  <a:ext cx="1281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72F2D92-711B-5D45-B16B-841DF5CE8365}"/>
                    </a:ext>
                  </a:extLst>
                </p14:cNvPr>
                <p14:cNvContentPartPr/>
                <p14:nvPr/>
              </p14:nvContentPartPr>
              <p14:xfrm>
                <a:off x="7334815" y="2422025"/>
                <a:ext cx="89640" cy="105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72F2D92-711B-5D45-B16B-841DF5CE836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25815" y="2413025"/>
                  <a:ext cx="107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C4FD75B-BD6B-744D-979B-B29FB7AE3B75}"/>
                    </a:ext>
                  </a:extLst>
                </p14:cNvPr>
                <p14:cNvContentPartPr/>
                <p14:nvPr/>
              </p14:nvContentPartPr>
              <p14:xfrm>
                <a:off x="7027375" y="2575025"/>
                <a:ext cx="177840" cy="216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C4FD75B-BD6B-744D-979B-B29FB7AE3B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18735" y="2566385"/>
                  <a:ext cx="1954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25F695A-A13D-5144-A4FB-0741B33DB157}"/>
                    </a:ext>
                  </a:extLst>
                </p14:cNvPr>
                <p14:cNvContentPartPr/>
                <p14:nvPr/>
              </p14:nvContentPartPr>
              <p14:xfrm>
                <a:off x="7048975" y="2675825"/>
                <a:ext cx="127800" cy="154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25F695A-A13D-5144-A4FB-0741B33DB15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39975" y="2666825"/>
                  <a:ext cx="14544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3D20F33-95DB-844C-B62D-48F7B1BB00E1}"/>
              </a:ext>
            </a:extLst>
          </p:cNvPr>
          <p:cNvGrpSpPr/>
          <p:nvPr/>
        </p:nvGrpSpPr>
        <p:grpSpPr>
          <a:xfrm>
            <a:off x="7383415" y="2667905"/>
            <a:ext cx="160200" cy="209880"/>
            <a:chOff x="7383415" y="2667905"/>
            <a:chExt cx="16020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4E14AD1-E7E0-BF4C-B609-62047A4E1C5E}"/>
                    </a:ext>
                  </a:extLst>
                </p14:cNvPr>
                <p14:cNvContentPartPr/>
                <p14:nvPr/>
              </p14:nvContentPartPr>
              <p14:xfrm>
                <a:off x="7383415" y="2667905"/>
                <a:ext cx="160200" cy="188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4E14AD1-E7E0-BF4C-B609-62047A4E1C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74415" y="2659265"/>
                  <a:ext cx="1778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04BECAD-27B9-E640-A67A-BAC9CCB5FEEC}"/>
                    </a:ext>
                  </a:extLst>
                </p14:cNvPr>
                <p14:cNvContentPartPr/>
                <p14:nvPr/>
              </p14:nvContentPartPr>
              <p14:xfrm>
                <a:off x="7434895" y="2729105"/>
                <a:ext cx="108000" cy="148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04BECAD-27B9-E640-A67A-BAC9CCB5FEE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25895" y="2720105"/>
                  <a:ext cx="125640" cy="16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EDC35DE-1AD7-E543-917C-FBD023AEFF58}"/>
                  </a:ext>
                </a:extLst>
              </p14:cNvPr>
              <p14:cNvContentPartPr/>
              <p14:nvPr/>
            </p14:nvContentPartPr>
            <p14:xfrm>
              <a:off x="7079935" y="4726745"/>
              <a:ext cx="182160" cy="185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EDC35DE-1AD7-E543-917C-FBD023AEFF5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70935" y="4717745"/>
                <a:ext cx="19980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654E6CD-43EB-1549-BD16-8D779855F1C6}"/>
                  </a:ext>
                </a:extLst>
              </p14:cNvPr>
              <p14:cNvContentPartPr/>
              <p14:nvPr/>
            </p14:nvContentPartPr>
            <p14:xfrm>
              <a:off x="7521655" y="4728545"/>
              <a:ext cx="184320" cy="107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654E6CD-43EB-1549-BD16-8D779855F1C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12655" y="4719545"/>
                <a:ext cx="20196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EA86DBA-F5BD-E141-8C26-2B3D0D3D5C7B}"/>
                  </a:ext>
                </a:extLst>
              </p14:cNvPr>
              <p14:cNvContentPartPr/>
              <p14:nvPr/>
            </p14:nvContentPartPr>
            <p14:xfrm>
              <a:off x="7274335" y="4977665"/>
              <a:ext cx="213840" cy="153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EA86DBA-F5BD-E141-8C26-2B3D0D3D5C7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65695" y="4968665"/>
                <a:ext cx="2314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82B4C82-F313-CE48-A4B9-1FF713408D39}"/>
                  </a:ext>
                </a:extLst>
              </p14:cNvPr>
              <p14:cNvContentPartPr/>
              <p14:nvPr/>
            </p14:nvContentPartPr>
            <p14:xfrm>
              <a:off x="7397095" y="4385105"/>
              <a:ext cx="159840" cy="145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82B4C82-F313-CE48-A4B9-1FF713408D3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88095" y="4376465"/>
                <a:ext cx="1774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F531AB8-8EE1-A84B-A1A5-45178D6B57FF}"/>
                  </a:ext>
                </a:extLst>
              </p14:cNvPr>
              <p14:cNvContentPartPr/>
              <p14:nvPr/>
            </p14:nvContentPartPr>
            <p14:xfrm>
              <a:off x="4420615" y="2060945"/>
              <a:ext cx="114120" cy="250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F531AB8-8EE1-A84B-A1A5-45178D6B57F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11975" y="2052305"/>
                <a:ext cx="131760" cy="26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58198D92-7516-5340-9562-A02DDB01A641}"/>
              </a:ext>
            </a:extLst>
          </p:cNvPr>
          <p:cNvGrpSpPr/>
          <p:nvPr/>
        </p:nvGrpSpPr>
        <p:grpSpPr>
          <a:xfrm>
            <a:off x="4710775" y="1993985"/>
            <a:ext cx="155880" cy="294120"/>
            <a:chOff x="4710775" y="1993985"/>
            <a:chExt cx="155880" cy="2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BFF8E57-7F31-F947-8D86-FF2AC6525922}"/>
                    </a:ext>
                  </a:extLst>
                </p14:cNvPr>
                <p14:cNvContentPartPr/>
                <p14:nvPr/>
              </p14:nvContentPartPr>
              <p14:xfrm>
                <a:off x="4728775" y="1993985"/>
                <a:ext cx="137880" cy="135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BFF8E57-7F31-F947-8D86-FF2AC652592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19775" y="1984985"/>
                  <a:ext cx="1555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0201021-C70C-5A4A-BD2D-29FB569757CF}"/>
                    </a:ext>
                  </a:extLst>
                </p14:cNvPr>
                <p14:cNvContentPartPr/>
                <p14:nvPr/>
              </p14:nvContentPartPr>
              <p14:xfrm>
                <a:off x="4710775" y="2153825"/>
                <a:ext cx="122760" cy="134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0201021-C70C-5A4A-BD2D-29FB569757C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02135" y="2145185"/>
                  <a:ext cx="14040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11C3330-02BE-4444-B75F-864A66873C0A}"/>
                  </a:ext>
                </a:extLst>
              </p14:cNvPr>
              <p14:cNvContentPartPr/>
              <p14:nvPr/>
            </p14:nvContentPartPr>
            <p14:xfrm>
              <a:off x="4512055" y="1752785"/>
              <a:ext cx="160560" cy="195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11C3330-02BE-4444-B75F-864A66873C0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03055" y="1744145"/>
                <a:ext cx="1782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5513C05-996D-2F4C-9371-F390D102E4C6}"/>
                  </a:ext>
                </a:extLst>
              </p14:cNvPr>
              <p14:cNvContentPartPr/>
              <p14:nvPr/>
            </p14:nvContentPartPr>
            <p14:xfrm>
              <a:off x="9909535" y="3238145"/>
              <a:ext cx="197280" cy="187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5513C05-996D-2F4C-9371-F390D102E4C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900895" y="3229145"/>
                <a:ext cx="2149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DD8F530-C36A-0244-96E7-EDCA6AA06C93}"/>
                  </a:ext>
                </a:extLst>
              </p14:cNvPr>
              <p14:cNvContentPartPr/>
              <p14:nvPr/>
            </p14:nvContentPartPr>
            <p14:xfrm>
              <a:off x="1522975" y="2510585"/>
              <a:ext cx="146520" cy="1864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DD8F530-C36A-0244-96E7-EDCA6AA06C9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14335" y="2501585"/>
                <a:ext cx="164160" cy="20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F6B42A9F-460D-704E-8BF5-9E615689C1CD}"/>
              </a:ext>
            </a:extLst>
          </p:cNvPr>
          <p:cNvGrpSpPr/>
          <p:nvPr/>
        </p:nvGrpSpPr>
        <p:grpSpPr>
          <a:xfrm>
            <a:off x="4552015" y="5441705"/>
            <a:ext cx="132840" cy="140400"/>
            <a:chOff x="4552015" y="5441705"/>
            <a:chExt cx="132840" cy="14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7A76E33-99A1-CF43-9A44-77BAFB0BF27F}"/>
                    </a:ext>
                  </a:extLst>
                </p14:cNvPr>
                <p14:cNvContentPartPr/>
                <p14:nvPr/>
              </p14:nvContentPartPr>
              <p14:xfrm>
                <a:off x="4552015" y="5441705"/>
                <a:ext cx="11520" cy="140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7A76E33-99A1-CF43-9A44-77BAFB0BF2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43015" y="5433065"/>
                  <a:ext cx="291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B2EA141-5009-BE44-A829-8CCAEF91F7CE}"/>
                    </a:ext>
                  </a:extLst>
                </p14:cNvPr>
                <p14:cNvContentPartPr/>
                <p14:nvPr/>
              </p14:nvContentPartPr>
              <p14:xfrm>
                <a:off x="4553095" y="5455385"/>
                <a:ext cx="131760" cy="121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B2EA141-5009-BE44-A829-8CCAEF91F7C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44455" y="5446385"/>
                  <a:ext cx="14940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6FA654B-A503-3948-A28E-A34E7AEA6421}"/>
              </a:ext>
            </a:extLst>
          </p:cNvPr>
          <p:cNvGrpSpPr/>
          <p:nvPr/>
        </p:nvGrpSpPr>
        <p:grpSpPr>
          <a:xfrm>
            <a:off x="2461855" y="3750425"/>
            <a:ext cx="559800" cy="596160"/>
            <a:chOff x="2461855" y="3750425"/>
            <a:chExt cx="559800" cy="59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79CC680-CB1C-2142-B59D-6B50CFCCDA8F}"/>
                    </a:ext>
                  </a:extLst>
                </p14:cNvPr>
                <p14:cNvContentPartPr/>
                <p14:nvPr/>
              </p14:nvContentPartPr>
              <p14:xfrm>
                <a:off x="2793775" y="3839705"/>
                <a:ext cx="154440" cy="4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79CC680-CB1C-2142-B59D-6B50CFCCDA8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84775" y="3830705"/>
                  <a:ext cx="1720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DA44732-31F6-5A47-A40D-1AB8E886579A}"/>
                    </a:ext>
                  </a:extLst>
                </p14:cNvPr>
                <p14:cNvContentPartPr/>
                <p14:nvPr/>
              </p14:nvContentPartPr>
              <p14:xfrm>
                <a:off x="2849575" y="3750425"/>
                <a:ext cx="38160" cy="234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DA44732-31F6-5A47-A40D-1AB8E886579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40575" y="3741785"/>
                  <a:ext cx="558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C067F42-E756-B647-8428-F2A1F1AF6FE5}"/>
                    </a:ext>
                  </a:extLst>
                </p14:cNvPr>
                <p14:cNvContentPartPr/>
                <p14:nvPr/>
              </p14:nvContentPartPr>
              <p14:xfrm>
                <a:off x="2846695" y="4127345"/>
                <a:ext cx="174960" cy="58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C067F42-E756-B647-8428-F2A1F1AF6FE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37695" y="4118345"/>
                  <a:ext cx="1926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ABB17CF-CB50-4B45-A7C1-663DE6FAC922}"/>
                    </a:ext>
                  </a:extLst>
                </p14:cNvPr>
                <p14:cNvContentPartPr/>
                <p14:nvPr/>
              </p14:nvContentPartPr>
              <p14:xfrm>
                <a:off x="2936335" y="4087025"/>
                <a:ext cx="54360" cy="128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ABB17CF-CB50-4B45-A7C1-663DE6FAC92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27695" y="4078025"/>
                  <a:ext cx="72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B9DF3A8-9989-C541-8720-0B593A79A56C}"/>
                    </a:ext>
                  </a:extLst>
                </p14:cNvPr>
                <p14:cNvContentPartPr/>
                <p14:nvPr/>
              </p14:nvContentPartPr>
              <p14:xfrm>
                <a:off x="2548975" y="3910625"/>
                <a:ext cx="60120" cy="7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B9DF3A8-9989-C541-8720-0B593A79A56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39975" y="3901985"/>
                  <a:ext cx="777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F91C3AC-8547-6C46-88E4-2C02CF223044}"/>
                    </a:ext>
                  </a:extLst>
                </p14:cNvPr>
                <p14:cNvContentPartPr/>
                <p14:nvPr/>
              </p14:nvContentPartPr>
              <p14:xfrm>
                <a:off x="2461855" y="3912785"/>
                <a:ext cx="216720" cy="36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F91C3AC-8547-6C46-88E4-2C02CF22304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52855" y="3903785"/>
                  <a:ext cx="234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BC4CD34-4AE0-274E-9FFC-7A168E951752}"/>
                    </a:ext>
                  </a:extLst>
                </p14:cNvPr>
                <p14:cNvContentPartPr/>
                <p14:nvPr/>
              </p14:nvContentPartPr>
              <p14:xfrm>
                <a:off x="2562655" y="3853385"/>
                <a:ext cx="22320" cy="201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BC4CD34-4AE0-274E-9FFC-7A168E95175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53655" y="3844745"/>
                  <a:ext cx="39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907FA11-6B8F-FE40-B821-46D7053D4D8F}"/>
                    </a:ext>
                  </a:extLst>
                </p14:cNvPr>
                <p14:cNvContentPartPr/>
                <p14:nvPr/>
              </p14:nvContentPartPr>
              <p14:xfrm>
                <a:off x="2602975" y="4214825"/>
                <a:ext cx="87120" cy="3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907FA11-6B8F-FE40-B821-46D7053D4D8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93975" y="4205825"/>
                  <a:ext cx="104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2824114-E379-CB41-B21D-34EA2B20A071}"/>
                    </a:ext>
                  </a:extLst>
                </p14:cNvPr>
                <p14:cNvContentPartPr/>
                <p14:nvPr/>
              </p14:nvContentPartPr>
              <p14:xfrm>
                <a:off x="2689375" y="4218425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2824114-E379-CB41-B21D-34EA2B20A07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80735" y="42094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5EF61A7-1A00-794A-87BF-250786794DF4}"/>
                    </a:ext>
                  </a:extLst>
                </p14:cNvPr>
                <p14:cNvContentPartPr/>
                <p14:nvPr/>
              </p14:nvContentPartPr>
              <p14:xfrm>
                <a:off x="2595415" y="4229945"/>
                <a:ext cx="223920" cy="36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5EF61A7-1A00-794A-87BF-250786794DF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86415" y="4220945"/>
                  <a:ext cx="2415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B09926B-F158-4A4F-9D85-BD9EE58C0ADC}"/>
                    </a:ext>
                  </a:extLst>
                </p14:cNvPr>
                <p14:cNvContentPartPr/>
                <p14:nvPr/>
              </p14:nvContentPartPr>
              <p14:xfrm>
                <a:off x="2699815" y="4180625"/>
                <a:ext cx="23400" cy="165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B09926B-F158-4A4F-9D85-BD9EE58C0AD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91175" y="4171985"/>
                  <a:ext cx="4104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9AC4C47-E576-4D44-9451-2AEF87E341FC}"/>
                  </a:ext>
                </a:extLst>
              </p14:cNvPr>
              <p14:cNvContentPartPr/>
              <p14:nvPr/>
            </p14:nvContentPartPr>
            <p14:xfrm>
              <a:off x="1719535" y="3003065"/>
              <a:ext cx="2784600" cy="1915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9AC4C47-E576-4D44-9451-2AEF87E341F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710535" y="2994425"/>
                <a:ext cx="2802240" cy="19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055920B-4FFC-6C4E-8E12-1F4AFCE9143B}"/>
                  </a:ext>
                </a:extLst>
              </p14:cNvPr>
              <p14:cNvContentPartPr/>
              <p14:nvPr/>
            </p14:nvContentPartPr>
            <p14:xfrm>
              <a:off x="6921895" y="2009465"/>
              <a:ext cx="1266840" cy="10515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055920B-4FFC-6C4E-8E12-1F4AFCE9143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13255" y="2000825"/>
                <a:ext cx="128448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2A52263-0B73-A346-98A0-5CE8B869AA85}"/>
                  </a:ext>
                </a:extLst>
              </p14:cNvPr>
              <p14:cNvContentPartPr/>
              <p14:nvPr/>
            </p14:nvContentPartPr>
            <p14:xfrm>
              <a:off x="4154575" y="1560905"/>
              <a:ext cx="1092240" cy="10605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2A52263-0B73-A346-98A0-5CE8B869AA8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136575" y="1542905"/>
                <a:ext cx="1127880" cy="10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4E1DAAE-AAFF-6441-BB06-806D65BF778A}"/>
                  </a:ext>
                </a:extLst>
              </p14:cNvPr>
              <p14:cNvContentPartPr/>
              <p14:nvPr/>
            </p14:nvContentPartPr>
            <p14:xfrm>
              <a:off x="6755935" y="4043465"/>
              <a:ext cx="1619640" cy="14338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4E1DAAE-AAFF-6441-BB06-806D65BF778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738295" y="4025465"/>
                <a:ext cx="1655280" cy="14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A76829A-4A3B-044C-AFC7-E3F96A0929D1}"/>
                  </a:ext>
                </a:extLst>
              </p14:cNvPr>
              <p14:cNvContentPartPr/>
              <p14:nvPr/>
            </p14:nvContentPartPr>
            <p14:xfrm>
              <a:off x="1425415" y="2528945"/>
              <a:ext cx="345600" cy="124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A76829A-4A3B-044C-AFC7-E3F96A0929D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71415" y="2420945"/>
                <a:ext cx="45324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2708EC0-6FCA-064C-B1A6-0BD41CDD4C73}"/>
                  </a:ext>
                </a:extLst>
              </p14:cNvPr>
              <p14:cNvContentPartPr/>
              <p14:nvPr/>
            </p14:nvContentPartPr>
            <p14:xfrm>
              <a:off x="9907015" y="3288545"/>
              <a:ext cx="212400" cy="151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2708EC0-6FCA-064C-B1A6-0BD41CDD4C7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853375" y="3180545"/>
                <a:ext cx="3200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099CD65-9391-8149-80D2-D6C8549464EA}"/>
                  </a:ext>
                </a:extLst>
              </p14:cNvPr>
              <p14:cNvContentPartPr/>
              <p14:nvPr/>
            </p14:nvContentPartPr>
            <p14:xfrm>
              <a:off x="4530775" y="5451785"/>
              <a:ext cx="234360" cy="478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099CD65-9391-8149-80D2-D6C8549464E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476775" y="5344145"/>
                <a:ext cx="342000" cy="26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38832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13B4-D28B-4C4A-89A3-9CD986E9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clustering is used…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8EE68-8D9E-5A45-974B-AE9429C2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 must balance between three criteria:</a:t>
            </a:r>
          </a:p>
          <a:p>
            <a:pPr lvl="1"/>
            <a:r>
              <a:rPr lang="en-US" sz="3200" dirty="0">
                <a:solidFill>
                  <a:srgbClr val="0070C0"/>
                </a:solidFill>
              </a:rPr>
              <a:t>maximizing inter-cluster distance, 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minimizing intra-cluster distance,</a:t>
            </a:r>
          </a:p>
          <a:p>
            <a:pPr lvl="1"/>
            <a:r>
              <a:rPr lang="en-US" sz="3200" dirty="0">
                <a:solidFill>
                  <a:srgbClr val="00B050"/>
                </a:solidFill>
              </a:rPr>
              <a:t>minimizing the number of clusters.</a:t>
            </a:r>
          </a:p>
        </p:txBody>
      </p:sp>
    </p:spTree>
    <p:extLst>
      <p:ext uri="{BB962C8B-B14F-4D97-AF65-F5344CB8AC3E}">
        <p14:creationId xmlns:p14="http://schemas.microsoft.com/office/powerpoint/2010/main" val="15215030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5378-A9F0-75F6-322E-A94B42F4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Undesirable extreme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A8CD-14BB-ACE0-E9A3-10D919585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Placing all data in the same cluster.</a:t>
            </a:r>
          </a:p>
          <a:p>
            <a:r>
              <a:rPr lang="en-US" dirty="0">
                <a:solidFill>
                  <a:srgbClr val="002060"/>
                </a:solidFill>
              </a:rPr>
              <a:t>Putting each data point in a different cluster.</a:t>
            </a:r>
          </a:p>
          <a:p>
            <a:r>
              <a:rPr lang="en-US" dirty="0">
                <a:solidFill>
                  <a:srgbClr val="FF0000"/>
                </a:solidFill>
              </a:rPr>
              <a:t>Ignoring incommensurability of dimensions (e.g., height and weight)--we need to use the right distance measure.</a:t>
            </a:r>
          </a:p>
          <a:p>
            <a:r>
              <a:rPr lang="en-US" dirty="0">
                <a:solidFill>
                  <a:srgbClr val="00B050"/>
                </a:solidFill>
              </a:rPr>
              <a:t>Placing substantially different data points in the same cluster.</a:t>
            </a:r>
          </a:p>
          <a:p>
            <a:r>
              <a:rPr lang="en-US" dirty="0">
                <a:solidFill>
                  <a:srgbClr val="00B050"/>
                </a:solidFill>
              </a:rPr>
              <a:t>Placing almost identical data in different clusters.</a:t>
            </a:r>
          </a:p>
        </p:txBody>
      </p:sp>
    </p:spTree>
    <p:extLst>
      <p:ext uri="{BB962C8B-B14F-4D97-AF65-F5344CB8AC3E}">
        <p14:creationId xmlns:p14="http://schemas.microsoft.com/office/powerpoint/2010/main" val="11542001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410B-CD40-46F5-520B-A28CD11C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 in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6F59B-BA7D-2116-33FC-5380A41C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you using the distance measure that is right for the problem?</a:t>
            </a:r>
          </a:p>
          <a:p>
            <a:pPr lvl="1"/>
            <a:r>
              <a:rPr lang="en-US" dirty="0"/>
              <a:t>Euclidean distance is commonly used, but may not be the right choice.</a:t>
            </a:r>
          </a:p>
          <a:p>
            <a:endParaRPr lang="en-US" dirty="0"/>
          </a:p>
          <a:p>
            <a:r>
              <a:rPr lang="en-US" dirty="0"/>
              <a:t>Each dimension may be separately normalized, but that may result in ignoring the relationships between dimensions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Example: What happens if you normalize each of the citation numbers in the data sets from HW0?</a:t>
            </a:r>
          </a:p>
        </p:txBody>
      </p:sp>
    </p:spTree>
    <p:extLst>
      <p:ext uri="{BB962C8B-B14F-4D97-AF65-F5344CB8AC3E}">
        <p14:creationId xmlns:p14="http://schemas.microsoft.com/office/powerpoint/2010/main" val="22405918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13B4-D28B-4C4A-89A3-9CD986E9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clustering is used…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8EE68-8D9E-5A45-974B-AE9429C2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must balance between three criteria: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maximizing inter-cluster distance,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minimizing intra-cluster distance,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minimizing the number of clusters.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Special cases: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Asymmetric clusters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Clusters containing outliers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Clusters which are very near to other clusters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Overlapping or fuzzy clusters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53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13B4-D28B-4C4A-89A3-9CD986E9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clustering is used…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8EE68-8D9E-5A45-974B-AE9429C2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must balance between three criteria:</a:t>
            </a:r>
          </a:p>
          <a:p>
            <a:pPr lvl="1"/>
            <a:r>
              <a:rPr lang="en-US" dirty="0"/>
              <a:t>maximizing inter-cluster distance, </a:t>
            </a:r>
          </a:p>
          <a:p>
            <a:pPr lvl="1"/>
            <a:r>
              <a:rPr lang="en-US" dirty="0"/>
              <a:t>minimizing intra-cluster distance,</a:t>
            </a:r>
          </a:p>
          <a:p>
            <a:pPr lvl="1"/>
            <a:r>
              <a:rPr lang="en-US" dirty="0"/>
              <a:t>minimizing the number of clusters.</a:t>
            </a:r>
          </a:p>
          <a:p>
            <a:r>
              <a:rPr lang="en-US" dirty="0">
                <a:solidFill>
                  <a:srgbClr val="FF0000"/>
                </a:solidFill>
              </a:rPr>
              <a:t>Inter-cluster distance </a:t>
            </a:r>
            <a:r>
              <a:rPr lang="en-US" dirty="0"/>
              <a:t>may be defined in different ways and may also have to account for the incommensurability of different dimensions.</a:t>
            </a:r>
          </a:p>
          <a:p>
            <a:r>
              <a:rPr lang="en-US" dirty="0">
                <a:solidFill>
                  <a:srgbClr val="FF0000"/>
                </a:solidFill>
              </a:rPr>
              <a:t>Intra-cluster distance </a:t>
            </a:r>
            <a:r>
              <a:rPr lang="en-US" dirty="0"/>
              <a:t>may focus on average or maximum distances between points in a cluster, or from points to the cluster centroid, or from points to cluster boundaries.</a:t>
            </a:r>
          </a:p>
        </p:txBody>
      </p:sp>
    </p:spTree>
    <p:extLst>
      <p:ext uri="{BB962C8B-B14F-4D97-AF65-F5344CB8AC3E}">
        <p14:creationId xmlns:p14="http://schemas.microsoft.com/office/powerpoint/2010/main" val="39215940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C8D8-18BD-6794-F847-7C187139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Inter-Cluster Distance--Alternatives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7254-2BBE-6876-61E9-9D0D6221D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Distance between centroids</a:t>
            </a:r>
          </a:p>
          <a:p>
            <a:endParaRPr lang="en-US" dirty="0"/>
          </a:p>
          <a:p>
            <a:r>
              <a:rPr lang="en-US" dirty="0"/>
              <a:t>Distance between boundaries, i.e., min</a:t>
            </a:r>
            <a:r>
              <a:rPr lang="en-US" i="1" dirty="0"/>
              <a:t>(d(</a:t>
            </a:r>
            <a:r>
              <a:rPr lang="en-US" i="1" dirty="0" err="1"/>
              <a:t>x</a:t>
            </a:r>
            <a:r>
              <a:rPr lang="en-US" i="1" baseline="-25000" dirty="0" err="1"/>
              <a:t>i</a:t>
            </a:r>
            <a:r>
              <a:rPr lang="en-US" i="1" dirty="0" err="1"/>
              <a:t>,y</a:t>
            </a:r>
            <a:r>
              <a:rPr lang="en-US" i="1" baseline="-25000" dirty="0" err="1"/>
              <a:t>j</a:t>
            </a:r>
            <a:r>
              <a:rPr lang="en-US" i="1" dirty="0"/>
              <a:t>)) </a:t>
            </a:r>
            <a:r>
              <a:rPr lang="en-US" dirty="0"/>
              <a:t>where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belongs to one cluster and </a:t>
            </a:r>
            <a:r>
              <a:rPr lang="en-US" i="1" dirty="0" err="1"/>
              <a:t>y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dirty="0"/>
              <a:t>belongs to the other cluster</a:t>
            </a:r>
          </a:p>
          <a:p>
            <a:r>
              <a:rPr lang="en-US" dirty="0"/>
              <a:t>Gaussian clusters: min</a:t>
            </a:r>
            <a:r>
              <a:rPr lang="en-US" i="1" dirty="0"/>
              <a:t>(d(</a:t>
            </a:r>
            <a:r>
              <a:rPr lang="en-US" i="1" dirty="0" err="1"/>
              <a:t>x</a:t>
            </a:r>
            <a:r>
              <a:rPr lang="en-US" i="1" baseline="-25000" dirty="0" err="1"/>
              <a:t>i</a:t>
            </a:r>
            <a:r>
              <a:rPr lang="en-US" i="1" dirty="0" err="1"/>
              <a:t>,y</a:t>
            </a:r>
            <a:r>
              <a:rPr lang="en-US" i="1" baseline="-25000" dirty="0" err="1"/>
              <a:t>j</a:t>
            </a:r>
            <a:r>
              <a:rPr lang="en-US" i="1" dirty="0"/>
              <a:t>)) </a:t>
            </a:r>
            <a:r>
              <a:rPr lang="en-US" dirty="0"/>
              <a:t>where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is within 𝛔</a:t>
            </a:r>
            <a:r>
              <a:rPr lang="en-US" baseline="-25000" dirty="0"/>
              <a:t>1</a:t>
            </a:r>
            <a:r>
              <a:rPr lang="en-US" dirty="0"/>
              <a:t> distance from one cluster’s centroid µ</a:t>
            </a:r>
            <a:r>
              <a:rPr lang="en-US" baseline="-25000" dirty="0"/>
              <a:t>1</a:t>
            </a:r>
            <a:r>
              <a:rPr lang="en-US" dirty="0"/>
              <a:t>, and </a:t>
            </a:r>
            <a:r>
              <a:rPr lang="en-US" i="1" dirty="0" err="1"/>
              <a:t>y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dirty="0"/>
              <a:t>is within 𝛔</a:t>
            </a:r>
            <a:r>
              <a:rPr lang="en-US" baseline="-25000" dirty="0"/>
              <a:t>2</a:t>
            </a:r>
            <a:r>
              <a:rPr lang="en-US" dirty="0"/>
              <a:t> distance from the other cluster’s centroid µ</a:t>
            </a:r>
            <a:r>
              <a:rPr lang="en-US" baseline="-25000" dirty="0"/>
              <a:t>2</a:t>
            </a:r>
          </a:p>
          <a:p>
            <a:endParaRPr lang="en-US" dirty="0"/>
          </a:p>
          <a:p>
            <a:r>
              <a:rPr lang="en-US" dirty="0"/>
              <a:t>Average distance between points in one cluster and points in the other cluster</a:t>
            </a:r>
          </a:p>
          <a:p>
            <a:r>
              <a:rPr lang="en-US" dirty="0"/>
              <a:t>Median distance between points in one cluster and points in the other cluster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002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C8D8-18BD-6794-F847-7C187139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Intra-Cluster Distance--Alternatives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7254-2BBE-6876-61E9-9D0D6221D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199"/>
            <a:ext cx="10515600" cy="41957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Average distance between all pairs of points in a cluster = Average distance between the centroid and all points in a cluster.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Sometimes we are willing to spend extra computational effort to address asymmetric clusters, and clusters with outliers:</a:t>
            </a:r>
          </a:p>
          <a:p>
            <a:r>
              <a:rPr lang="en-US" dirty="0"/>
              <a:t>Maximum distance between centroid and any (boundary) point in the cluster.</a:t>
            </a:r>
          </a:p>
          <a:p>
            <a:r>
              <a:rPr lang="en-US" dirty="0"/>
              <a:t>Maximum distance between any pair of (boundary) points in a cluster.</a:t>
            </a:r>
          </a:p>
          <a:p>
            <a:endParaRPr lang="en-US" dirty="0"/>
          </a:p>
          <a:p>
            <a:r>
              <a:rPr lang="en-US" dirty="0"/>
              <a:t>Median distance between all pairs of points in a cluster.</a:t>
            </a:r>
          </a:p>
          <a:p>
            <a:r>
              <a:rPr lang="en-US" dirty="0"/>
              <a:t>Median distance between the centroid and all points in a cluster.</a:t>
            </a:r>
          </a:p>
          <a:p>
            <a:r>
              <a:rPr lang="en-US" dirty="0"/>
              <a:t>Median distance between the </a:t>
            </a:r>
            <a:r>
              <a:rPr lang="en-US" dirty="0">
                <a:solidFill>
                  <a:srgbClr val="0070C0"/>
                </a:solidFill>
              </a:rPr>
              <a:t>medoid</a:t>
            </a:r>
            <a:r>
              <a:rPr lang="en-US" dirty="0"/>
              <a:t> and all points in a cluster.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Gaussian clusters: standard deviation of distances of points from the centroid of the cluster.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86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6109-CAA0-267B-555A-D9B0D7D0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6F23-64A1-7F9A-C538-78BBEC4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for too long can result in adverse performance on test data.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Performance of the trained model may be excellent on the training data, but worsen on the test data.</a:t>
            </a:r>
          </a:p>
          <a:p>
            <a:endParaRPr lang="en-US" dirty="0"/>
          </a:p>
          <a:p>
            <a:r>
              <a:rPr lang="en-US" u="sng" dirty="0"/>
              <a:t>Example</a:t>
            </a:r>
            <a:r>
              <a:rPr lang="en-US" dirty="0"/>
              <a:t>: a model may effectively memorize training data, but it may be incapable of giving good results on new data.</a:t>
            </a:r>
          </a:p>
        </p:txBody>
      </p:sp>
    </p:spTree>
    <p:extLst>
      <p:ext uri="{BB962C8B-B14F-4D97-AF65-F5344CB8AC3E}">
        <p14:creationId xmlns:p14="http://schemas.microsoft.com/office/powerpoint/2010/main" val="1520073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B6F9-6117-B096-E373-C52E2472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 to avoid over-training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DD9D-2AAD-069A-64C6-71FD267F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data set into </a:t>
            </a:r>
            <a:r>
              <a:rPr lang="en-US" dirty="0">
                <a:solidFill>
                  <a:srgbClr val="0070C0"/>
                </a:solidFill>
              </a:rPr>
              <a:t>three</a:t>
            </a:r>
            <a:r>
              <a:rPr lang="en-US" dirty="0"/>
              <a:t> subsets (training, validation, testing).</a:t>
            </a:r>
          </a:p>
          <a:p>
            <a:r>
              <a:rPr lang="en-US" dirty="0"/>
              <a:t>Repeat: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Perform another iteration of training;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Compare performance on training set and validation set</a:t>
            </a:r>
          </a:p>
          <a:p>
            <a:pPr marL="0" indent="0">
              <a:buNone/>
            </a:pPr>
            <a:r>
              <a:rPr lang="en-US" dirty="0"/>
              <a:t>   Until validation performance begins to worsen over successive iterations;</a:t>
            </a:r>
          </a:p>
          <a:p>
            <a:r>
              <a:rPr lang="en-US" dirty="0"/>
              <a:t>Evaluate the trained model on the testing subset.</a:t>
            </a:r>
          </a:p>
        </p:txBody>
      </p:sp>
    </p:spTree>
    <p:extLst>
      <p:ext uri="{BB962C8B-B14F-4D97-AF65-F5344CB8AC3E}">
        <p14:creationId xmlns:p14="http://schemas.microsoft.com/office/powerpoint/2010/main" val="379510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B360-8EE9-3D7C-9849-F3FE7026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Optimization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F451-E2D4-9F87-DEE5-8806D15B9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goal of machine learning is to </a:t>
            </a:r>
            <a:r>
              <a:rPr lang="en-US" dirty="0">
                <a:solidFill>
                  <a:srgbClr val="C00000"/>
                </a:solidFill>
              </a:rPr>
              <a:t>minimize or maximize a mathematically well-defined function</a:t>
            </a:r>
            <a:r>
              <a:rPr lang="en-US" dirty="0"/>
              <a:t>, e.g., mean squared error or accuracy.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Variations: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When subjective human evaluation is needed </a:t>
            </a:r>
            <a:r>
              <a:rPr lang="en-US" dirty="0"/>
              <a:t>(e.g., how easy to use is a GUI?), we may only be able to compare two candidates.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When multiple objectives must be addressed </a:t>
            </a:r>
            <a:r>
              <a:rPr lang="en-US" dirty="0"/>
              <a:t>(e.g., false positives and false negatives), they must be combined in some manner, or a multi-objective optimization algorithm used to compare alternatives.</a:t>
            </a:r>
          </a:p>
        </p:txBody>
      </p:sp>
    </p:spTree>
    <p:extLst>
      <p:ext uri="{BB962C8B-B14F-4D97-AF65-F5344CB8AC3E}">
        <p14:creationId xmlns:p14="http://schemas.microsoft.com/office/powerpoint/2010/main" val="30734207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5CAA-20BD-4268-692E-840144FF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Training data vs. Validation data vs. Testing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15CF-4E3E-5C27-0EC1-5FFB5BAF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Training set: </a:t>
            </a:r>
            <a:r>
              <a:rPr lang="en-US" dirty="0">
                <a:solidFill>
                  <a:srgbClr val="C00000"/>
                </a:solidFill>
              </a:rPr>
              <a:t>A set of examples used for learning, that is to fit the parameters of the classifier.</a:t>
            </a:r>
          </a:p>
          <a:p>
            <a:r>
              <a:rPr lang="en-US" b="1" dirty="0">
                <a:solidFill>
                  <a:srgbClr val="00B0F0"/>
                </a:solidFill>
              </a:rPr>
              <a:t>Validation set: </a:t>
            </a:r>
            <a:r>
              <a:rPr lang="en-US" dirty="0">
                <a:solidFill>
                  <a:srgbClr val="00B0F0"/>
                </a:solidFill>
              </a:rPr>
              <a:t>A set of examples used to tune the parameters of a classifier, for example to choose the number of hidden units in a neural network.</a:t>
            </a:r>
          </a:p>
          <a:p>
            <a:r>
              <a:rPr lang="en-US" b="1" dirty="0">
                <a:solidFill>
                  <a:srgbClr val="00B050"/>
                </a:solidFill>
              </a:rPr>
              <a:t>Test set: </a:t>
            </a:r>
            <a:r>
              <a:rPr lang="en-US" dirty="0">
                <a:solidFill>
                  <a:srgbClr val="00B050"/>
                </a:solidFill>
              </a:rPr>
              <a:t>A set of examples used only to assess the performance of a fully-specified classifier.</a:t>
            </a:r>
          </a:p>
          <a:p>
            <a:pPr marL="0" indent="0">
              <a:buNone/>
            </a:pPr>
            <a:r>
              <a:rPr lang="en-US" dirty="0"/>
              <a:t>[Brian Ripley, p. 354, </a:t>
            </a:r>
            <a:r>
              <a:rPr lang="en-US" dirty="0">
                <a:hlinkClick r:id="rId2"/>
              </a:rPr>
              <a:t>Pattern Recognition and Neural Networks</a:t>
            </a:r>
            <a:r>
              <a:rPr lang="en-US" dirty="0"/>
              <a:t>, 1996]</a:t>
            </a:r>
          </a:p>
          <a:p>
            <a:pPr marL="0" indent="0">
              <a:buNone/>
            </a:pPr>
            <a:r>
              <a:rPr lang="en-US" i="1" dirty="0"/>
              <a:t>For more discussion, see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>
                <a:hlinkClick r:id="rId3"/>
              </a:rPr>
              <a:t>https://machinelearningmastery.com/difference-test-validation-datasets/</a:t>
            </a:r>
            <a:r>
              <a:rPr lang="en-U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32452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F31E-DC2A-0AE2-F740-A30E0E48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Textbook problems and solutions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657A2-1727-477E-8A8A-07F514BEE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”Training data”: </a:t>
            </a:r>
            <a:r>
              <a:rPr lang="en-US" dirty="0">
                <a:solidFill>
                  <a:srgbClr val="FF0000"/>
                </a:solidFill>
              </a:rPr>
              <a:t>the solved exercises in the chapters of the textbook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“Validation data”: </a:t>
            </a:r>
            <a:r>
              <a:rPr lang="en-US" dirty="0">
                <a:solidFill>
                  <a:srgbClr val="0070C0"/>
                </a:solidFill>
              </a:rPr>
              <a:t>questions posed in the chapters, to which answers may be provided at the end of the book, so that you can check your answers and evaluate the results of learning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“Test data”: </a:t>
            </a:r>
            <a:r>
              <a:rPr lang="en-US" dirty="0">
                <a:solidFill>
                  <a:srgbClr val="00B050"/>
                </a:solidFill>
              </a:rPr>
              <a:t>exam questions, for which no answers have been provided, and your professor uses these to evaluate your learning.</a:t>
            </a:r>
          </a:p>
        </p:txBody>
      </p:sp>
    </p:spTree>
    <p:extLst>
      <p:ext uri="{BB962C8B-B14F-4D97-AF65-F5344CB8AC3E}">
        <p14:creationId xmlns:p14="http://schemas.microsoft.com/office/powerpoint/2010/main" val="1061284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n-fold Cross-validation </a:t>
            </a:r>
            <a:r>
              <a:rPr lang="en-US" dirty="0"/>
              <a:t>(repeated resampling)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3600" i="1" dirty="0"/>
              <a:t>For n trials, do:</a:t>
            </a:r>
          </a:p>
          <a:p>
            <a:pPr lvl="2"/>
            <a:r>
              <a:rPr lang="en-US" sz="2800" i="1" dirty="0"/>
              <a:t>Split data set again into training and validation subsets;</a:t>
            </a:r>
          </a:p>
          <a:p>
            <a:pPr lvl="2"/>
            <a:r>
              <a:rPr lang="en-US" sz="2800" i="1" dirty="0"/>
              <a:t>Train;</a:t>
            </a:r>
          </a:p>
          <a:p>
            <a:pPr lvl="2"/>
            <a:r>
              <a:rPr lang="en-US" sz="2800" i="1" dirty="0"/>
              <a:t>Evaluate on validation set;</a:t>
            </a:r>
          </a:p>
          <a:p>
            <a:r>
              <a:rPr lang="en-US" sz="3600" i="1" dirty="0"/>
              <a:t>Combine the results of all trials.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30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547F-9587-CA40-948A-F5C2A6DB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model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130E2-4BD4-044E-AF55-69B8016F7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Occam’s razor: </a:t>
            </a:r>
            <a:r>
              <a:rPr lang="en-US" dirty="0"/>
              <a:t>prefer simpler models, with fewer parameters</a:t>
            </a:r>
          </a:p>
          <a:p>
            <a:pPr lvl="1"/>
            <a:r>
              <a:rPr lang="en-US" dirty="0"/>
              <a:t>Avoid over-fitting</a:t>
            </a:r>
          </a:p>
          <a:p>
            <a:pPr lvl="1"/>
            <a:r>
              <a:rPr lang="en-US" dirty="0"/>
              <a:t>Expected to perform better on test data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But: </a:t>
            </a:r>
            <a:r>
              <a:rPr lang="en-US" dirty="0"/>
              <a:t>what if the more complex model gives </a:t>
            </a:r>
            <a:r>
              <a:rPr lang="en-US" dirty="0">
                <a:solidFill>
                  <a:srgbClr val="FF0000"/>
                </a:solidFill>
              </a:rPr>
              <a:t>better quality </a:t>
            </a:r>
            <a:r>
              <a:rPr lang="en-US" dirty="0"/>
              <a:t>results, and obtains them </a:t>
            </a:r>
            <a:r>
              <a:rPr lang="en-US" dirty="0">
                <a:solidFill>
                  <a:srgbClr val="FF0000"/>
                </a:solidFill>
              </a:rPr>
              <a:t>faster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We must consider the tradeoff!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54A0-FC88-8365-B335-A63A8F6A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we look for when deciding on criteria to evaluate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183C9-1A5A-8E76-B943-804DC2C4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Easy to compute</a:t>
            </a:r>
          </a:p>
          <a:p>
            <a:r>
              <a:rPr lang="en-US" sz="3200" dirty="0">
                <a:solidFill>
                  <a:srgbClr val="C00000"/>
                </a:solidFill>
              </a:rPr>
              <a:t>Meaningful &amp; relevant for the problem we want to address</a:t>
            </a:r>
          </a:p>
          <a:p>
            <a:r>
              <a:rPr lang="en-US" sz="3200" dirty="0"/>
              <a:t>Mathematically justifiable (not totally arbitrary)</a:t>
            </a:r>
          </a:p>
          <a:p>
            <a:r>
              <a:rPr lang="en-US" sz="3200" u="sng" dirty="0"/>
              <a:t>Unaffected by</a:t>
            </a:r>
            <a:r>
              <a:rPr lang="en-US" sz="3200" dirty="0"/>
              <a:t>: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Anomalies</a:t>
            </a:r>
            <a:r>
              <a:rPr lang="en-US" sz="2800" dirty="0"/>
              <a:t> (e.g., a seemingly healthy young person who succumbs to Covid)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Noise</a:t>
            </a:r>
            <a:r>
              <a:rPr lang="en-US" sz="2800" dirty="0"/>
              <a:t> (due to natural processes or measurement errors)</a:t>
            </a:r>
          </a:p>
          <a:p>
            <a:pPr lvl="1"/>
            <a:r>
              <a:rPr lang="en-US" sz="2800" dirty="0"/>
              <a:t>Dimensional </a:t>
            </a:r>
            <a:r>
              <a:rPr lang="en-US" sz="2800" dirty="0">
                <a:solidFill>
                  <a:srgbClr val="FF0000"/>
                </a:solidFill>
              </a:rPr>
              <a:t>scaling</a:t>
            </a:r>
            <a:r>
              <a:rPr lang="en-US" sz="2800" dirty="0"/>
              <a:t> (e.g., measuring height in inches vs. </a:t>
            </a:r>
            <a:r>
              <a:rPr lang="en-US" sz="2800" dirty="0" err="1"/>
              <a:t>metres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Choice of </a:t>
            </a:r>
            <a:r>
              <a:rPr lang="en-US" sz="2800" dirty="0">
                <a:solidFill>
                  <a:srgbClr val="FF0000"/>
                </a:solidFill>
              </a:rPr>
              <a:t>subset of data </a:t>
            </a:r>
            <a:r>
              <a:rPr lang="en-US" sz="2800" dirty="0"/>
              <a:t>is used for learning 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Irrelevant dimensions </a:t>
            </a:r>
            <a:r>
              <a:rPr lang="en-US" sz="2800" dirty="0"/>
              <a:t>of data (e.g., SUID in predicting grade)</a:t>
            </a:r>
          </a:p>
        </p:txBody>
      </p:sp>
    </p:spTree>
    <p:extLst>
      <p:ext uri="{BB962C8B-B14F-4D97-AF65-F5344CB8AC3E}">
        <p14:creationId xmlns:p14="http://schemas.microsoft.com/office/powerpoint/2010/main" val="270468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Mean squared error </a:t>
            </a:r>
            <a:r>
              <a:rPr lang="en-US" dirty="0"/>
              <a:t>(and other norms)</a:t>
            </a:r>
          </a:p>
          <a:p>
            <a:r>
              <a:rPr lang="en-US" dirty="0">
                <a:solidFill>
                  <a:srgbClr val="7030A0"/>
                </a:solidFill>
              </a:rPr>
              <a:t>Classification accuracy </a:t>
            </a:r>
            <a:r>
              <a:rPr lang="en-US" dirty="0"/>
              <a:t>(possibly weighted)</a:t>
            </a:r>
          </a:p>
          <a:p>
            <a:r>
              <a:rPr lang="en-US" dirty="0">
                <a:solidFill>
                  <a:srgbClr val="C00000"/>
                </a:solidFill>
              </a:rPr>
              <a:t>Confusion matrix: </a:t>
            </a:r>
            <a:r>
              <a:rPr lang="en-US" dirty="0"/>
              <a:t>showing different kinds of errors (i.e., how many data points of each class are classified as belonging to another)</a:t>
            </a:r>
          </a:p>
          <a:p>
            <a:r>
              <a:rPr lang="en-US" dirty="0">
                <a:solidFill>
                  <a:srgbClr val="00B050"/>
                </a:solidFill>
              </a:rPr>
              <a:t>Cost</a:t>
            </a:r>
            <a:r>
              <a:rPr lang="en-US" dirty="0"/>
              <a:t>, possibly giving different weightage to different kinds of errors </a:t>
            </a:r>
            <a:r>
              <a:rPr lang="en-US" sz="2400" dirty="0"/>
              <a:t>(e.g., misclassifying a tiger cub’s image as a kitten is not as bad as a dog)</a:t>
            </a:r>
          </a:p>
          <a:p>
            <a:r>
              <a:rPr lang="en-US" dirty="0">
                <a:solidFill>
                  <a:srgbClr val="0070C0"/>
                </a:solidFill>
              </a:rPr>
              <a:t>Distances</a:t>
            </a:r>
            <a:r>
              <a:rPr lang="en-US" dirty="0"/>
              <a:t> between points clustered together (e.g., distances from neighbors, boundaries, centroids of clusters)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Information theoretic </a:t>
            </a:r>
            <a:r>
              <a:rPr lang="en-US" sz="2400" dirty="0"/>
              <a:t>(e.g., cross-entropy, </a:t>
            </a:r>
            <a:r>
              <a:rPr lang="en-US" sz="2400" dirty="0" err="1"/>
              <a:t>Kullback-Leibler</a:t>
            </a:r>
            <a:r>
              <a:rPr lang="en-US" sz="2400" dirty="0"/>
              <a:t> divergence, perplexity)</a:t>
            </a:r>
          </a:p>
          <a:p>
            <a:r>
              <a:rPr lang="en-US" dirty="0"/>
              <a:t>Multi-objective (weighted sum vs. domination)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943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F1B9-0D55-2F43-9801-48CF0A31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D8050-5026-5D48-8F95-1AEF54122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Learning task: </a:t>
            </a:r>
            <a:r>
              <a:rPr lang="en-US" dirty="0"/>
              <a:t>to predict how much rain is expected tomorrow.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Assume we have somehow accomplished learning.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would we evaluate the result of learning?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0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67A8-06B2-E9D6-89BA-FC36D8A0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 (MSE)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E330-1553-6407-B42A-07958C174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MSE = Average</a:t>
            </a:r>
            <a:r>
              <a:rPr lang="en-US" dirty="0"/>
              <a:t> (over all training data) the </a:t>
            </a:r>
            <a:r>
              <a:rPr lang="en-US" dirty="0">
                <a:solidFill>
                  <a:srgbClr val="0070C0"/>
                </a:solidFill>
              </a:rPr>
              <a:t>square of </a:t>
            </a:r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difference between desired (target) outputs and actual outputs </a:t>
            </a:r>
            <a:r>
              <a:rPr lang="en-US" dirty="0"/>
              <a:t>(generated by the trained model).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MSE has been used in science, engineering, and statistics for many decades (before ML).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MSE is the </a:t>
            </a:r>
            <a:r>
              <a:rPr lang="en-US" u="sng" dirty="0"/>
              <a:t>most widely used evaluation criterion </a:t>
            </a:r>
            <a:r>
              <a:rPr lang="en-US" dirty="0"/>
              <a:t>in ML–except in image processing or computer vision, where cross-entropy is considered better.</a:t>
            </a:r>
          </a:p>
        </p:txBody>
      </p:sp>
    </p:spTree>
    <p:extLst>
      <p:ext uri="{BB962C8B-B14F-4D97-AF65-F5344CB8AC3E}">
        <p14:creationId xmlns:p14="http://schemas.microsoft.com/office/powerpoint/2010/main" val="1951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4669</Words>
  <Application>Microsoft Office PowerPoint</Application>
  <PresentationFormat>Widescreen</PresentationFormat>
  <Paragraphs>362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Office Theme</vt:lpstr>
      <vt:lpstr>Evaluating the Results of  Machine Learning</vt:lpstr>
      <vt:lpstr>A Spoonful of Philosophy</vt:lpstr>
      <vt:lpstr>A Spoonful of Philosophy</vt:lpstr>
      <vt:lpstr>A Spoonful of Philosophy</vt:lpstr>
      <vt:lpstr>The Optimization Perspective</vt:lpstr>
      <vt:lpstr>What should we look for when deciding on criteria to evaluate learning?</vt:lpstr>
      <vt:lpstr>Criteria for evaluation</vt:lpstr>
      <vt:lpstr>Class Exercise</vt:lpstr>
      <vt:lpstr>Mean Squared Error (MSE)</vt:lpstr>
      <vt:lpstr>Rain amount prediction example</vt:lpstr>
      <vt:lpstr>Rain amount prediction example</vt:lpstr>
      <vt:lpstr>Where can MSE be used?</vt:lpstr>
      <vt:lpstr>Where can MSE be used?</vt:lpstr>
      <vt:lpstr>Example problems from Finance</vt:lpstr>
      <vt:lpstr>Can we use MSE for 2-Class Classification Problems?</vt:lpstr>
      <vt:lpstr>Can we use MSE for 2-Class Classification Problems?</vt:lpstr>
      <vt:lpstr>Can we use MSE for 2-Class Classification Problems?</vt:lpstr>
      <vt:lpstr>…Can we use MSE for 2-Class Classification Problems?</vt:lpstr>
      <vt:lpstr>Can we use MSE for multi-Class Classification Problems (with more than 2 classes)?</vt:lpstr>
      <vt:lpstr>Can we use MSE for multi-Class Classification Problems (with more than 2 classes)?</vt:lpstr>
      <vt:lpstr>Can we use MSE for multi-Class Classification Problems (with more than 2 classes)?</vt:lpstr>
      <vt:lpstr>Can we use MSE for multi-Class Classification Problems (with more than 2 classes)?</vt:lpstr>
      <vt:lpstr>Can we use MSE for multi-Class Classification Problems (with more than 2 classes)?</vt:lpstr>
      <vt:lpstr>If not MSE, how else do we evaluate performance on classification problems?</vt:lpstr>
      <vt:lpstr>If not MSE, how else do we evaluate performance on 2-class classification problems?</vt:lpstr>
      <vt:lpstr>Evaluating 2-class classification performance in terms of True/False Positives/Negatives</vt:lpstr>
      <vt:lpstr>Class Exercise </vt:lpstr>
      <vt:lpstr>Class Exercise </vt:lpstr>
      <vt:lpstr>Evaluating 2-class classification performance in terms of True/False Positives/Negatives</vt:lpstr>
      <vt:lpstr>Suggestions</vt:lpstr>
      <vt:lpstr>Evaluating 2-class classification performance in terms of True/False Positives/Negatives</vt:lpstr>
      <vt:lpstr>Evaluating 2-class classification performance in terms of True/False Positives/Negatives</vt:lpstr>
      <vt:lpstr>Evaluating 2-class classification performance in terms of True/False Positives/Negatives</vt:lpstr>
      <vt:lpstr>Evaluating 2-class classification performance in terms of True/False Positives/Negatives</vt:lpstr>
      <vt:lpstr>Class Exercise</vt:lpstr>
      <vt:lpstr>MSE vs. Accuracy for classification problems</vt:lpstr>
      <vt:lpstr>Other concerns for classification problems</vt:lpstr>
      <vt:lpstr>If you are evaluating a new “supervised learning” algorithm or model, what is the “straw man” for comparison?</vt:lpstr>
      <vt:lpstr>Anomaly detection vs. classification</vt:lpstr>
      <vt:lpstr>Classification with clusters (and anomalies)</vt:lpstr>
      <vt:lpstr>When clustering is used…</vt:lpstr>
      <vt:lpstr>Undesirable extreme cases</vt:lpstr>
      <vt:lpstr>First step in clustering</vt:lpstr>
      <vt:lpstr>When clustering is used…</vt:lpstr>
      <vt:lpstr>When clustering is used…</vt:lpstr>
      <vt:lpstr>Inter-Cluster Distance--Alternatives</vt:lpstr>
      <vt:lpstr>Intra-Cluster Distance--Alternatives</vt:lpstr>
      <vt:lpstr>Over-training</vt:lpstr>
      <vt:lpstr>One approach to avoid over-training</vt:lpstr>
      <vt:lpstr>Training data vs. Validation data vs. Testing data</vt:lpstr>
      <vt:lpstr>Example: Textbook problems and solutions </vt:lpstr>
      <vt:lpstr>n-fold Cross-validation (repeated resampling)</vt:lpstr>
      <vt:lpstr>On model complexity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Machine Learning</dc:title>
  <dc:creator>Chilukuri K Mohan</dc:creator>
  <cp:lastModifiedBy>Arlene Dcosta</cp:lastModifiedBy>
  <cp:revision>28</cp:revision>
  <dcterms:created xsi:type="dcterms:W3CDTF">2019-01-15T17:27:55Z</dcterms:created>
  <dcterms:modified xsi:type="dcterms:W3CDTF">2023-09-30T00:02:48Z</dcterms:modified>
</cp:coreProperties>
</file>