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10" r:id="rId3"/>
    <p:sldId id="308" r:id="rId4"/>
    <p:sldId id="318" r:id="rId5"/>
    <p:sldId id="322" r:id="rId6"/>
    <p:sldId id="295" r:id="rId7"/>
    <p:sldId id="266" r:id="rId8"/>
    <p:sldId id="269" r:id="rId9"/>
    <p:sldId id="323" r:id="rId10"/>
    <p:sldId id="325" r:id="rId11"/>
    <p:sldId id="326" r:id="rId12"/>
    <p:sldId id="324" r:id="rId13"/>
    <p:sldId id="327" r:id="rId14"/>
    <p:sldId id="279" r:id="rId15"/>
    <p:sldId id="328" r:id="rId16"/>
    <p:sldId id="330" r:id="rId17"/>
    <p:sldId id="329" r:id="rId18"/>
    <p:sldId id="331" r:id="rId19"/>
    <p:sldId id="332" r:id="rId20"/>
    <p:sldId id="333" r:id="rId21"/>
    <p:sldId id="334" r:id="rId22"/>
    <p:sldId id="335" r:id="rId23"/>
    <p:sldId id="336" r:id="rId24"/>
    <p:sldId id="337" r:id="rId25"/>
    <p:sldId id="280" r:id="rId26"/>
    <p:sldId id="282" r:id="rId27"/>
    <p:sldId id="284" r:id="rId28"/>
    <p:sldId id="342" r:id="rId29"/>
    <p:sldId id="283" r:id="rId30"/>
    <p:sldId id="341" r:id="rId31"/>
    <p:sldId id="339" r:id="rId32"/>
    <p:sldId id="338" r:id="rId33"/>
    <p:sldId id="340" r:id="rId34"/>
    <p:sldId id="281" r:id="rId35"/>
    <p:sldId id="287" r:id="rId36"/>
    <p:sldId id="288" r:id="rId37"/>
    <p:sldId id="286" r:id="rId38"/>
    <p:sldId id="294" r:id="rId39"/>
    <p:sldId id="289" r:id="rId40"/>
    <p:sldId id="343" r:id="rId41"/>
    <p:sldId id="344" r:id="rId42"/>
    <p:sldId id="290" r:id="rId43"/>
    <p:sldId id="296" r:id="rId44"/>
    <p:sldId id="321" r:id="rId45"/>
    <p:sldId id="297" r:id="rId46"/>
    <p:sldId id="319" r:id="rId47"/>
    <p:sldId id="320" r:id="rId48"/>
    <p:sldId id="27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71"/>
    <p:restoredTop sz="94640"/>
  </p:normalViewPr>
  <p:slideViewPr>
    <p:cSldViewPr>
      <p:cViewPr varScale="1">
        <p:scale>
          <a:sx n="78" d="100"/>
          <a:sy n="78" d="100"/>
        </p:scale>
        <p:origin x="811" y="6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27.552"/>
    </inkml:context>
    <inkml:brush xml:id="br0">
      <inkml:brushProperty name="width" value="0.05" units="cm"/>
      <inkml:brushProperty name="height" value="0.05" units="cm"/>
    </inkml:brush>
  </inkml:definitions>
  <inkml:trace contextRef="#ctx0" brushRef="#br0">0 1 24575,'53'65'0,"-1"1"0,-29-43 0,37 47 0,-10-21 0,-50-83 0,0 19 0,0-7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6.240"/>
    </inkml:context>
    <inkml:brush xml:id="br0">
      <inkml:brushProperty name="width" value="0.05" units="cm"/>
      <inkml:brushProperty name="height" value="0.05" units="cm"/>
    </inkml:brush>
  </inkml:definitions>
  <inkml:trace contextRef="#ctx0" brushRef="#br0">10 0 24575,'-5'4'0,"1"2"0,4 15 0,0-3 0,4 5 0,2-2 0,5-5 0,0 6 0,-1-5 0,1 4 0,-1-10 0,1 10 0,-1-10 0,-4 9 0,-1-8 0,-1 3 0,-3-5 0,3 0 0,-4 0 0,0-1 0,5 1 0,-4 0 0,3-1 0,-4 1 0,0 0 0,0 0 0,0 0 0,0 0 0,4-5 0,1 0 0,4-5 0,-4 4 0,4-3 0,-4 8 0,4-4 0,1 0 0,0 4 0,0-8 0,0 8 0,-1-8 0,-3 8 0,2-8 0,-7 8 0,4-8 0,-5 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7.705"/>
    </inkml:context>
    <inkml:brush xml:id="br0">
      <inkml:brushProperty name="width" value="0.05" units="cm"/>
      <inkml:brushProperty name="height" value="0.05" units="cm"/>
    </inkml:brush>
  </inkml:definitions>
  <inkml:trace contextRef="#ctx0" brushRef="#br0">306 1 24575,'-15'19'0,"-4"1"0,7 2 0,-9 0 0,10-5 0,-5 4 0,6-10 0,-1 4 0,1-5 0,0 0 0,0 5 0,-5-3 0,2 9 0,-7-4 0,3 5 0,0 0 0,-4-5 0,9 4 0,-4-9 0,10 3 0,-3-5 0,4-1 0,0-3 0,0-2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9.555"/>
    </inkml:context>
    <inkml:brush xml:id="br0">
      <inkml:brushProperty name="width" value="0.05" units="cm"/>
      <inkml:brushProperty name="height" value="0.05" units="cm"/>
    </inkml:brush>
  </inkml:definitions>
  <inkml:trace contextRef="#ctx0" brushRef="#br0">10 0 24575,'0'14'0,"0"0"0,0-5 0,0 1 0,-4-5 0,3 4 0,-4-3 0,5 3 0,5-3 0,-4 2 0,3-3 0,-4 5 0,0 0 0,5 0 0,0 0 0,5-1 0,0 1 0,0 0 0,0 0 0,0 0 0,0 0 0,0 0 0,0 0 0,-1 0 0,1-5 0,0 4 0,0-3 0,0-1 0,0 4 0,0-8 0,0 8 0,0-8 0,0 8 0,0-8 0,0 8 0,0-8 0,-1 3 0,-3-4 0,-2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1.260"/>
    </inkml:context>
    <inkml:brush xml:id="br0">
      <inkml:brushProperty name="width" value="0.05" units="cm"/>
      <inkml:brushProperty name="height" value="0.05" units="cm"/>
    </inkml:brush>
  </inkml:definitions>
  <inkml:trace contextRef="#ctx0" brushRef="#br0">494 1 24575,'-15'20'0,"-2"6"0,-5-2 0,-9 12 0,6-6 0,-14 17 0,6-7 0,-7 7 0,0-8 0,0 8 0,7-7 0,-6 7 0,13-11 0,1-5 0,3-2 0,10-13 0,2 0 0,1-7 0,8 1 0,-8-4 0,8-2 0,-3-4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2.587"/>
    </inkml:context>
    <inkml:brush xml:id="br0">
      <inkml:brushProperty name="width" value="0.05" units="cm"/>
      <inkml:brushProperty name="height" value="0.05" units="cm"/>
    </inkml:brush>
  </inkml:definitions>
  <inkml:trace contextRef="#ctx0" brushRef="#br0">0 0 24575,'21'21'0,"-6"-3"0,8 17 0,2-4 0,1 5 0,-1-4 0,-2 2 0,-11-10 0,5 4 0,-7-11 0,1-2 0,-1-5 0,-5 0 0,4 0 0,-4 0 0,5 0 0,0-1 0,0 1 0,0 0 0,-5 0 0,4-5 0,-4 4 0,5-4 0,-1 0 0,1 4 0,0-8 0,-5 8 0,3-8 0,-7 3 0,4-4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4.193"/>
    </inkml:context>
    <inkml:brush xml:id="br0">
      <inkml:brushProperty name="width" value="0.05" units="cm"/>
      <inkml:brushProperty name="height" value="0.05" units="cm"/>
    </inkml:brush>
  </inkml:definitions>
  <inkml:trace contextRef="#ctx0" brushRef="#br0">444 1 24575,'-4'9'0,"-2"6"0,-10 2 0,-2 11 0,-4-4 0,-2 10 0,6-4 0,-4 0 0,10-2 0,-4-11 0,5 3 0,1-8 0,0 3 0,-5-5 0,3 6 0,-3-5 0,4 5 0,-4-1 0,4-4 0,-10 10 0,4-5 0,1 1 0,-5 4 0,4-10 0,0 10 0,2-9 0,-1 4 0,9-6 0,-7-4 0,9 2 0,-1-7 0,2 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5.695"/>
    </inkml:context>
    <inkml:brush xml:id="br0">
      <inkml:brushProperty name="width" value="0.05" units="cm"/>
      <inkml:brushProperty name="height" value="0.05" units="cm"/>
    </inkml:brush>
  </inkml:definitions>
  <inkml:trace contextRef="#ctx0" brushRef="#br0">0 0 24575,'0'15'0,"0"-4"0,0 4 0,0-5 0,0 5 0,0 2 0,0 0 0,0-2 0,0 0 0,0-3 0,0 3 0,0-6 0,0 1 0,0-1 0,4 1 0,2-5 0,3 3 0,1-7 0,-1 3 0,1 0 0,-1-3 0,0 3 0,1 1 0,0 0 0,5 6 0,2-1 0,-1 1 0,5 0 0,-10-1 0,4 0 0,-5-4 0,0 2 0,0-7 0,0 8 0,0-4 0,-1 5 0,1-1 0,-1 1 0,1 0 0,-4 0 0,3 0 0,-8 0 0,7-5 0,-7 4 0,4-8 0,-5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9.246"/>
    </inkml:context>
    <inkml:brush xml:id="br0">
      <inkml:brushProperty name="width" value="0.05" units="cm"/>
      <inkml:brushProperty name="height" value="0.05" units="cm"/>
    </inkml:brush>
  </inkml:definitions>
  <inkml:trace contextRef="#ctx0" brushRef="#br0">298 0 24575,'-15'0'0,"4"0"0,-10 0 0,10 10 0,-10-7 0,4 11 0,0-3 0,-4 2 0,9 2 0,-3-5 0,4 6 0,1-5 0,0 4 0,0 1 0,0-5 0,-1 9 0,5-8 0,-4 8 0,5-8 0,-6 8 0,5-8 0,-3 3 0,8-5 0,-9 5 0,9-4 0,-4 10 0,5-10 0,-5 10 0,4-10 0,-4 5 0,5-1 0,0-4 0,0 4 0,0-5 0,0 0 0,0 0 0,0 0 0,0 0 0,5 0 0,0 0 0,11 0 0,0-4 0,6 4 0,0-9 0,6 4 0,2-5 0,0 0 0,5 0 0,-12 0 0,6 0 0,-7 0 0,0 0 0,0 0 0,-1 0 0,-4-5 0,-2 4 0,1-8 0,-5 3 0,4 0 0,-5-2 0,0 2 0,0-4 0,-4 0 0,-2 0 0,0 0 0,-3 0 0,9-5 0,-9-2 0,9-5 0,-9 6 0,9-5 0,-9 10 0,4-10 0,-5 10 0,0-4 0,0 5 0,0 0 0,0 0 0,0 0 0,0 0 0,0-5 0,0-1 0,0 0 0,0 1 0,0 5 0,0 0 0,-5 5 0,4-4 0,-7 8 0,2-8 0,-4 8 0,5-8 0,-3 8 0,2-3 0,-9 4 0,-1 0 0,-6 0 0,0 0 0,0 0 0,10 0 0,2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01.121"/>
    </inkml:context>
    <inkml:brush xml:id="br0">
      <inkml:brushProperty name="width" value="0.05" units="cm"/>
      <inkml:brushProperty name="height" value="0.05" units="cm"/>
    </inkml:brush>
  </inkml:definitions>
  <inkml:trace contextRef="#ctx0" brushRef="#br0">60 128 24575,'-14'0'0,"8"4"0,-8 7 0,13 0 0,-8 5 0,3-7 0,1 1 0,0 0 0,5 0 0,0-1 0,0 1 0,0 0 0,0 0 0,0 0 0,4-1 0,2-3 0,4 2 0,5-6 0,1 2 0,6 1 0,0-4 0,0 4 0,0-5 0,0 0 0,0 0 0,-5 0 0,4 0 0,-5 0 0,6 0 0,-5 0 0,4 0 0,-5 0 0,6 0 0,0 0 0,-5 0 0,4-5 0,-10 4 0,4-8 0,-5 3 0,0 1 0,0-4 0,0 3 0,0-4 0,0 0 0,0-5 0,0 4 0,-4-5 0,-1 6 0,-5 1 0,0-1 0,0-6 0,0 5 0,0-4 0,0 5 0,0 0 0,0-4 0,-5 2 0,0-2 0,-11 4 0,0 4 0,-1-3 0,-3 3 0,3-5 0,0 5 0,-3-4 0,3 9 0,-5-4 0,5 5 0,-3 0 0,3 0 0,-5 0 0,0 0 0,0 0 0,0 0 0,0 0 0,0 0 0,5 0 0,2 0 0,5 0 0,5 5 0,-4-4 0,8 7 0,-4-2 0,5 4 0,0-5 0,0-1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03.105"/>
    </inkml:context>
    <inkml:brush xml:id="br0">
      <inkml:brushProperty name="width" value="0.05" units="cm"/>
      <inkml:brushProperty name="height" value="0.05" units="cm"/>
    </inkml:brush>
  </inkml:definitions>
  <inkml:trace contextRef="#ctx0" brushRef="#br0">10 102 24575,'-5'4'0,"1"2"0,4 3 0,0 1 0,0 0 0,0 0 0,0 0 0,0 0 0,0 0 0,0 0 0,0 0 0,0-1 0,0 1 0,0 0 0,4 0 0,2 6 0,4-5 0,1 9 0,-5-8 0,3 3 0,-3 0 0,4-3 0,-4 3 0,3-5 0,-3 0 0,-1 0 0,4-5 0,-4 4 0,5-8 0,0 8 0,0-8 0,0 8 0,0-8 0,0 3 0,5-4 0,2 0 0,0 0 0,3 0 0,3 0 0,1 0 0,4 0 0,0 0 0,-4 0 0,20-5 0,-18-6 0,12-2 0,-16-3 0,-5 6 0,4-6 0,-10 5 0,4-4 0,-5 5 0,1-6 0,-1 5 0,-4-10 0,-2 10 0,-4-10 0,0 10 0,0-10 0,0 10 0,0-9 0,0 8 0,0-8 0,0 8 0,-4-3 0,-2 5 0,-4-5 0,-6 3 0,4-3 0,-8 9 0,9-3 0,-10 3 0,4 0 0,-5-4 0,6 5 0,-5-1 0,4-3 0,1 7 0,-5-3 0,5 5 0,-6 0 0,-5 0 0,4 0 0,-3 0 0,4 0 0,5 0 0,-4 0 0,5 0 0,-1 0 0,-4 0 0,10 0 0,-4 5 0,5 0 0,0 5 0,0 0 0,0 0 0,0 0 0,0 0 0,0 0 0,0 0 0,5-5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0.701"/>
    </inkml:context>
    <inkml:brush xml:id="br0">
      <inkml:brushProperty name="width" value="0.05" units="cm"/>
      <inkml:brushProperty name="height" value="0.05" units="cm"/>
    </inkml:brush>
  </inkml:definitions>
  <inkml:trace contextRef="#ctx0" brushRef="#br0">286 1 24575,'0'9'0,"0"1"0,-4 0 0,-2 0 0,-4-5 0,5 9 0,-4-11 0,8 11 0,-13-3 0,11 0 0,-16 10 0,12-5 0,-9 1 0,5 4 0,1-5 0,-1 1 0,1-2 0,-1 0 0,1-3 0,4 3 0,-2-5 0,2 0 0,1 0 0,-4-5 0,8 4 0,-8-3 0,3 4 0,-4-5 0,0 4 0,1-4 0,-1 5 0,4 0 0,-3 0 0,4 0 0,-1 0 0,-2-5 0,7-1 0,-3-4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04.907"/>
    </inkml:context>
    <inkml:brush xml:id="br0">
      <inkml:brushProperty name="width" value="0.05" units="cm"/>
      <inkml:brushProperty name="height" value="0.05" units="cm"/>
    </inkml:brush>
  </inkml:definitions>
  <inkml:trace contextRef="#ctx0" brushRef="#br0">0 272 24575,'0'9'0,"0"6"0,0-4 0,0 4 0,0-5 0,5 0 0,0 0 0,5 0 0,5 1 0,-3-6 0,3 4 0,0-7 0,2 7 0,-1-8 0,0 4 0,-1-5 0,2 0 0,5 0 0,0 0 0,0 0 0,0 0 0,0 0 0,0 0 0,0 0 0,-6 0 0,0 0 0,-6 0 0,0 0 0,-1 0 0,1 0 0,0 0 0,0 0 0,0 0 0,-5-4 0,4-2 0,-8-4 0,8-5 0,-7 4 0,3-5 0,-5 6 0,0 0 0,0 0 0,0 0 0,0-5 0,0 4 0,0-4 0,0-1 0,0 5 0,0-4 0,0 5 0,-5-5 0,-1 3 0,-4-3 0,0 5 0,0 0 0,0 0 0,-5-5 0,3 4 0,-8-10 0,3 4 0,0 1 0,-3 0 0,8 6 0,1-1 0,3 2 0,2 3 0,-3 2 0,-1 4 0,1 0 0,-1 0 0,0 0 0,-6 0 0,0 0 0,-6 9 0,0 4 0,0 4 0,5 4 0,1-10 0,6 5 0,4-7 0,2 1 0,4-4 0,0-2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13.638"/>
    </inkml:context>
    <inkml:brush xml:id="br0">
      <inkml:brushProperty name="width" value="0.05" units="cm"/>
      <inkml:brushProperty name="height" value="0.05" units="cm"/>
    </inkml:brush>
  </inkml:definitions>
  <inkml:trace contextRef="#ctx0" brushRef="#br0">277 107 24575,'-14'0'0,"-12"0"0,8 10 0,-16 3 0,10 9 0,-11 2 0,17-7 0,-9 5 0,15-6 0,-3 1 0,4 4 0,1-10 0,4 10 0,-8-10 0,11 10 0,-6-4 0,9 0 0,0 3 0,0-3 0,0 5 0,0-5 0,0 3 0,0-3 0,0 5 0,0-5 0,0 3 0,0-3 0,5 5 0,0-5 0,6 3 0,-1-8 0,1 3 0,4-5 0,-4 0 0,10 1 0,-5 0 0,6-5 0,0-1 0,0-5 0,-5 0 0,-2 0 0,1 0 0,-5 0 0,4 0 0,-5 0 0,0 0 0,0 0 0,0 0 0,0-10 0,0 3 0,-4-14 0,-1 5 0,-5-6 0,0 0 0,0 0 0,0 0 0,0-7 0,0 6 0,0-5 0,0-1 0,0 6 0,0-12 0,0 5 0,0 0 0,0 2 0,0 0 0,0 4 0,0-11 0,0 12 0,0-5 0,0 6 0,-5 0 0,-1 0 0,-5 5 0,-4 1 0,8 6 0,-8 0 0,10 0 0,-5 0 0,0 0 0,0 4 0,5 2 0,0 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15.381"/>
    </inkml:context>
    <inkml:brush xml:id="br0">
      <inkml:brushProperty name="width" value="0.05" units="cm"/>
      <inkml:brushProperty name="height" value="0.05" units="cm"/>
    </inkml:brush>
  </inkml:definitions>
  <inkml:trace contextRef="#ctx0" brushRef="#br0">24 289 24575,'0'9'0,"0"1"0,0 0 0,0-1 0,5-3 0,0 2 0,5-2 0,5-1 0,-3 4 0,3-8 0,-5 4 0,0-1 0,0-3 0,0 4 0,-1-5 0,7 0 0,-5 0 0,10 0 0,-5 0 0,1 0 0,4 0 0,-10 0 0,4 0 0,-5 0 0,0 0 0,0 0 0,0-5 0,0 0 0,0-1 0,0-3 0,0 4 0,0-1 0,0-3 0,-1 4 0,-3-5 0,-2 0 0,-4 0 0,0 1 0,0-1 0,0 0 0,0-5 0,0 3 0,0-3 0,0 5 0,0 0 0,0-5 0,-4 4 0,-2-10 0,-9 9 0,-3-4 0,1 0 0,-3 4 0,2-9 0,-10 9 0,5-4 0,-6 4 0,7 1 0,6 1 0,-5 4 0,10-3 0,-5 8 0,7-4 0,-1 5 0,1 0 0,-1 0 0,0 0 0,0 0 0,0 0 0,0 0 0,0 5 0,0-4 0,0 8 0,5-4 0,0 5 0,5-1 0,0 1 0,0 0 0,0 0 0,0 0 0,0-5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17.175"/>
    </inkml:context>
    <inkml:brush xml:id="br0">
      <inkml:brushProperty name="width" value="0.05" units="cm"/>
      <inkml:brushProperty name="height" value="0.05" units="cm"/>
    </inkml:brush>
  </inkml:definitions>
  <inkml:trace contextRef="#ctx0" brushRef="#br0">22 156 24575,'-12'14'0,"3"3"0,9-2 0,0 5 0,0-8 0,4 3 0,2 0 0,0-4 0,3 5 0,-4-6 0,5 0 0,6 0 0,-5 0 0,9 1 0,-3-1 0,0 1 0,-2-5 0,0-2 0,-3-4 0,3 0 0,-5 0 0,0 0 0,5 0 0,-4 0 0,5 0 0,-6 0 0,0 0 0,-1 0 0,1 0 0,0 0 0,0 0 0,0 0 0,-5-4 0,4-1 0,-8-10 0,4 3 0,-1-8 0,-2 3 0,3-5 0,-5 0 0,0 6 0,0-5 0,0 10 0,0-10 0,0 10 0,0-5 0,0 6 0,0 1 0,0-1 0,0 0 0,-5 0 0,0 0 0,-5 0 0,0 0 0,-6 0 0,5 0 0,-4 0 0,5 0 0,-5 4 0,3-3 0,-3 4 0,5-1 0,5-3 0,-3 8 0,2-3 0,-3 4 0,0 0 0,-2 10 0,-4 2 0,-2 10 0,5-10 0,2-2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19.293"/>
    </inkml:context>
    <inkml:brush xml:id="br0">
      <inkml:brushProperty name="width" value="0.05" units="cm"/>
      <inkml:brushProperty name="height" value="0.05" units="cm"/>
    </inkml:brush>
  </inkml:definitions>
  <inkml:trace contextRef="#ctx0" brushRef="#br0">85 42 24575,'-5'8'0,"0"-2"0,5 8 0,0 1 0,-5 2 0,-1 5 0,-5 0 0,0-1 0,5 1 0,-4 0 0,5-5 0,-1 4 0,1-10 0,5 10 0,-4-10 0,3 4 0,-4 1 0,5-5 0,0 9 0,0-8 0,0 3 0,0 0 0,0-3 0,0 3 0,0-5 0,0 0 0,0 0 0,0 0 0,0 0 0,0 0 0,0-1 0,0 1 0,0 0 0,0 0 0,4 0 0,2-5 0,4 0 0,0-5 0,0 0 0,5 0 0,1 0 0,6 0 0,0 0 0,0 0 0,-5 0 0,4 0 0,-5 0 0,6 0 0,0 0 0,0 0 0,0-5 0,0-1 0,-5-5 0,4 0 0,-10 1 0,4 4 0,-5-3 0,0 4 0,0-5 0,-5 0 0,4 0 0,-3-5 0,0 3 0,3-3 0,-8 0 0,8 4 0,-8-5 0,4 6 0,-5 0 0,0 0 0,0 1 0,0-7 0,0 5 0,0-10 0,0 5 0,0-1 0,0-4 0,0 5 0,-5-1 0,-1-4 0,-4 10 0,-1-9 0,6 8 0,-5-3 0,5 5 0,-5 0 0,-5 0 0,3 0 0,-3-1 0,5 1 0,0 0 0,0 5 0,0-4 0,0 8 0,0-8 0,1 8 0,-1-3 0,-6-1 0,5 3 0,-10-2 0,10 4 0,-10 0 0,10 0 0,-4 0 0,5 0 0,0 0 0,5 0 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35.050"/>
    </inkml:context>
    <inkml:brush xml:id="br0">
      <inkml:brushProperty name="width" value="0.05" units="cm"/>
      <inkml:brushProperty name="height" value="0.05" units="cm"/>
    </inkml:brush>
  </inkml:definitions>
  <inkml:trace contextRef="#ctx0" brushRef="#br0">133 78 24575,'0'15'0,"0"-4"0,5 10 0,-4-10 0,9 9 0,-9-8 0,9 15 0,-9-15 0,5 15 0,-6-10 0,5 5 0,-4-6 0,4 0 0,-5-6 0,0 0 0,0 0 0,0-1 0,0 1 0,0 0 0,0-1 0,0 1 0,0 5 0,0-3 0,0 8 0,0-8 0,0 3 0,0-5 0,0 0 0,0 0 0,0-1 0,0 0 0,0 1 0,4-5 0,1-5 0,5-1 0,-1-7 0,6 2 0,2-5 0,5 0 0,0 0 0,0 0 0,0 0 0,-5 1 0,3-1 0,-8 5 0,3-3 0,-5 8 0,0-8 0,0 8 0,0-4 0,-5 1 0,4 3 0,-4-8 0,5 4 0,0-1 0,0-3 0,0 4 0,0-1 0,0-3 0,0 8 0,0-3 0,-5-1 0,3 4 0,-7-7 0,3 3 0,-8 0 0,-2 1 0,1-1 0,-4 0 0,4-5 0,-1-5 0,-3 3 0,4-3 0,-1 0 0,-3 4 0,8-10 0,-8 4 0,3 1 0,0-5 0,2 10 0,-1-10 0,4 10 0,-4-5 0,1 11 0,2-4 0,-2 4 0,4-5 0,-4 0 0,2 0 0,-2 0 0,4 0 0,-4 4 0,3-2 0,-8 6 0,4-2 0,-10 4 0,-1 5 0,-6 1 0,-6 6 0,4-1 0,1 0 0,3 0 0,8-1 0,-3-4 0,5 2 0,0-2 0,0-1 0,0 4 0,-5-3 0,4 0 0,-10 4 0,10-9 0,-4 8 0,5-8 0,0 4 0,4-1 0,-3-3 0,4 4 0,0-1 0,-4 2 0,4-1 0,-5 4 0,0-8 0,0 8 0,0-8 0,0 3 0,5-4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39.591"/>
    </inkml:context>
    <inkml:brush xml:id="br0">
      <inkml:brushProperty name="width" value="0.05" units="cm"/>
      <inkml:brushProperty name="height" value="0.05" units="cm"/>
    </inkml:brush>
  </inkml:definitions>
  <inkml:trace contextRef="#ctx0" brushRef="#br0">6 133 24575,'0'14'0,"0"3"0,0 5 0,0 0 0,0 6 0,0-5 0,0 6 0,0-7 0,4-6 0,-3 0 0,8-6 0,-8 0 0,3 5 0,1-4 0,-4 4 0,3-5 0,1 0 0,-4 0 0,3 0 0,-4 0 0,5 0 0,-4 0 0,3 0 0,-4 0 0,5-5 0,-4 3 0,7-7 0,-7 8 0,8-8 0,-8-1 0,12-5 0,-6-5 0,14-1 0,-10 1 0,10-1 0,-10 1 0,10-1 0,-10 1 0,4 0 0,-5 0 0,0 0 0,0 4 0,0-2 0,0 6 0,0-2 0,0 4 0,0-4 0,-1 2 0,1-2 0,-1 0 0,1 3 0,0-8 0,0 8 0,0-8 0,0 8 0,0-4 0,-1 1 0,1 3 0,-5-7 0,-1 3 0,-4-4 0,0-6 0,0 4 0,0-5 0,-4 1 0,2 4 0,-7-10 0,7 5 0,-7-6 0,7 5 0,-7-4 0,7 10 0,-7-10 0,7 10 0,-3-4 0,1-1 0,2 5 0,-3-4 0,5 6 0,-4 3 0,3-2 0,-7 7 0,2-7 0,-3 3 0,-1 0 0,5-4 0,-3 8 0,3-4 0,-5 5 0,1 0 0,-1 0 0,0 0 0,0 0 0,-5 0 0,3 0 0,-8 0 0,3 5 0,-5 1 0,0 5 0,0 0 0,0 0 0,0 0 0,6 0 0,0-1 0,7-4 0,-1 3 0,4-8 0,2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43.199"/>
    </inkml:context>
    <inkml:brush xml:id="br0">
      <inkml:brushProperty name="width" value="0.05" units="cm"/>
      <inkml:brushProperty name="height" value="0.05" units="cm"/>
    </inkml:brush>
  </inkml:definitions>
  <inkml:trace contextRef="#ctx0" brushRef="#br0">0 1 24575,'0'14'0,"0"5"0,0-2 0,0 11 0,0-4 0,0 4 0,0 0 0,0-4 0,0 10 0,5-10 0,-4-1 0,4-2 0,-5-10 0,0 4 0,4-5 0,-2 0 0,2 0 0,-4 0 0,0 0 0,0 0 0,4-5 0,-3 4 0,4-8 0,-5 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45.682"/>
    </inkml:context>
    <inkml:brush xml:id="br0">
      <inkml:brushProperty name="width" value="0.05" units="cm"/>
      <inkml:brushProperty name="height" value="0.05" units="cm"/>
    </inkml:brush>
  </inkml:definitions>
  <inkml:trace contextRef="#ctx0" brushRef="#br0">28 20 24575,'9'0'0,"0"0"0,1 0 0,0 0 0,-1 0 0,1 0 0,-1 0 0,1 0 0,0 0 0,5 0 0,1 0 0,6 0 0,-5 0 0,4 0 0,-10 0 0,4 0 0,-5 0 0,0 0 0,0 0 0,-1 0 0,1-4 0,-1 3 0,1-4 0,0 5 0,0-4 0,0 3 0,-1-4 0,0 5 0,-4 4 0,-1 2 0,-4 3 0,0 1 0,0 0 0,0 5 0,0-3 0,0 3 0,0-5 0,0 0 0,0 0 0,0 0 0,0 0 0,0-1 0,0 1 0,0 0 0,5 0 0,-4 0 0,3 5 0,-4-3 0,0 3 0,0-5 0,0 0 0,0 0 0,-4-5 0,-1-1 0,-10-4 0,4 0 0,-10 0 0,4 0 0,-5 0 0,0 0 0,0 5 0,0-4 0,0 9 0,-6-9 0,5 9 0,-6-4 0,13 0 0,-5 4 0,10-9 0,-4 8 0,5-7 0,0 6 0,0-7 0,5 4 0,1-5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47.448"/>
    </inkml:context>
    <inkml:brush xml:id="br0">
      <inkml:brushProperty name="width" value="0.05" units="cm"/>
      <inkml:brushProperty name="height" value="0.05" units="cm"/>
    </inkml:brush>
  </inkml:definitions>
  <inkml:trace contextRef="#ctx0" brushRef="#br0">0 0 24575,'15'0'0,"0"0"0,7 0 0,-1 0 0,1 0 0,6 0 0,-5 0 0,12 0 0,-5 0 0,0 0 0,4 6 0,-10 0 0,-1 5 0,-3 0 0,-8-1 0,3 0 0,-5 0 0,0 0 0,0 0 0,0 0 0,-1-4 0,-3 3 0,-2-8 0,-4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4.284"/>
    </inkml:context>
    <inkml:brush xml:id="br0">
      <inkml:brushProperty name="width" value="0.05" units="cm"/>
      <inkml:brushProperty name="height" value="0.05" units="cm"/>
    </inkml:brush>
  </inkml:definitions>
  <inkml:trace contextRef="#ctx0" brushRef="#br0">234 0 24575,'0'15'0,"0"-4"0,0 4 0,0 6 0,0-8 0,0 14 0,0-15 0,0 15 0,0-15 0,-5 10 0,4-7 0,-13-3 0,12 3 0,-8-4 0,6-1 0,2-1 0,-2 1 0,0-1 0,3 1 0,-8 0 0,3 0 0,-9 5 0,3 1 0,-9 6 0,9 7 0,-9-6 0,3 6 0,1-7 0,2-6 0,4 0 0,1-6 0,5-1 0,0 1 0,1-4 0,3-2 0,-4-4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49.040"/>
    </inkml:context>
    <inkml:brush xml:id="br0">
      <inkml:brushProperty name="width" value="0.05" units="cm"/>
      <inkml:brushProperty name="height" value="0.05" units="cm"/>
    </inkml:brush>
  </inkml:definitions>
  <inkml:trace contextRef="#ctx0" brushRef="#br0">105 1 24575,'0'4'0,"0"10"0,0 3 0,0 10 0,0-10 0,0 5 0,0 6 0,0-4 0,0 11 0,0-17 0,0 15 0,0-8 0,0 4 0,0 6 0,0-17 0,0 9 0,0-15 0,0 3 0,0-5 0,0-1 0,0 1 0,0-1 0,0 1 0,0-1 0,0 1 0,0-1 0,0 0 0,0 1 0,-10 0 0,8 0 0,-13 0 0,10 0 0,-6 6 0,-4-5 0,8 10 0,-8-9 0,10 3 0,-1-5 0,-2 0 0,6 0 0,-2-4 0,4-2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0.492"/>
    </inkml:context>
    <inkml:brush xml:id="br0">
      <inkml:brushProperty name="width" value="0.05" units="cm"/>
      <inkml:brushProperty name="height" value="0.05" units="cm"/>
    </inkml:brush>
  </inkml:definitions>
  <inkml:trace contextRef="#ctx0" brushRef="#br0">0 6 24575,'20'0'0,"6"0"0,4 0 0,0 0 0,-2 0 0,-11-5 0,-2 4 0,-9 1 0,2 1 0,-2 8 0,-1-4 0,4 5 0,-3 0 0,3 0 0,1 0 0,0 0 0,0 0 0,-4 0 0,3 0 0,-4 0 0,4-1 0,1 1 0,-1-5 0,-3 3 0,3-2 0,-4-1 0,1 4 0,2-8 0,-2 3 0,3-4 0,1 0 0,0 0 0,0 0 0,5 0 0,2 0 0,0 0 0,-2 0 0,-5 0 0,0 0 0,0 0 0,0 0 0,-5 0 0,-1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1.676"/>
    </inkml:context>
    <inkml:brush xml:id="br0">
      <inkml:brushProperty name="width" value="0.05" units="cm"/>
      <inkml:brushProperty name="height" value="0.05" units="cm"/>
    </inkml:brush>
  </inkml:definitions>
  <inkml:trace contextRef="#ctx0" brushRef="#br0">151 0 24575,'-5'4'0,"0"1"0,5 10 0,0 1 0,0 0 0,0-2 0,0 2 0,-9 0 0,6 0 0,-11 0 0,13-6 0,-8 0 0,8-1 0,-8 1 0,4 0 0,-1 0 0,-3 0 0,8 0 0,-3 0 0,-1-4 0,4 2 0,-7-2 0,3 3 0,0 1 0,-4-1 0,3 7 0,0-5 0,-3 4 0,8 1 0,-8-5 0,8 0 0,-3-7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3.256"/>
    </inkml:context>
    <inkml:brush xml:id="br0">
      <inkml:brushProperty name="width" value="0.05" units="cm"/>
      <inkml:brushProperty name="height" value="0.05" units="cm"/>
    </inkml:brush>
  </inkml:definitions>
  <inkml:trace contextRef="#ctx0" brushRef="#br0">0 1 24575,'14'0'0,"-4"0"0,9 0 0,-7 0 0,7 0 0,-8 0 0,3 0 0,-4 0 0,-1 0 0,1 0 0,0 4 0,0 2 0,-1-1 0,-4-1 0,0-4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5.001"/>
    </inkml:context>
    <inkml:brush xml:id="br0">
      <inkml:brushProperty name="width" value="0.05" units="cm"/>
      <inkml:brushProperty name="height" value="0.05" units="cm"/>
    </inkml:brush>
  </inkml:definitions>
  <inkml:trace contextRef="#ctx0" brushRef="#br0">0 0 24575,'10'0'0,"-1"0"0,1 0 0,0 0 0,0 0 0,0 0 0,5 0 0,-4 0 0,10 0 0,-4 0 0,5 0 0,0 0 0,0 5 0,-6 1 0,5 0 0,-10-2 0,10 1 0,-10-4 0,4 4 0,1-5 0,0 5 0,1-4 0,4 4 0,-5-5 0,6 0 0,0 5 0,7-4 0,-11 4 0,9 0 0,-11-4 0,1 9 0,-2-9 0,-5 3 0,0 0 0,0-2 0,0 6 0,0-7 0,0 4 0,-5-1 0,-5-7 0,-5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6.494"/>
    </inkml:context>
    <inkml:brush xml:id="br0">
      <inkml:brushProperty name="width" value="0.05" units="cm"/>
      <inkml:brushProperty name="height" value="0.05" units="cm"/>
    </inkml:brush>
  </inkml:definitions>
  <inkml:trace contextRef="#ctx0" brushRef="#br0">61 1 24575,'0'9'0,"0"5"0,0-3 0,0 16 0,0-14 0,0 14 0,0-4 0,0-5 0,0 16 0,0-16 0,0 16 0,0-10 0,0 4 0,0-6 0,0 0 0,0-5 0,0-2 0,0-5 0,0 0 0,0 0 0,0 0 0,-4-1 0,2 1 0,-7 5 0,8 2 0,-8 0 0,3 3 0,0-8 0,1 3 0,1-5 0,3 0 0,-4 0 0,5-1 0,-4-3 0,3-2 0,-3-4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7.756"/>
    </inkml:context>
    <inkml:brush xml:id="br0">
      <inkml:brushProperty name="width" value="0.05" units="cm"/>
      <inkml:brushProperty name="height" value="0.05" units="cm"/>
    </inkml:brush>
  </inkml:definitions>
  <inkml:trace contextRef="#ctx0" brushRef="#br0">0 0 24575,'20'0'0,"0"0"0,2 0 0,-5 0 0,3 0 0,-3 0 0,5 0 0,-5 0 0,-2 0 0,-5 0 0,5 0 0,-4 0 0,4 0 0,-5 5 0,-4-4 0,-2 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8.171"/>
    </inkml:context>
    <inkml:brush xml:id="br0">
      <inkml:brushProperty name="width" value="0.05" units="cm"/>
      <inkml:brushProperty name="height" value="0.05" units="cm"/>
    </inkml:brush>
  </inkml:definitions>
  <inkml:trace contextRef="#ctx0" brushRef="#br0">1 0 24575,'0'0'0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00.005"/>
    </inkml:context>
    <inkml:brush xml:id="br0">
      <inkml:brushProperty name="width" value="0.05" units="cm"/>
      <inkml:brushProperty name="height" value="0.05" units="cm"/>
    </inkml:brush>
  </inkml:definitions>
  <inkml:trace contextRef="#ctx0" brushRef="#br0">0 0 24575,'10'0'0,"-1"0"0,1 0 0,5 0 0,-4 0 0,4 0 0,1 0 0,-5 0 0,4 0 0,-5 0 0,0 0 0,0 0 0,0 0 0,0 0 0,-1 0 0,1 0 0,-1 4 0,1-2 0,6 2 0,-5-4 0,10 5 0,-10-4 0,10 4 0,-5-5 0,1 4 0,4-3 0,-5 4 0,1-1 0,-2-3 0,-5 4 0,0-5 0,0 0 0,0 0 0,-5 4 0,4-3 0,-4 4 0,5-5 0,0 0 0,0 0 0,0 4 0,0-3 0,0 8 0,0-8 0,5 4 0,-4-1 0,5-3 0,-7 8 0,1-8 0,0 3 0,0 1 0,0-4 0,0 3 0,-5-4 0,-1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01.985"/>
    </inkml:context>
    <inkml:brush xml:id="br0">
      <inkml:brushProperty name="width" value="0.05" units="cm"/>
      <inkml:brushProperty name="height" value="0.05" units="cm"/>
    </inkml:brush>
  </inkml:definitions>
  <inkml:trace contextRef="#ctx0" brushRef="#br0">64 1 24575,'0'26'0,"0"2"0,0 8 0,0-6 0,0 4 0,0-4 0,0 6 0,0-6 0,-4-7 0,3 4 0,-3-14 0,-6 14 0,7-16 0,-11 10 0,12-10 0,-7 9 0,7-8 0,-7 3 0,8-5 0,-3 0 0,4-5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5.664"/>
    </inkml:context>
    <inkml:brush xml:id="br0">
      <inkml:brushProperty name="width" value="0.05" units="cm"/>
      <inkml:brushProperty name="height" value="0.05" units="cm"/>
    </inkml:brush>
  </inkml:definitions>
  <inkml:trace contextRef="#ctx0" brushRef="#br0">1 1 24575,'9'0'0,"6"0"0,-4 0 0,5 0 0,-1 0 0,-4 0 0,5 4 0,-6 2 0,-1 3 0,1-3 0,0-2 0,0 1 0,0 0 0,0 1 0,0-2 0,-5 0 0,4-3 0,-4 8 0,5-8 0,0 8 0,0-8 0,0 7 0,0-2 0,-1 0 0,7 3 0,-5-4 0,10 1 0,-10 3 0,4-8 0,-5 8 0,0-8 0,-5 4 0,0-5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09.420"/>
    </inkml:context>
    <inkml:brush xml:id="br0">
      <inkml:brushProperty name="width" value="0.05" units="cm"/>
      <inkml:brushProperty name="height" value="0.05" units="cm"/>
      <inkml:brushProperty name="color" value="#E71224"/>
    </inkml:brush>
  </inkml:definitions>
  <inkml:trace contextRef="#ctx0" brushRef="#br0">5937 118 24575,'-24'0'0,"-8"0"0,-17 0 0,-12 0 0,-2 0 0,-8 0 0,-9 0 0,-13 0-491,42 0 0,-2 0 491,-4 0 0,-1 0 0,2 0 0,-2 0 0,-4 0 0,-1 0 0,-1 0 0,-1 0-718,-10 0 0,-1 0 718,5 0 0,0 0 0,-11 3 0,0 2 0,11 3 0,0 2 0,-10-1 0,-1 2 0,4 6 0,1 0 0,-1-3 0,2 0 0,14-1 0,3 1-354,-3 1 0,3 1 354,-36 9 0,38-10 0,-1 2 0,6 3 0,0-1 0,1-2 0,0-1 0,-40 22 0,-1-8 0,0 7 0,10-5 0,2 4-229,9-8 229,0 7 0,0-5 0,0 5 0,0-1 0,0 3 0,24-11 0,0 2 0,-30 18 0,34-19 0,-1 1 0,-2 3 0,0 0 0,-36 26 0,37-25 0,0 1 0,3-3 0,2 0 0,-38 25 0,38-21 0,0 2 0,-4-3 0,1-1 0,3 3 0,2 0 0,-39 26 0,1 0 74,26-19 0,1-1-74,-17 16 0,11-3 0,-1 3 0,18-16 0,2 1 0,-9 14 0,0 2 0,8-10 0,3-2 0,-18 37 0,9-12 0,-1 9 0,21-34 0,0 1 0,0 0 0,0 0 1108,-15 37-1108,-6 3 0,7-12 0,14-30 0,0 1 0,-21 37 0,5 6 0,3-7 0,6 10 0,0-10 0,6 8 0,4-17 0,5 17 0,0-8 0,0 10 0,6-1 0,-4-8 0,11 6 0,-4-6 0,6-1 0,0-2 0,0 0 0,0-7 0,13 7 0,9-9 0,0-23 0,4-1 0,26 23 0,-23-26 0,4-1 0,4-8 0,1-2 0,32 28 0,-25-28 0,3-2-17,-1-3 0,1-2 17,3-2 0,2-1 0,9 3 0,2-1-544,-1-4 0,2 1 544,4 4 0,1-2 0,0-8 0,0-3 0,-1 4 0,1-1 0,0-6 0,0-2 0,-1-3 0,1-1 0,-1 1 0,1-2 0,5-2 0,1-2-603,7-2 0,2-3 603,5-6 0,2-4-1023,5-3 0,2-3 1023,-30 3 0,2-2 0,-2 1 0,-2 3 0,-1 0 0,0 0 0,1-2 0,0-1 0,-4 3-484,10 2 1,0-1 483,-7-4 0,4-4 0,-6 3 0,2 6 0,0-1 0,-3-5 0,4-2 0,-4 1 0,8 0 0,-2-1 0,6-7 0,1-1 0,0-1 0,2-1 0,6-8 0,2-2-405,4 4 1,1-1 404,-30 11 0,1 0 0,1 1 0,2 4 0,0 1 0,0 0 0,26-14 0,0 1 0,-3 6 0,3 1 0,-16 1 0,4-3 0,-5 3 0,11-2 0,0 0 0,-14 3 0,3-2 0,-6 0 0,6-5 0,-4-4-29,4-7 0,0-3 29,2-4 0,0-2 0,-21 15 0,1 0 0,-1-1 0,25-19 0,-2 1 0,-17 12 0,-1 2 540,7-5 0,-4 1-540,-25 11 0,-1 2 555,11-2 1,1-1-556,-8 3 0,-3 0 2095,22-16-2095,3-6 2056,-21 15-2056,6-12 1256,-7 5-1256,2-8 661,-2 8-661,-6-4 48,5 4-48,-12-4 0,5-1 0,-7 1 0,0 8 0,-6-6 0,-2 6 0,-4-16 0,-1 6 0,1-5 0,-7-1 0,-1 6 0,-6-14 0,0 15 0,0-15 0,0 6 0,0 0 0,0-6 0,0 14 0,-6 2 0,-1 2 0,-10 13 0,-3-5 0,-3 13 0,-8-6 0,7 12 0,-13-14 0,-2 5 0,-1 0 0,-15-7 0,7 5 0,-6 0 0,-3-6 0,4 13 0,-3-13 0,3 13 0,-3-13 0,-6 12 0,4-12 0,-5 5 0,0-7 0,-2 1 0,0-1 0,-7-8 0,14 7 0,-8-7 0,3 8 0,5 1 0,-6-1 0,17 9 0,-8-7 0,9 14 0,-10-14 0,3 13 0,-19-23 0,23 21 0,-13-13 0,26 19 0,0 0 0,6 1 0,-5 4 0,16-2 0,-14 8 0,14 2 0,-4 1 0,3 9 0,3-3 0,-5 4 0,0 0 0,0 0 0,0 0 0,0 0 0,-6 0 0,4 0 0,1 0 0,3 0 0,3 0 0,-11 0 0,2 23 0,7-17 0,8 17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12.332"/>
    </inkml:context>
    <inkml:brush xml:id="br0">
      <inkml:brushProperty name="width" value="0.05" units="cm"/>
      <inkml:brushProperty name="height" value="0.05" units="cm"/>
      <inkml:brushProperty name="color" value="#E71224"/>
    </inkml:brush>
  </inkml:definitions>
  <inkml:trace contextRef="#ctx0" brushRef="#br0">2490 143 24575,'-13'0'0,"2"0"0,-8 0 0,-4 0 0,0 0 0,-12 0 0,5 0 0,-13 0 0,-2 0 0,-8 0 0,1 0 0,-1 0 0,1 0 0,0 0 0,-1 0 0,1 0 0,-1 0 0,-8 0 0,7 0 0,-7 5 0,0 3 0,6 6 0,-5-1 0,14 0 0,-4 0 0,12-1 0,-13 1 0,13-1 0,-13 1 0,13-1 0,-5 6 0,6-4 0,8 3 0,-6 0 0,11-5 0,-4 10 0,0-4 0,-2 5 0,0 1 0,-4-1 0,4 0 0,-13 2 0,5 0 0,0 5 0,3-5 0,3 12 0,2-13 0,-8 14 0,14-8 0,-26 33 0,21-21 0,-15 27 0,19-24 0,-7 2 0,4 4 0,-4-4 0,-2 7 0,6-1 0,-5-6 0,7 4 0,1-6 0,-1 8 0,6-8 0,-5 6 0,12-13 0,-6 5 0,12 1 0,-3-6 0,3 5 0,0 1 0,2 1 0,0 0 0,3-1 0,-3-8 0,5 7 0,0-5 0,0 6 0,0-8 0,11 0 0,10 9 0,5-6 0,23 17 0,-14-15 0,7 0 0,-6-10 0,-12-3 0,11-2 0,-4 3 0,5-5 0,10 9 0,-1-6 0,12 14 0,-12-14 0,10 13 0,-10-13 0,2 6 0,-3-8 0,-8-6 0,0 3 0,0-8 0,1 3 0,6-4 0,2-1 0,16 2 0,2-6 0,8 4 0,9-3 0,3 5 0,-1 1 0,-2 0 0,-9-1 0,0-6 0,0-2 0,18-6-580,-4 0 580,-34-8 0,0-4 0,-1 0 0,2-3 0,11-13 0,1-3 0,-9 5 0,0 1 0,9-4 0,-3-1 0,22-14 0,-3 0 0,-15 1-145,-2 0 145,-6 1 0,11-18-600,0 5 600,-31 17 0,-2-1 0,17-20 0,-12 16 0,-3-1 0,-2-14 0,4 11 0,0-2 0,-1-16 0,-6 17 0,-1 0 0,8-26 0,6-9 0,-17 12 0,-5-9-42,-3 15 42,-6-13 0,-6 15 558,-2-8-558,-6 0 143,0 9-143,0 1 622,0 8-622,-6 1 44,-1-1-44,-12 1 0,-2-1 0,-4 8 0,-1-6 0,-6 4 0,-4-8 0,1 0 0,-6-1 0,14 10 0,-5 1 0,8 15 0,2 2 0,0 6 0,5 0 0,-4 0 0,4 5 0,-11-5 0,4 5 0,-11-2 0,12-2 0,-12 3 0,5-5 0,-6 4 0,6 2 0,-4 0 0,4 4 0,-7-5 0,1 6 0,0 0 0,-7 5 0,5-3 0,-6 8 0,14-3 0,-4 5 0,10 0 0,-4 0 0,6 0 0,5 0 0,-4 5 0,9 19 0,0-13 0,7 12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21.475"/>
    </inkml:context>
    <inkml:brush xml:id="br0">
      <inkml:brushProperty name="width" value="0.1" units="cm"/>
      <inkml:brushProperty name="height" value="0.1" units="cm"/>
      <inkml:brushProperty name="color" value="#5B2D90"/>
    </inkml:brush>
  </inkml:definitions>
  <inkml:trace contextRef="#ctx0" brushRef="#br0">1653 263 24575,'-20'-6'0,"-6"2"0,-4 4 0,-13 0 0,-2 0 0,-8 0 0,-27 0 0,28 0 0,-2 0 0,2 0 0,7 0 0,-7 0 0,-2 0 0,-6 0 0,-39 0 0,16 0 0,1 0 0,10 0 0,11 0 0,8 0 0,14 0 0,-2 0 0,17 0 0,1 0 0,2 0 0,5 0 0,-6 10 0,0-3 0,0 14 0,0-9 0,-7 10 0,6-10 0,-5 5 0,6-1 0,5-4 0,-4 8 0,5-8 0,-1 9 0,0 2 0,6 1 0,-1 10 0,1-10 0,-1 11 0,0-6 0,0 8 0,6-1 0,0 0 0,0 8 0,5 1 0,-5 7 0,6 1 0,0-1 0,0 9 0,0-7 0,0 7 0,0-8 0,0-1 0,0-7 0,0-1 0,0-1 0,0-5 0,0 6 0,0-1 0,6-5 0,0 6 0,7-1 0,-1-5 0,1 6 0,-1-1 0,0-5 0,1 6 0,-1-8 0,0 0 0,0-6 0,-1 5 0,1-12 0,-1 5 0,0-6 0,0 0 0,0 7 0,1-6 0,4 5 0,-4-6 0,14 17 0,-12-13 0,13 18 0,-10-20 0,6 4 0,0 0 0,-1-4 0,9 12 0,-6-6 0,11 2 0,-4 5 0,6-5 0,2 8 0,-2-8 0,1 6 0,5-11 0,4 12 0,5-11 0,2 6 0,6-7 0,-7-6 0,15 5 0,-14-11 0,14 6 0,-15-8 0,15 1 0,-6 0 0,0-6 0,6-2 0,24-6 0,-22 0 0,28 0 0,-36 0 0,17 0 0,-7 0 0,-1 0 0,-11 0 0,-9 0 0,1 0 0,-8 0 0,6 0 0,-6 0 0,7 0 0,1-12 0,-1-2 0,-7-12 0,6 0 0,-4-6 0,-1 5 0,1-12 0,-16 7 0,5 0 0,-10-3 0,3 4 0,-10-5 0,5-7 0,-4-3 0,0-6 0,-1-1 0,-5-7 0,0-12 0,0-2 0,1-6 0,-7 0 0,-2 7 0,-6-8 0,0 1 0,0 15 0,0-13 0,-6 15 0,-8 0 0,-7-5 0,-6 13 0,-1-13 0,-6 5 0,11 19 0,-1 0 0,-16-31 0,-12-7 0,24 28 0,-5 2 0,1 12 0,6-3 0,-13-4 0,6 7 0,-8-7 0,2 8 0,-2-8 0,1 5 0,-9-13 0,8 14 0,-8-14 0,10 14 0,-2-6 0,1 7 0,9 9 0,-5 0 0,12 9 0,-10-2 0,10 2 0,-4-1 0,6 6 0,-7-5 0,6 9 0,-12-9 0,12 9 0,-6-4 0,7 6 0,0 5 0,0-3 0,0 2 0,0 1 0,-6 1 0,5 1 0,-28 2 0,10-3 0,-13 5 0,10 0 0,1 0 0,5 0 0,-5 0 0,6 6 0,7 11 0,-16 27 0,28-20 0,-9 10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24.545"/>
    </inkml:context>
    <inkml:brush xml:id="br0">
      <inkml:brushProperty name="width" value="0.1" units="cm"/>
      <inkml:brushProperty name="height" value="0.1" units="cm"/>
      <inkml:brushProperty name="color" value="#5B2D90"/>
    </inkml:brush>
  </inkml:definitions>
  <inkml:trace contextRef="#ctx0" brushRef="#br0">2050 181 24575,'-29'0'0,"-6"0"0,5 0 0,-13 0 0,-3 0 0,1 0 0,-14 0 0,12 6 0,-14 2 0,9 11 0,-9-4 0,14 9 0,-20-3 0,19 5 0,-20 2 0,13-2 0,-7 9 0,9-7 0,6 4 0,-4-6 0,13-1 0,-6 0 0,8-1 0,0 0 0,-2 7 0,2-5 0,-3 11 0,-7-2 0,5 4 0,-7 2 0,16-3 0,-6 1 0,4 7 0,1-6 0,-7 14 0,12-8 0,-6 17 0,0-7 0,4 13 0,-11-4 0,11 6 0,-4 0 0,4 9 0,2-7 0,-2 7 0,8 0 0,-5-6 0,11 6 0,2-24 0,0 0 0,-2 25 0,9-21 0,0 1 0,-6 21 0,11 10-770,-5 0 770,7-41 0,0 0 0,0 43 0,0-43 0,0 0 0,0 40 0,0 1 0,13-10 0,3 8-335,19-17 335,9 1 0,-13-27 0,2-2 0,27 19 0,-21-19 0,1-2 0,35 9 0,-32-21 0,1 0 0,3-7 0,-1 0 0,31 21 0,10-1 0,-12-14 0,-30-7 0,1-1 0,37 3 0,-3 9 0,0-18 0,-7 5 0,8-6 0,-30-11 0,-1 0 0,20 2 0,-5-5 0,0-2 0,6 1 0,-18 0 0,4 0 0,9 0 0,-3 0 0,23 0 0,-16 0 0,3 0-482,-17 0 1,-2 0 481,6 1 0,1-2 0,8-5 0,-1-3 0,-10-2 0,-1-3 0,5-6 0,1-3-677,1-6 0,0-1 677,7 3 0,-2 0 0,-14 2 0,-1 1-120,7 0 0,-1-1 120,-11 1 0,0-1 0,3 1 0,1-2 0,13-11 0,-2-3 0,-16 7 0,-2-1 0,10-7 0,-1-4 0,-12-3 0,-2-4-658,8-6 1,0-3 657,-2-6 0,-1-4 0,8-11 0,-2 0 0,-16 23 0,-1 1-106,6-17 0,-3 3 106,9-16 306,-22 32 0,-1-1-306,13-25 718,-14 2-718,-3 17 1722,-12 2-1722,-3 9 1228,-5-1-1228,0-7 0,-7-22 0,-7 6 109,-1 21 1,-2 1-110,-13-14 0,3 11 0,-5-10 0,2 7 0,2 10 0,0 1-384,-17-35 1,-1 3 383,15 37 0,2 4 0,-26-36 0,-6-3 0,27 40 0,-1 0 0,-28-35 0,-11 11 0,13 4-245,-4 2 245,8 12 0,0-4 0,2 14 0,7-4 494,-3 17-494,11-8 944,-10 10-944,4 0 264,-6-4-264,-1 9 0,1-4 0,-1 0 0,-8 4 0,7-10 0,-7 10 0,0-11 0,7 6 0,-7-2 0,0-4 0,6 12 0,-5-6 0,14 7 0,3 0 0,7 7 0,6-5 0,2 10 0,-1-4 0,-1 5 0,-6 0 0,0 0 0,-7 0 0,-2 0 0,-16 7 0,6 0 0,-14 7 0,15 5 0,-15 3 0,6-1 0,0 5 0,3-11 0,7 10 0,8-5 0,8-1 0,8 2 0,12-3 0,6-6 0,6-2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37.2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959 0 16383,'-48'0'0,"4"0"0,22 0 0,0 0 0,0 0 0,-6 0 0,5 0 0,-6 0 0,7 0 0,0 0 0,6 0 0,-5 0 0,10 0 0,-9 0 0,5 0 0,-1 0 0,-2 0 0,3 0 0,0 0 0,-4 0 0,4 0 0,-1 0 0,-2 0 0,3 0 0,-1 0 0,-2 0 0,3 0 0,0 9 0,1-3 0,4 8 0,-10 1 0,8 1 0,-8 1 0,4 3 0,5-9 0,-5 5 0,1-1 0,4-4 0,-4 5 0,5-6 0,0-1 0,-5 6 0,5-4 0,-4-1 0,0 2 0,3-6 0,-8 9 0,8-5 0,-5 0 0,1 0 0,4 1 0,-10-1 0,14 0 0,-7 1 0,4-1 0,-5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40.81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590 0 16383,'-45'0'0,"5"0"0,12 0 0,4 0 0,-11 0 0,6 0 0,-1 0 0,1 0 0,7 0 0,6 0 0,1 0 0,1 0 0,-7 0 0,5 0 0,-3 0 0,4 0 0,0 0 0,-4 0 0,4 0 0,-4 5 0,7 1 0,-7 4 0,8-4 0,-7 3 0,3-8 0,0 3 0,-3-4 0,3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43.4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651 1 16383,'-56'0'0,"10"0"0,11 0 0,17 0 0,-15 5 0,15 1 0,-11 6 0,1-6 0,5 4 0,-6-4 0,7 0 0,0 4 0,-6-4 0,4 0 0,-10 5 0,10-5 0,-4 1 0,6-2 0,0 0 0,5-4 0,2 4 0,1-1 0,-1-3 0,-4 8 0,4-8 0,0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7.349"/>
    </inkml:context>
    <inkml:brush xml:id="br0">
      <inkml:brushProperty name="width" value="0.05" units="cm"/>
      <inkml:brushProperty name="height" value="0.05" units="cm"/>
    </inkml:brush>
  </inkml:definitions>
  <inkml:trace contextRef="#ctx0" brushRef="#br0">169 1 24575,'0'14'0,"0"5"0,0-8 0,0 10 0,0-5 0,0 6 0,0 0 0,0 0 0,-10 7 0,7-6 0,-12 0 0,9-2 0,-4-10 0,-1 4 0,6-5 0,0 0 0,1-4 0,3 2 0,-3-3 0,-1 10 0,-1-3 0,-4 8 0,-1-3 0,0 5 0,0 0 0,1-6 0,4 0 0,-3-6 0,8 0 0,-4 0 0,1-5 0,3-1 0,-4-4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9.037"/>
    </inkml:context>
    <inkml:brush xml:id="br0">
      <inkml:brushProperty name="width" value="0.05" units="cm"/>
      <inkml:brushProperty name="height" value="0.05" units="cm"/>
    </inkml:brush>
  </inkml:definitions>
  <inkml:trace contextRef="#ctx0" brushRef="#br0">0 0 24575,'15'0'0,"4"0"0,-3 0 0,1 0 0,10 0 0,-14 0 0,8 0 0,-6 0 0,-3 0 0,8 0 0,-3 0 0,5 5 0,0 1 0,0 5 0,0 0 0,0 0 0,0 0 0,0 0 0,-5-5 0,-2 4 0,-5-9 0,0 8 0,0-8 0,-1 3 0,1 0 0,0-2 0,0 2 0,0-4 0,0 4 0,0-3 0,0 4 0,-1-5 0,-3 4 0,3-3 0,-8 3 0,3-4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1.236"/>
    </inkml:context>
    <inkml:brush xml:id="br0">
      <inkml:brushProperty name="width" value="0.05" units="cm"/>
      <inkml:brushProperty name="height" value="0.05" units="cm"/>
    </inkml:brush>
  </inkml:definitions>
  <inkml:trace contextRef="#ctx0" brushRef="#br0">264 0 24575,'0'20'0,"0"6"0,0-2 0,0 3 0,0-11 0,0 2 0,-11 4 0,-2 6 0,-12 16 0,0-6 0,0 5 0,1-7 0,1-6 0,4 5 0,-2-12 0,9 0 0,-4-2 0,6-10 0,0 5 0,0-7 0,4 1 0,-2-4 0,6 3 0,-2-8 0,4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2.620"/>
    </inkml:context>
    <inkml:brush xml:id="br0">
      <inkml:brushProperty name="width" value="0.05" units="cm"/>
      <inkml:brushProperty name="height" value="0.05" units="cm"/>
    </inkml:brush>
  </inkml:definitions>
  <inkml:trace contextRef="#ctx0" brushRef="#br0">1 0 24575,'14'0'0,"11"6"0,-7 5 0,10 6 0,1 1 0,-6 3 0,0-9 0,-2 4 0,-10-6 0,4 0 0,-5 0 0,0 0 0,-4 0 0,2-5 0,-7 3 0,8-2 0,-4 4 0,5-1 0,0 1 0,0-4 0,0 3 0,-1-4 0,-3 0 0,-2-1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4.560"/>
    </inkml:context>
    <inkml:brush xml:id="br0">
      <inkml:brushProperty name="width" value="0.05" units="cm"/>
      <inkml:brushProperty name="height" value="0.05" units="cm"/>
    </inkml:brush>
  </inkml:definitions>
  <inkml:trace contextRef="#ctx0" brushRef="#br0">271 1 24575,'-15'14'0,"-7"4"0,3-2 0,-9 12 0,16-9 0,-9 4 0,4-2 0,0-4 0,-4 0 0,9-2 0,-9 1 0,10-5 0,-4 5 0,5-6 0,0-1 0,4 1 0,-2 0 0,6-4 0,-2-2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AB627-6190-2F4E-B496-81CC6BEBCCDB}"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94F71-CDBC-1748-94D5-9F5CE45349D9}" type="slidenum">
              <a:rPr lang="en-US" smtClean="0"/>
              <a:t>‹#›</a:t>
            </a:fld>
            <a:endParaRPr lang="en-US"/>
          </a:p>
        </p:txBody>
      </p:sp>
    </p:spTree>
    <p:extLst>
      <p:ext uri="{BB962C8B-B14F-4D97-AF65-F5344CB8AC3E}">
        <p14:creationId xmlns:p14="http://schemas.microsoft.com/office/powerpoint/2010/main" val="317982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FD32EF-19DD-41FF-8E5F-C5C08257195F}"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24725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4267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78665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79593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FD32EF-19DD-41FF-8E5F-C5C08257195F}"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3784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FD32EF-19DD-41FF-8E5F-C5C08257195F}"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6445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FD32EF-19DD-41FF-8E5F-C5C08257195F}" type="datetimeFigureOut">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262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FD32EF-19DD-41FF-8E5F-C5C08257195F}" type="datetimeFigureOut">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50651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D32EF-19DD-41FF-8E5F-C5C08257195F}" type="datetimeFigureOut">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723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35242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33595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D32EF-19DD-41FF-8E5F-C5C08257195F}" type="datetimeFigureOut">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51CE1-F351-4788-85F4-8E22D26E243D}" type="slidenum">
              <a:rPr lang="en-US" smtClean="0"/>
              <a:t>‹#›</a:t>
            </a:fld>
            <a:endParaRPr lang="en-US"/>
          </a:p>
        </p:txBody>
      </p:sp>
    </p:spTree>
    <p:extLst>
      <p:ext uri="{BB962C8B-B14F-4D97-AF65-F5344CB8AC3E}">
        <p14:creationId xmlns:p14="http://schemas.microsoft.com/office/powerpoint/2010/main" val="234917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4.png"/><Relationship Id="rId16" Type="http://schemas.openxmlformats.org/officeDocument/2006/relationships/customXml" Target="../ink/ink8.xml"/><Relationship Id="rId11" Type="http://schemas.openxmlformats.org/officeDocument/2006/relationships/image" Target="../media/image5.png"/><Relationship Id="rId32" Type="http://schemas.openxmlformats.org/officeDocument/2006/relationships/customXml" Target="../ink/ink16.xml"/><Relationship Id="rId37" Type="http://schemas.openxmlformats.org/officeDocument/2006/relationships/image" Target="../media/image18.png"/><Relationship Id="rId53" Type="http://schemas.openxmlformats.org/officeDocument/2006/relationships/image" Target="../media/image26.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39.png"/><Relationship Id="rId5" Type="http://schemas.openxmlformats.org/officeDocument/2006/relationships/image" Target="../media/image2.png"/><Relationship Id="rId90" Type="http://schemas.openxmlformats.org/officeDocument/2006/relationships/customXml" Target="../ink/ink45.xml"/><Relationship Id="rId22" Type="http://schemas.openxmlformats.org/officeDocument/2006/relationships/customXml" Target="../ink/ink11.xml"/><Relationship Id="rId27" Type="http://schemas.openxmlformats.org/officeDocument/2006/relationships/image" Target="../media/image13.png"/><Relationship Id="rId43" Type="http://schemas.openxmlformats.org/officeDocument/2006/relationships/image" Target="../media/image21.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4.png"/><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80" Type="http://schemas.openxmlformats.org/officeDocument/2006/relationships/customXml" Target="../ink/ink40.xml"/><Relationship Id="rId85" Type="http://schemas.openxmlformats.org/officeDocument/2006/relationships/image" Target="../media/image42.png"/><Relationship Id="rId93" Type="http://schemas.openxmlformats.org/officeDocument/2006/relationships/image" Target="../media/image46.png"/><Relationship Id="rId3" Type="http://schemas.openxmlformats.org/officeDocument/2006/relationships/image" Target="../media/image110.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67" Type="http://schemas.openxmlformats.org/officeDocument/2006/relationships/image" Target="../media/image33.png"/><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7.png"/><Relationship Id="rId83" Type="http://schemas.openxmlformats.org/officeDocument/2006/relationships/image" Target="../media/image41.png"/><Relationship Id="rId88" Type="http://schemas.openxmlformats.org/officeDocument/2006/relationships/customXml" Target="../ink/ink44.xml"/><Relationship Id="rId91"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6.png"/><Relationship Id="rId78" Type="http://schemas.openxmlformats.org/officeDocument/2006/relationships/customXml" Target="../ink/ink39.xml"/><Relationship Id="rId81" Type="http://schemas.openxmlformats.org/officeDocument/2006/relationships/image" Target="../media/image40.png"/><Relationship Id="rId86" Type="http://schemas.openxmlformats.org/officeDocument/2006/relationships/customXml" Target="../ink/ink43.xml"/><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61" Type="http://schemas.openxmlformats.org/officeDocument/2006/relationships/image" Target="../media/image30.png"/><Relationship Id="rId82" Type="http://schemas.openxmlformats.org/officeDocument/2006/relationships/customXml" Target="../ink/ink41.xml"/><Relationship Id="rId19" Type="http://schemas.openxmlformats.org/officeDocument/2006/relationships/image" Target="../media/image9.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machinelearningmastery.com/difference-test-validation-datasets/" TargetMode="External"/><Relationship Id="rId2" Type="http://schemas.openxmlformats.org/officeDocument/2006/relationships/hyperlink" Target="https://amzn.to/2Y1s76G"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Evaluating the Results of </a:t>
            </a:r>
            <a:br>
              <a:rPr lang="en-US" dirty="0"/>
            </a:br>
            <a:r>
              <a:rPr lang="en-US" dirty="0"/>
              <a:t>Machine Learning</a:t>
            </a:r>
          </a:p>
        </p:txBody>
      </p:sp>
      <p:sp>
        <p:nvSpPr>
          <p:cNvPr id="3" name="Subtitle 2"/>
          <p:cNvSpPr>
            <a:spLocks noGrp="1"/>
          </p:cNvSpPr>
          <p:nvPr>
            <p:ph type="subTitle" idx="1"/>
          </p:nvPr>
        </p:nvSpPr>
        <p:spPr/>
        <p:txBody>
          <a:bodyPr/>
          <a:lstStyle/>
          <a:p>
            <a:r>
              <a:rPr lang="en-US" dirty="0"/>
              <a:t>CIS662, Sep. 20, 2023</a:t>
            </a:r>
          </a:p>
        </p:txBody>
      </p:sp>
    </p:spTree>
    <p:extLst>
      <p:ext uri="{BB962C8B-B14F-4D97-AF65-F5344CB8AC3E}">
        <p14:creationId xmlns:p14="http://schemas.microsoft.com/office/powerpoint/2010/main" val="2961130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F202-855F-4A8C-3A85-55BEC94E8EC9}"/>
              </a:ext>
            </a:extLst>
          </p:cNvPr>
          <p:cNvSpPr>
            <a:spLocks noGrp="1"/>
          </p:cNvSpPr>
          <p:nvPr>
            <p:ph type="title"/>
          </p:nvPr>
        </p:nvSpPr>
        <p:spPr/>
        <p:txBody>
          <a:bodyPr/>
          <a:lstStyle/>
          <a:p>
            <a:r>
              <a:rPr lang="en-US" dirty="0"/>
              <a:t>Rain amount prediction example</a:t>
            </a:r>
          </a:p>
        </p:txBody>
      </p:sp>
      <p:sp>
        <p:nvSpPr>
          <p:cNvPr id="3" name="Content Placeholder 2">
            <a:extLst>
              <a:ext uri="{FF2B5EF4-FFF2-40B4-BE49-F238E27FC236}">
                <a16:creationId xmlns:a16="http://schemas.microsoft.com/office/drawing/2014/main" id="{F46E8C3E-A553-2E44-D196-8798DF16BB74}"/>
              </a:ext>
            </a:extLst>
          </p:cNvPr>
          <p:cNvSpPr>
            <a:spLocks noGrp="1"/>
          </p:cNvSpPr>
          <p:nvPr>
            <p:ph idx="1"/>
          </p:nvPr>
        </p:nvSpPr>
        <p:spPr/>
        <p:txBody>
          <a:bodyPr>
            <a:normAutofit/>
          </a:bodyPr>
          <a:lstStyle/>
          <a:p>
            <a:pPr marL="0" indent="0">
              <a:buNone/>
            </a:pPr>
            <a:r>
              <a:rPr lang="en-US" dirty="0">
                <a:solidFill>
                  <a:srgbClr val="FF0000"/>
                </a:solidFill>
              </a:rPr>
              <a:t>Learning task: </a:t>
            </a:r>
            <a:r>
              <a:rPr lang="en-US" dirty="0"/>
              <a:t>to predict how much rain is expected tomorrow.</a:t>
            </a:r>
          </a:p>
          <a:p>
            <a:pPr marL="0" indent="0">
              <a:buNone/>
            </a:pPr>
            <a:endParaRPr lang="en-US" dirty="0">
              <a:solidFill>
                <a:srgbClr val="00B050"/>
              </a:solidFill>
            </a:endParaRPr>
          </a:p>
          <a:p>
            <a:pPr marL="0" indent="0">
              <a:buNone/>
            </a:pPr>
            <a:r>
              <a:rPr lang="en-US" dirty="0">
                <a:solidFill>
                  <a:srgbClr val="00B050"/>
                </a:solidFill>
              </a:rPr>
              <a:t>Assume: </a:t>
            </a:r>
            <a:r>
              <a:rPr lang="en-US" dirty="0"/>
              <a:t>training data contains information over many days about all inputs (e.g., humidity on the previous day) as well as the desired output (the rain experienced) for that day.</a:t>
            </a:r>
          </a:p>
          <a:p>
            <a:pPr marL="0" indent="0">
              <a:buNone/>
            </a:pPr>
            <a:endParaRPr lang="en-US" dirty="0"/>
          </a:p>
          <a:p>
            <a:pPr marL="0" indent="0">
              <a:buNone/>
            </a:pPr>
            <a:r>
              <a:rPr lang="en-US" dirty="0">
                <a:solidFill>
                  <a:srgbClr val="0070C0"/>
                </a:solidFill>
              </a:rPr>
              <a:t>Apply ML to minimize the MSE (i.e., average difference between the square of model output and desired output) on the training data.</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147743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F202-855F-4A8C-3A85-55BEC94E8EC9}"/>
              </a:ext>
            </a:extLst>
          </p:cNvPr>
          <p:cNvSpPr>
            <a:spLocks noGrp="1"/>
          </p:cNvSpPr>
          <p:nvPr>
            <p:ph type="title"/>
          </p:nvPr>
        </p:nvSpPr>
        <p:spPr/>
        <p:txBody>
          <a:bodyPr/>
          <a:lstStyle/>
          <a:p>
            <a:r>
              <a:rPr lang="en-US" dirty="0"/>
              <a:t>Rain amount prediction example</a:t>
            </a:r>
          </a:p>
        </p:txBody>
      </p:sp>
      <p:sp>
        <p:nvSpPr>
          <p:cNvPr id="3" name="Content Placeholder 2">
            <a:extLst>
              <a:ext uri="{FF2B5EF4-FFF2-40B4-BE49-F238E27FC236}">
                <a16:creationId xmlns:a16="http://schemas.microsoft.com/office/drawing/2014/main" id="{F46E8C3E-A553-2E44-D196-8798DF16BB74}"/>
              </a:ext>
            </a:extLst>
          </p:cNvPr>
          <p:cNvSpPr>
            <a:spLocks noGrp="1"/>
          </p:cNvSpPr>
          <p:nvPr>
            <p:ph idx="1"/>
          </p:nvPr>
        </p:nvSpPr>
        <p:spPr/>
        <p:txBody>
          <a:bodyPr>
            <a:normAutofit/>
          </a:bodyPr>
          <a:lstStyle/>
          <a:p>
            <a:pPr marL="0" indent="0">
              <a:buNone/>
            </a:pPr>
            <a:r>
              <a:rPr lang="en-US" dirty="0">
                <a:solidFill>
                  <a:srgbClr val="FF0000"/>
                </a:solidFill>
              </a:rPr>
              <a:t>Learning task: </a:t>
            </a:r>
            <a:r>
              <a:rPr lang="en-US" dirty="0"/>
              <a:t>to predict how much rain is expected tomorrow.</a:t>
            </a:r>
          </a:p>
          <a:p>
            <a:r>
              <a:rPr lang="en-US" dirty="0"/>
              <a:t>How would we evaluate the result of learning?</a:t>
            </a:r>
          </a:p>
          <a:p>
            <a:pPr marL="0" indent="0">
              <a:buNone/>
            </a:pPr>
            <a:endParaRPr lang="en-US" dirty="0"/>
          </a:p>
          <a:p>
            <a:pPr marL="0" indent="0">
              <a:buNone/>
            </a:pPr>
            <a:r>
              <a:rPr lang="en-US" dirty="0"/>
              <a:t>ML has resulted in a trained model M.</a:t>
            </a:r>
          </a:p>
          <a:p>
            <a:pPr marL="0" indent="0">
              <a:buNone/>
            </a:pPr>
            <a:r>
              <a:rPr lang="en-US" dirty="0">
                <a:solidFill>
                  <a:srgbClr val="0070C0"/>
                </a:solidFill>
              </a:rPr>
              <a:t>Apply M to the inputs available for tomorrow, resulting in an output O (e.g., 2.5cm of rainfall expected).</a:t>
            </a:r>
          </a:p>
          <a:p>
            <a:pPr marL="0" indent="0">
              <a:buNone/>
            </a:pPr>
            <a:r>
              <a:rPr lang="en-US" dirty="0"/>
              <a:t>Compare O with the actual rainfall experienced on that day.</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94086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8A6E-8BE7-D829-A985-AF900D2AC75D}"/>
              </a:ext>
            </a:extLst>
          </p:cNvPr>
          <p:cNvSpPr>
            <a:spLocks noGrp="1"/>
          </p:cNvSpPr>
          <p:nvPr>
            <p:ph type="title"/>
          </p:nvPr>
        </p:nvSpPr>
        <p:spPr/>
        <p:txBody>
          <a:bodyPr/>
          <a:lstStyle/>
          <a:p>
            <a:r>
              <a:rPr lang="en-US" dirty="0"/>
              <a:t>Where can MSE be used?</a:t>
            </a:r>
          </a:p>
        </p:txBody>
      </p:sp>
      <p:sp>
        <p:nvSpPr>
          <p:cNvPr id="3" name="Content Placeholder 2">
            <a:extLst>
              <a:ext uri="{FF2B5EF4-FFF2-40B4-BE49-F238E27FC236}">
                <a16:creationId xmlns:a16="http://schemas.microsoft.com/office/drawing/2014/main" id="{C3F902A5-4236-83C3-BEC3-2B0D6492D842}"/>
              </a:ext>
            </a:extLst>
          </p:cNvPr>
          <p:cNvSpPr>
            <a:spLocks noGrp="1"/>
          </p:cNvSpPr>
          <p:nvPr>
            <p:ph idx="1"/>
          </p:nvPr>
        </p:nvSpPr>
        <p:spPr/>
        <p:txBody>
          <a:bodyPr/>
          <a:lstStyle/>
          <a:p>
            <a:r>
              <a:rPr lang="en-US" dirty="0">
                <a:solidFill>
                  <a:srgbClr val="0070C0"/>
                </a:solidFill>
              </a:rPr>
              <a:t>Easiest when each training data point is labeled with a “desired” numerical scalar (integer or floating-point).</a:t>
            </a:r>
          </a:p>
          <a:p>
            <a:r>
              <a:rPr lang="en-US" dirty="0"/>
              <a:t>When the “label” is a </a:t>
            </a:r>
            <a:r>
              <a:rPr lang="en-US" dirty="0">
                <a:solidFill>
                  <a:srgbClr val="FF0000"/>
                </a:solidFill>
              </a:rPr>
              <a:t>vector of numbers</a:t>
            </a:r>
            <a:r>
              <a:rPr lang="en-US" dirty="0"/>
              <a:t>, using an average MSE over all the components of the vector.</a:t>
            </a:r>
          </a:p>
          <a:p>
            <a:pPr marL="0" indent="0">
              <a:buNone/>
            </a:pPr>
            <a:r>
              <a:rPr lang="en-US" dirty="0"/>
              <a:t>Example: Output for an alphabetic character recognition problem may be a 26-dimensional vector of probabilities, e.g., with the second element being the probability that an image is that of “B”.  </a:t>
            </a:r>
            <a:r>
              <a:rPr lang="en-US" dirty="0">
                <a:solidFill>
                  <a:srgbClr val="00B050"/>
                </a:solidFill>
              </a:rPr>
              <a:t>If the desired output has non-zero values of 0.8 for “C” and 0.2 for “O”, and the trained model’s output vector has values of 1/26 for all characters, </a:t>
            </a:r>
            <a:r>
              <a:rPr lang="en-US" dirty="0"/>
              <a:t>then the MSE is (</a:t>
            </a:r>
            <a:r>
              <a:rPr lang="en-US"/>
              <a:t>24 (0-1/26)</a:t>
            </a:r>
            <a:r>
              <a:rPr lang="en-US" baseline="30000"/>
              <a:t>2 </a:t>
            </a:r>
            <a:r>
              <a:rPr lang="en-US" dirty="0"/>
              <a:t>+ (0.8-1/26)</a:t>
            </a:r>
            <a:r>
              <a:rPr lang="en-US" baseline="30000" dirty="0"/>
              <a:t>2 </a:t>
            </a:r>
            <a:r>
              <a:rPr lang="en-US" dirty="0"/>
              <a:t>+ (0.2-1/26)</a:t>
            </a:r>
            <a:r>
              <a:rPr lang="en-US" baseline="30000" dirty="0"/>
              <a:t>2 </a:t>
            </a:r>
            <a:r>
              <a:rPr lang="en-US" dirty="0"/>
              <a:t>)/26.</a:t>
            </a:r>
          </a:p>
        </p:txBody>
      </p:sp>
    </p:spTree>
    <p:extLst>
      <p:ext uri="{BB962C8B-B14F-4D97-AF65-F5344CB8AC3E}">
        <p14:creationId xmlns:p14="http://schemas.microsoft.com/office/powerpoint/2010/main" val="132919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8A6E-8BE7-D829-A985-AF900D2AC75D}"/>
              </a:ext>
            </a:extLst>
          </p:cNvPr>
          <p:cNvSpPr>
            <a:spLocks noGrp="1"/>
          </p:cNvSpPr>
          <p:nvPr>
            <p:ph type="title"/>
          </p:nvPr>
        </p:nvSpPr>
        <p:spPr/>
        <p:txBody>
          <a:bodyPr/>
          <a:lstStyle/>
          <a:p>
            <a:r>
              <a:rPr lang="en-US" dirty="0"/>
              <a:t>Where can MSE be used?</a:t>
            </a:r>
          </a:p>
        </p:txBody>
      </p:sp>
      <p:sp>
        <p:nvSpPr>
          <p:cNvPr id="3" name="Content Placeholder 2">
            <a:extLst>
              <a:ext uri="{FF2B5EF4-FFF2-40B4-BE49-F238E27FC236}">
                <a16:creationId xmlns:a16="http://schemas.microsoft.com/office/drawing/2014/main" id="{C3F902A5-4236-83C3-BEC3-2B0D6492D842}"/>
              </a:ext>
            </a:extLst>
          </p:cNvPr>
          <p:cNvSpPr>
            <a:spLocks noGrp="1"/>
          </p:cNvSpPr>
          <p:nvPr>
            <p:ph idx="1"/>
          </p:nvPr>
        </p:nvSpPr>
        <p:spPr/>
        <p:txBody>
          <a:bodyPr/>
          <a:lstStyle/>
          <a:p>
            <a:r>
              <a:rPr lang="en-US" dirty="0">
                <a:solidFill>
                  <a:srgbClr val="0070C0"/>
                </a:solidFill>
              </a:rPr>
              <a:t>Easiest when each training data point is labeled with a “desired” numerical scalar (integer or floating-point).</a:t>
            </a:r>
          </a:p>
          <a:p>
            <a:r>
              <a:rPr lang="en-US" dirty="0"/>
              <a:t>When the “label” is a </a:t>
            </a:r>
            <a:r>
              <a:rPr lang="en-US" dirty="0">
                <a:solidFill>
                  <a:srgbClr val="FF0000"/>
                </a:solidFill>
              </a:rPr>
              <a:t>vector of numbers</a:t>
            </a:r>
            <a:r>
              <a:rPr lang="en-US" dirty="0"/>
              <a:t>, using an average MSE over all the components of the vector--but this is not the only possible way to combine components, e.g., </a:t>
            </a:r>
            <a:r>
              <a:rPr lang="en-US" dirty="0">
                <a:solidFill>
                  <a:srgbClr val="00B050"/>
                </a:solidFill>
              </a:rPr>
              <a:t>sometimes we may prefer a weighted average or a maximum value</a:t>
            </a:r>
            <a:r>
              <a:rPr lang="en-US" dirty="0"/>
              <a:t>.</a:t>
            </a:r>
          </a:p>
          <a:p>
            <a:pPr marL="0" indent="0">
              <a:buNone/>
            </a:pPr>
            <a:r>
              <a:rPr lang="en-US" dirty="0">
                <a:solidFill>
                  <a:srgbClr val="0070C0"/>
                </a:solidFill>
              </a:rPr>
              <a:t>Example: the cost of not identifying a </a:t>
            </a:r>
            <a:r>
              <a:rPr lang="en-US" dirty="0" err="1">
                <a:solidFill>
                  <a:srgbClr val="0070C0"/>
                </a:solidFill>
              </a:rPr>
              <a:t>CoViD</a:t>
            </a:r>
            <a:r>
              <a:rPr lang="en-US" dirty="0">
                <a:solidFill>
                  <a:srgbClr val="0070C0"/>
                </a:solidFill>
              </a:rPr>
              <a:t> infected person may be considered a hundred times worse than falsely identifying a non-infected individual.</a:t>
            </a:r>
          </a:p>
          <a:p>
            <a:endParaRPr lang="en-US" dirty="0"/>
          </a:p>
        </p:txBody>
      </p:sp>
    </p:spTree>
    <p:extLst>
      <p:ext uri="{BB962C8B-B14F-4D97-AF65-F5344CB8AC3E}">
        <p14:creationId xmlns:p14="http://schemas.microsoft.com/office/powerpoint/2010/main" val="407433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5771-B9BD-3D45-8FCF-A250790F7032}"/>
              </a:ext>
            </a:extLst>
          </p:cNvPr>
          <p:cNvSpPr>
            <a:spLocks noGrp="1"/>
          </p:cNvSpPr>
          <p:nvPr>
            <p:ph type="title"/>
          </p:nvPr>
        </p:nvSpPr>
        <p:spPr/>
        <p:txBody>
          <a:bodyPr>
            <a:normAutofit/>
          </a:bodyPr>
          <a:lstStyle/>
          <a:p>
            <a:r>
              <a:rPr lang="en-US" dirty="0"/>
              <a:t>Example problems from Finance</a:t>
            </a:r>
          </a:p>
        </p:txBody>
      </p:sp>
      <p:sp>
        <p:nvSpPr>
          <p:cNvPr id="3" name="Content Placeholder 2">
            <a:extLst>
              <a:ext uri="{FF2B5EF4-FFF2-40B4-BE49-F238E27FC236}">
                <a16:creationId xmlns:a16="http://schemas.microsoft.com/office/drawing/2014/main" id="{78B0278A-9399-2C4B-BFAA-658DBCBCEB6B}"/>
              </a:ext>
            </a:extLst>
          </p:cNvPr>
          <p:cNvSpPr>
            <a:spLocks noGrp="1"/>
          </p:cNvSpPr>
          <p:nvPr>
            <p:ph idx="1"/>
          </p:nvPr>
        </p:nvSpPr>
        <p:spPr/>
        <p:txBody>
          <a:bodyPr/>
          <a:lstStyle/>
          <a:p>
            <a:r>
              <a:rPr lang="en-US" dirty="0">
                <a:solidFill>
                  <a:srgbClr val="FF0000"/>
                </a:solidFill>
              </a:rPr>
              <a:t>Classification</a:t>
            </a:r>
            <a:r>
              <a:rPr lang="en-US" dirty="0"/>
              <a:t> (e.g., recognizing whether to give credit to a loan applicant)</a:t>
            </a:r>
          </a:p>
          <a:p>
            <a:r>
              <a:rPr lang="en-US" dirty="0">
                <a:solidFill>
                  <a:srgbClr val="FF0000"/>
                </a:solidFill>
              </a:rPr>
              <a:t>Function approximation </a:t>
            </a:r>
            <a:r>
              <a:rPr lang="en-US" dirty="0"/>
              <a:t>(e.g., deciding what interest rate to charge a loan applicant with a known risk profile)</a:t>
            </a:r>
          </a:p>
          <a:p>
            <a:r>
              <a:rPr lang="en-US" dirty="0">
                <a:solidFill>
                  <a:srgbClr val="FF0000"/>
                </a:solidFill>
              </a:rPr>
              <a:t>Forecasting</a:t>
            </a:r>
            <a:r>
              <a:rPr lang="en-US" dirty="0"/>
              <a:t> (e.g., predicting next year’s interest rates based on previous years’ interest rates and other financial/ fiscal/ political/ economic information)</a:t>
            </a:r>
          </a:p>
          <a:p>
            <a:r>
              <a:rPr lang="en-US" dirty="0">
                <a:solidFill>
                  <a:srgbClr val="FF0000"/>
                </a:solidFill>
              </a:rPr>
              <a:t>Optimization</a:t>
            </a:r>
            <a:r>
              <a:rPr lang="en-US" dirty="0"/>
              <a:t> (e.g., determining how much of different mutual funds to purchase in order to maximize returns based on a customer’s risk tolerance)</a:t>
            </a:r>
          </a:p>
        </p:txBody>
      </p:sp>
    </p:spTree>
    <p:extLst>
      <p:ext uri="{BB962C8B-B14F-4D97-AF65-F5344CB8AC3E}">
        <p14:creationId xmlns:p14="http://schemas.microsoft.com/office/powerpoint/2010/main" val="419965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7009-1135-36F5-6F01-28CBA4524457}"/>
              </a:ext>
            </a:extLst>
          </p:cNvPr>
          <p:cNvSpPr>
            <a:spLocks noGrp="1"/>
          </p:cNvSpPr>
          <p:nvPr>
            <p:ph type="title"/>
          </p:nvPr>
        </p:nvSpPr>
        <p:spPr/>
        <p:txBody>
          <a:bodyPr>
            <a:normAutofit/>
          </a:bodyPr>
          <a:lstStyle/>
          <a:p>
            <a:r>
              <a:rPr lang="en-US" sz="3600" dirty="0"/>
              <a:t>Can we use MSE for 2-Class Classification Problems?</a:t>
            </a:r>
          </a:p>
        </p:txBody>
      </p:sp>
      <p:sp>
        <p:nvSpPr>
          <p:cNvPr id="3" name="Content Placeholder 2">
            <a:extLst>
              <a:ext uri="{FF2B5EF4-FFF2-40B4-BE49-F238E27FC236}">
                <a16:creationId xmlns:a16="http://schemas.microsoft.com/office/drawing/2014/main" id="{2AD70DE6-05BC-6961-78FC-DD4F3D651592}"/>
              </a:ext>
            </a:extLst>
          </p:cNvPr>
          <p:cNvSpPr>
            <a:spLocks noGrp="1"/>
          </p:cNvSpPr>
          <p:nvPr>
            <p:ph idx="1"/>
          </p:nvPr>
        </p:nvSpPr>
        <p:spPr/>
        <p:txBody>
          <a:bodyPr>
            <a:normAutofit/>
          </a:bodyPr>
          <a:lstStyle/>
          <a:p>
            <a:r>
              <a:rPr lang="en-US" dirty="0"/>
              <a:t>The desired output </a:t>
            </a:r>
            <a:r>
              <a:rPr lang="en-US" i="1" dirty="0"/>
              <a:t>d </a:t>
            </a:r>
            <a:r>
              <a:rPr lang="en-US" dirty="0"/>
              <a:t>could be a number, e.g., 1 for one class, 0 (or -1) for the other class.</a:t>
            </a:r>
          </a:p>
          <a:p>
            <a:r>
              <a:rPr lang="en-US" dirty="0"/>
              <a:t>MSE is not “Accuracy”: If a trained model output </a:t>
            </a:r>
            <a:r>
              <a:rPr lang="en-US" i="1" dirty="0"/>
              <a:t>o </a:t>
            </a:r>
            <a:r>
              <a:rPr lang="en-US" dirty="0"/>
              <a:t>is 0.7, when desired output </a:t>
            </a:r>
            <a:r>
              <a:rPr lang="en-US" i="1" dirty="0"/>
              <a:t>d</a:t>
            </a:r>
            <a:r>
              <a:rPr lang="en-US" dirty="0"/>
              <a:t> is 1, we may choose to consider this as “correct classification”, but that would still result in contributing a non-zero value to the MSE.</a:t>
            </a:r>
          </a:p>
          <a:p>
            <a:pPr marL="0" indent="0">
              <a:buNone/>
            </a:pPr>
            <a:endParaRPr lang="en-US" dirty="0"/>
          </a:p>
        </p:txBody>
      </p:sp>
    </p:spTree>
    <p:extLst>
      <p:ext uri="{BB962C8B-B14F-4D97-AF65-F5344CB8AC3E}">
        <p14:creationId xmlns:p14="http://schemas.microsoft.com/office/powerpoint/2010/main" val="3015641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7009-1135-36F5-6F01-28CBA4524457}"/>
              </a:ext>
            </a:extLst>
          </p:cNvPr>
          <p:cNvSpPr>
            <a:spLocks noGrp="1"/>
          </p:cNvSpPr>
          <p:nvPr>
            <p:ph type="title"/>
          </p:nvPr>
        </p:nvSpPr>
        <p:spPr/>
        <p:txBody>
          <a:bodyPr>
            <a:normAutofit/>
          </a:bodyPr>
          <a:lstStyle/>
          <a:p>
            <a:r>
              <a:rPr lang="en-US" sz="3600" dirty="0"/>
              <a:t>Can we use MSE for 2-Class Classification Problems?</a:t>
            </a:r>
          </a:p>
        </p:txBody>
      </p:sp>
      <p:sp>
        <p:nvSpPr>
          <p:cNvPr id="3" name="Content Placeholder 2">
            <a:extLst>
              <a:ext uri="{FF2B5EF4-FFF2-40B4-BE49-F238E27FC236}">
                <a16:creationId xmlns:a16="http://schemas.microsoft.com/office/drawing/2014/main" id="{2AD70DE6-05BC-6961-78FC-DD4F3D651592}"/>
              </a:ext>
            </a:extLst>
          </p:cNvPr>
          <p:cNvSpPr>
            <a:spLocks noGrp="1"/>
          </p:cNvSpPr>
          <p:nvPr>
            <p:ph idx="1"/>
          </p:nvPr>
        </p:nvSpPr>
        <p:spPr/>
        <p:txBody>
          <a:bodyPr>
            <a:normAutofit/>
          </a:bodyPr>
          <a:lstStyle/>
          <a:p>
            <a:r>
              <a:rPr lang="en-US" dirty="0"/>
              <a:t>The desired output </a:t>
            </a:r>
            <a:r>
              <a:rPr lang="en-US" i="1" dirty="0"/>
              <a:t>d </a:t>
            </a:r>
            <a:r>
              <a:rPr lang="en-US" dirty="0"/>
              <a:t>could be a number, e.g., 1 for one class, 0 (or -1) for the other class.</a:t>
            </a:r>
          </a:p>
          <a:p>
            <a:r>
              <a:rPr lang="en-US" dirty="0"/>
              <a:t>If a trained model output </a:t>
            </a:r>
            <a:r>
              <a:rPr lang="en-US" i="1" dirty="0"/>
              <a:t>o </a:t>
            </a:r>
            <a:r>
              <a:rPr lang="en-US" dirty="0"/>
              <a:t>is 0.7, we may compute MSE to be 0.49 if the desired output </a:t>
            </a:r>
            <a:r>
              <a:rPr lang="en-US" i="1" dirty="0"/>
              <a:t>d</a:t>
            </a:r>
            <a:r>
              <a:rPr lang="en-US" dirty="0"/>
              <a:t> is 0, and 0.09 if the desired output </a:t>
            </a:r>
            <a:r>
              <a:rPr lang="en-US" i="1" dirty="0"/>
              <a:t>d </a:t>
            </a:r>
            <a:r>
              <a:rPr lang="en-US" dirty="0"/>
              <a:t>is 1.</a:t>
            </a:r>
          </a:p>
          <a:p>
            <a:r>
              <a:rPr lang="en-US" dirty="0"/>
              <a:t>This would give us a non-zero MSE even if the model output</a:t>
            </a:r>
            <a:r>
              <a:rPr lang="en-US" i="1" dirty="0"/>
              <a:t> o</a:t>
            </a:r>
            <a:r>
              <a:rPr lang="en-US" dirty="0"/>
              <a:t> is almost 1, e.g., MSE=0.01 if </a:t>
            </a:r>
            <a:r>
              <a:rPr lang="en-US" i="1" dirty="0"/>
              <a:t>o </a:t>
            </a:r>
            <a:r>
              <a:rPr lang="en-US" dirty="0"/>
              <a:t>is 0.9– we may instead set a threshold of acceptability, e.g., defining the error to be</a:t>
            </a:r>
          </a:p>
          <a:p>
            <a:pPr marL="0" indent="0" algn="ctr">
              <a:buNone/>
            </a:pPr>
            <a:r>
              <a:rPr lang="en-US" i="1" dirty="0">
                <a:solidFill>
                  <a:srgbClr val="00B050"/>
                </a:solidFill>
              </a:rPr>
              <a:t> (d=1? o&gt;0.9? 0 : (o – 0.9)</a:t>
            </a:r>
            <a:r>
              <a:rPr lang="en-US" i="1" baseline="30000" dirty="0">
                <a:solidFill>
                  <a:srgbClr val="00B050"/>
                </a:solidFill>
              </a:rPr>
              <a:t>2 </a:t>
            </a:r>
            <a:r>
              <a:rPr lang="en-US" i="1" dirty="0">
                <a:solidFill>
                  <a:srgbClr val="00B050"/>
                </a:solidFill>
              </a:rPr>
              <a:t> ) </a:t>
            </a:r>
            <a:r>
              <a:rPr lang="en-US" i="1" dirty="0"/>
              <a:t>and  </a:t>
            </a:r>
            <a:r>
              <a:rPr lang="en-US" i="1" dirty="0">
                <a:solidFill>
                  <a:srgbClr val="0070C0"/>
                </a:solidFill>
              </a:rPr>
              <a:t>(d=0? o&lt;0.1? 0 : (o – 0.1)</a:t>
            </a:r>
            <a:r>
              <a:rPr lang="en-US" i="1" baseline="30000" dirty="0">
                <a:solidFill>
                  <a:srgbClr val="0070C0"/>
                </a:solidFill>
              </a:rPr>
              <a:t>2 </a:t>
            </a:r>
            <a:r>
              <a:rPr lang="en-US" i="1" dirty="0">
                <a:solidFill>
                  <a:srgbClr val="0070C0"/>
                </a:solidFill>
              </a:rPr>
              <a:t> ) </a:t>
            </a:r>
          </a:p>
          <a:p>
            <a:endParaRPr lang="en-US" dirty="0"/>
          </a:p>
        </p:txBody>
      </p:sp>
    </p:spTree>
    <p:extLst>
      <p:ext uri="{BB962C8B-B14F-4D97-AF65-F5344CB8AC3E}">
        <p14:creationId xmlns:p14="http://schemas.microsoft.com/office/powerpoint/2010/main" val="94749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7009-1135-36F5-6F01-28CBA4524457}"/>
              </a:ext>
            </a:extLst>
          </p:cNvPr>
          <p:cNvSpPr>
            <a:spLocks noGrp="1"/>
          </p:cNvSpPr>
          <p:nvPr>
            <p:ph type="title"/>
          </p:nvPr>
        </p:nvSpPr>
        <p:spPr/>
        <p:txBody>
          <a:bodyPr>
            <a:normAutofit/>
          </a:bodyPr>
          <a:lstStyle/>
          <a:p>
            <a:r>
              <a:rPr lang="en-US" sz="3600" dirty="0"/>
              <a:t>…Can we use MSE for 2-Class Classification Problems?</a:t>
            </a:r>
          </a:p>
        </p:txBody>
      </p:sp>
      <p:sp>
        <p:nvSpPr>
          <p:cNvPr id="3" name="Content Placeholder 2">
            <a:extLst>
              <a:ext uri="{FF2B5EF4-FFF2-40B4-BE49-F238E27FC236}">
                <a16:creationId xmlns:a16="http://schemas.microsoft.com/office/drawing/2014/main" id="{2AD70DE6-05BC-6961-78FC-DD4F3D651592}"/>
              </a:ext>
            </a:extLst>
          </p:cNvPr>
          <p:cNvSpPr>
            <a:spLocks noGrp="1"/>
          </p:cNvSpPr>
          <p:nvPr>
            <p:ph idx="1"/>
          </p:nvPr>
        </p:nvSpPr>
        <p:spPr/>
        <p:txBody>
          <a:bodyPr>
            <a:normAutofit/>
          </a:bodyPr>
          <a:lstStyle/>
          <a:p>
            <a:r>
              <a:rPr lang="en-US" dirty="0"/>
              <a:t>The desired output </a:t>
            </a:r>
            <a:r>
              <a:rPr lang="en-US" i="1" dirty="0"/>
              <a:t>d </a:t>
            </a:r>
            <a:r>
              <a:rPr lang="en-US" dirty="0"/>
              <a:t>could be a number, e.g., 1 for class A, and 0 for the other class B.</a:t>
            </a:r>
          </a:p>
          <a:p>
            <a:r>
              <a:rPr lang="en-US" dirty="0"/>
              <a:t>…</a:t>
            </a:r>
          </a:p>
          <a:p>
            <a:pPr marL="0" indent="0" algn="ctr">
              <a:buNone/>
            </a:pPr>
            <a:r>
              <a:rPr lang="en-US" i="1" dirty="0">
                <a:solidFill>
                  <a:srgbClr val="00B050"/>
                </a:solidFill>
              </a:rPr>
              <a:t> (d=1? o&gt;0.9? 0 : (o – 0.9)</a:t>
            </a:r>
            <a:r>
              <a:rPr lang="en-US" i="1" baseline="30000" dirty="0">
                <a:solidFill>
                  <a:srgbClr val="00B050"/>
                </a:solidFill>
              </a:rPr>
              <a:t>2 </a:t>
            </a:r>
            <a:r>
              <a:rPr lang="en-US" i="1" dirty="0">
                <a:solidFill>
                  <a:srgbClr val="00B050"/>
                </a:solidFill>
              </a:rPr>
              <a:t> ) </a:t>
            </a:r>
            <a:r>
              <a:rPr lang="en-US" i="1" dirty="0"/>
              <a:t>and  </a:t>
            </a:r>
            <a:r>
              <a:rPr lang="en-US" i="1" dirty="0">
                <a:solidFill>
                  <a:srgbClr val="0070C0"/>
                </a:solidFill>
              </a:rPr>
              <a:t>(d=0? o&lt;0.1? 0 : (o – 0.1)</a:t>
            </a:r>
            <a:r>
              <a:rPr lang="en-US" i="1" baseline="30000" dirty="0">
                <a:solidFill>
                  <a:srgbClr val="0070C0"/>
                </a:solidFill>
              </a:rPr>
              <a:t>2 </a:t>
            </a:r>
            <a:r>
              <a:rPr lang="en-US" i="1" dirty="0">
                <a:solidFill>
                  <a:srgbClr val="0070C0"/>
                </a:solidFill>
              </a:rPr>
              <a:t> ) </a:t>
            </a:r>
          </a:p>
          <a:p>
            <a:r>
              <a:rPr lang="en-US" dirty="0"/>
              <a:t>The above assumes symmetry between the two classes; but the decision rule determining how we treat a model output is also important, e.g., we may decide to interpret any output&gt;0.4 as class A. If we focus only on the error from misclassified data, a possible error would be </a:t>
            </a:r>
          </a:p>
          <a:p>
            <a:pPr marL="457200" lvl="1" indent="0">
              <a:buNone/>
            </a:pPr>
            <a:r>
              <a:rPr lang="en-US" i="1" dirty="0">
                <a:solidFill>
                  <a:srgbClr val="00B050"/>
                </a:solidFill>
              </a:rPr>
              <a:t> (d=1? o&gt;0.4? 0 : (o – 0.4)</a:t>
            </a:r>
            <a:r>
              <a:rPr lang="en-US" i="1" baseline="30000" dirty="0">
                <a:solidFill>
                  <a:srgbClr val="00B050"/>
                </a:solidFill>
              </a:rPr>
              <a:t>2 </a:t>
            </a:r>
            <a:r>
              <a:rPr lang="en-US" i="1" dirty="0">
                <a:solidFill>
                  <a:srgbClr val="00B050"/>
                </a:solidFill>
              </a:rPr>
              <a:t> ) </a:t>
            </a:r>
            <a:r>
              <a:rPr lang="en-US" i="1" dirty="0"/>
              <a:t>and  </a:t>
            </a:r>
            <a:r>
              <a:rPr lang="en-US" i="1" dirty="0">
                <a:solidFill>
                  <a:srgbClr val="0070C0"/>
                </a:solidFill>
              </a:rPr>
              <a:t>(d=0? o&lt;0.4? 0 : (o – 0.4)</a:t>
            </a:r>
            <a:r>
              <a:rPr lang="en-US" i="1" baseline="30000" dirty="0">
                <a:solidFill>
                  <a:srgbClr val="0070C0"/>
                </a:solidFill>
              </a:rPr>
              <a:t>2 </a:t>
            </a:r>
            <a:r>
              <a:rPr lang="en-US" i="1" dirty="0">
                <a:solidFill>
                  <a:srgbClr val="0070C0"/>
                </a:solidFill>
              </a:rPr>
              <a:t> ) </a:t>
            </a:r>
          </a:p>
          <a:p>
            <a:endParaRPr lang="en-US" dirty="0"/>
          </a:p>
          <a:p>
            <a:endParaRPr lang="en-US" dirty="0"/>
          </a:p>
        </p:txBody>
      </p:sp>
    </p:spTree>
    <p:extLst>
      <p:ext uri="{BB962C8B-B14F-4D97-AF65-F5344CB8AC3E}">
        <p14:creationId xmlns:p14="http://schemas.microsoft.com/office/powerpoint/2010/main" val="490969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78D7-E75A-D50C-46CF-FB79E94674A3}"/>
              </a:ext>
            </a:extLst>
          </p:cNvPr>
          <p:cNvSpPr>
            <a:spLocks noGrp="1"/>
          </p:cNvSpPr>
          <p:nvPr>
            <p:ph type="title"/>
          </p:nvPr>
        </p:nvSpPr>
        <p:spPr/>
        <p:txBody>
          <a:bodyPr/>
          <a:lstStyle/>
          <a:p>
            <a:r>
              <a:rPr lang="en-US" sz="4400" dirty="0"/>
              <a:t>Can we use MSE for multi-Class Classification Problems (with more than 2 classes)?</a:t>
            </a:r>
            <a:endParaRPr lang="en-US" dirty="0"/>
          </a:p>
        </p:txBody>
      </p:sp>
      <p:sp>
        <p:nvSpPr>
          <p:cNvPr id="3" name="Content Placeholder 2">
            <a:extLst>
              <a:ext uri="{FF2B5EF4-FFF2-40B4-BE49-F238E27FC236}">
                <a16:creationId xmlns:a16="http://schemas.microsoft.com/office/drawing/2014/main" id="{031693EE-705D-4527-3D6D-35A6ABFA78C7}"/>
              </a:ext>
            </a:extLst>
          </p:cNvPr>
          <p:cNvSpPr>
            <a:spLocks noGrp="1"/>
          </p:cNvSpPr>
          <p:nvPr>
            <p:ph idx="1"/>
          </p:nvPr>
        </p:nvSpPr>
        <p:spPr/>
        <p:txBody>
          <a:bodyPr/>
          <a:lstStyle/>
          <a:p>
            <a:pPr marL="0" indent="0">
              <a:buNone/>
            </a:pPr>
            <a:r>
              <a:rPr lang="en-US" dirty="0"/>
              <a:t>E.g., 26-character recognition problem with desired output vector (0, 1, 0,…0) for character “B”</a:t>
            </a:r>
          </a:p>
          <a:p>
            <a:pPr marL="0" indent="0">
              <a:buNone/>
            </a:pPr>
            <a:r>
              <a:rPr lang="en-US" dirty="0">
                <a:solidFill>
                  <a:srgbClr val="0070C0"/>
                </a:solidFill>
              </a:rPr>
              <a:t>Case 1: Trained model output vector is a binary vector containing exactly one 1, e.g., (0, 0, 1, 0, …0)</a:t>
            </a:r>
          </a:p>
        </p:txBody>
      </p:sp>
    </p:spTree>
    <p:extLst>
      <p:ext uri="{BB962C8B-B14F-4D97-AF65-F5344CB8AC3E}">
        <p14:creationId xmlns:p14="http://schemas.microsoft.com/office/powerpoint/2010/main" val="3578212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78D7-E75A-D50C-46CF-FB79E94674A3}"/>
              </a:ext>
            </a:extLst>
          </p:cNvPr>
          <p:cNvSpPr>
            <a:spLocks noGrp="1"/>
          </p:cNvSpPr>
          <p:nvPr>
            <p:ph type="title"/>
          </p:nvPr>
        </p:nvSpPr>
        <p:spPr/>
        <p:txBody>
          <a:bodyPr/>
          <a:lstStyle/>
          <a:p>
            <a:r>
              <a:rPr lang="en-US" sz="4400" dirty="0"/>
              <a:t>Can we use MSE for multi-Class Classification Problems (with more than 2 classes)?</a:t>
            </a:r>
            <a:endParaRPr lang="en-US" dirty="0"/>
          </a:p>
        </p:txBody>
      </p:sp>
      <p:sp>
        <p:nvSpPr>
          <p:cNvPr id="3" name="Content Placeholder 2">
            <a:extLst>
              <a:ext uri="{FF2B5EF4-FFF2-40B4-BE49-F238E27FC236}">
                <a16:creationId xmlns:a16="http://schemas.microsoft.com/office/drawing/2014/main" id="{031693EE-705D-4527-3D6D-35A6ABFA78C7}"/>
              </a:ext>
            </a:extLst>
          </p:cNvPr>
          <p:cNvSpPr>
            <a:spLocks noGrp="1"/>
          </p:cNvSpPr>
          <p:nvPr>
            <p:ph idx="1"/>
          </p:nvPr>
        </p:nvSpPr>
        <p:spPr/>
        <p:txBody>
          <a:bodyPr/>
          <a:lstStyle/>
          <a:p>
            <a:pPr marL="0" indent="0">
              <a:buNone/>
            </a:pPr>
            <a:r>
              <a:rPr lang="en-US" dirty="0"/>
              <a:t>E.g., 26-character recognition problem with desired output vector (0, 1, 0,…0) for character “B”</a:t>
            </a:r>
          </a:p>
          <a:p>
            <a:pPr marL="0" indent="0">
              <a:buNone/>
            </a:pPr>
            <a:r>
              <a:rPr lang="en-US" dirty="0"/>
              <a:t>Case 1: Trained model output vector is a binary vector containing exactly one 1, e.g., (0, 0, 1, 0, …0)</a:t>
            </a:r>
          </a:p>
          <a:p>
            <a:pPr marL="0" indent="0">
              <a:buNone/>
            </a:pPr>
            <a:r>
              <a:rPr lang="en-US" dirty="0">
                <a:solidFill>
                  <a:srgbClr val="0070C0"/>
                </a:solidFill>
              </a:rPr>
              <a:t>Case 2: Trained model output vector is a binary vector containing only zeroes.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3569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C3CF-2199-7C18-DAE6-111152013D7D}"/>
              </a:ext>
            </a:extLst>
          </p:cNvPr>
          <p:cNvSpPr>
            <a:spLocks noGrp="1"/>
          </p:cNvSpPr>
          <p:nvPr>
            <p:ph type="title"/>
          </p:nvPr>
        </p:nvSpPr>
        <p:spPr/>
        <p:txBody>
          <a:bodyPr/>
          <a:lstStyle/>
          <a:p>
            <a:r>
              <a:rPr lang="en-US" dirty="0"/>
              <a:t>A Spoonful of Philosophy</a:t>
            </a:r>
          </a:p>
        </p:txBody>
      </p:sp>
      <p:sp>
        <p:nvSpPr>
          <p:cNvPr id="3" name="Content Placeholder 2">
            <a:extLst>
              <a:ext uri="{FF2B5EF4-FFF2-40B4-BE49-F238E27FC236}">
                <a16:creationId xmlns:a16="http://schemas.microsoft.com/office/drawing/2014/main" id="{706963FA-3E5B-1268-C921-46B44340DE1A}"/>
              </a:ext>
            </a:extLst>
          </p:cNvPr>
          <p:cNvSpPr>
            <a:spLocks noGrp="1"/>
          </p:cNvSpPr>
          <p:nvPr>
            <p:ph idx="1"/>
          </p:nvPr>
        </p:nvSpPr>
        <p:spPr/>
        <p:txBody>
          <a:bodyPr>
            <a:normAutofit fontScale="92500" lnSpcReduction="10000"/>
          </a:bodyPr>
          <a:lstStyle/>
          <a:p>
            <a:pPr marL="0" indent="0">
              <a:buNone/>
            </a:pPr>
            <a:r>
              <a:rPr lang="en-US" dirty="0"/>
              <a:t>Which of the following are </a:t>
            </a:r>
            <a:r>
              <a:rPr lang="en-US" b="1" dirty="0"/>
              <a:t>scientific</a:t>
            </a:r>
            <a:r>
              <a:rPr lang="en-US" dirty="0"/>
              <a:t> hypotheses?</a:t>
            </a:r>
          </a:p>
          <a:p>
            <a:pPr marL="0" indent="0">
              <a:buNone/>
            </a:pPr>
            <a:r>
              <a:rPr lang="en-US" dirty="0">
                <a:solidFill>
                  <a:srgbClr val="C00000"/>
                </a:solidFill>
              </a:rPr>
              <a:t>[The issue is not whether something is true or false.]</a:t>
            </a:r>
          </a:p>
          <a:p>
            <a:pPr marL="0" indent="0">
              <a:buNone/>
            </a:pPr>
            <a:endParaRPr lang="en-US" u="sng" dirty="0"/>
          </a:p>
          <a:p>
            <a:pPr marL="514350" indent="-514350">
              <a:buAutoNum type="alphaLcParenBoth"/>
            </a:pPr>
            <a:r>
              <a:rPr lang="en-US" dirty="0"/>
              <a:t>The human </a:t>
            </a:r>
            <a:r>
              <a:rPr lang="en-US" dirty="0">
                <a:solidFill>
                  <a:srgbClr val="FF0000"/>
                </a:solidFill>
              </a:rPr>
              <a:t>soul</a:t>
            </a:r>
            <a:r>
              <a:rPr lang="en-US" dirty="0"/>
              <a:t> weighs 21 grams.</a:t>
            </a:r>
          </a:p>
          <a:p>
            <a:pPr marL="514350" indent="-514350">
              <a:buAutoNum type="alphaLcParenBoth"/>
            </a:pPr>
            <a:r>
              <a:rPr lang="en-US" dirty="0">
                <a:solidFill>
                  <a:srgbClr val="00B050"/>
                </a:solidFill>
              </a:rPr>
              <a:t>When a person dies, their weight decreases by 21 grams.</a:t>
            </a:r>
          </a:p>
          <a:p>
            <a:pPr marL="514350" indent="-514350">
              <a:buAutoNum type="alphaLcParenBoth"/>
            </a:pPr>
            <a:r>
              <a:rPr lang="en-US" dirty="0"/>
              <a:t>My neural network is </a:t>
            </a:r>
            <a:r>
              <a:rPr lang="en-US" dirty="0">
                <a:solidFill>
                  <a:srgbClr val="FF0000"/>
                </a:solidFill>
              </a:rPr>
              <a:t>prettier</a:t>
            </a:r>
            <a:r>
              <a:rPr lang="en-US" dirty="0"/>
              <a:t> than yours.</a:t>
            </a:r>
          </a:p>
          <a:p>
            <a:pPr marL="514350" indent="-514350">
              <a:buAutoNum type="alphaLcParenBoth"/>
            </a:pPr>
            <a:r>
              <a:rPr lang="en-US" dirty="0">
                <a:solidFill>
                  <a:srgbClr val="00B050"/>
                </a:solidFill>
              </a:rPr>
              <a:t>This neural network has fewer parameters than that one.</a:t>
            </a:r>
          </a:p>
          <a:p>
            <a:pPr marL="514350" indent="-514350">
              <a:buAutoNum type="alphaLcParenBoth"/>
            </a:pPr>
            <a:r>
              <a:rPr lang="en-US" dirty="0"/>
              <a:t>Computers can be </a:t>
            </a:r>
            <a:r>
              <a:rPr lang="en-US" dirty="0">
                <a:solidFill>
                  <a:srgbClr val="FF0000"/>
                </a:solidFill>
              </a:rPr>
              <a:t>conscious</a:t>
            </a:r>
            <a:r>
              <a:rPr lang="en-US" dirty="0"/>
              <a:t>.</a:t>
            </a:r>
          </a:p>
          <a:p>
            <a:pPr marL="514350" indent="-514350">
              <a:buAutoNum type="alphaLcParenBoth"/>
            </a:pPr>
            <a:r>
              <a:rPr lang="en-US" dirty="0">
                <a:solidFill>
                  <a:srgbClr val="00B050"/>
                </a:solidFill>
              </a:rPr>
              <a:t>This software can generate responses that simulate human responses well.</a:t>
            </a:r>
          </a:p>
          <a:p>
            <a:pPr marL="0" indent="0">
              <a:buNone/>
            </a:pPr>
            <a:endParaRPr lang="en-US" dirty="0">
              <a:solidFill>
                <a:srgbClr val="7030A0"/>
              </a:solidFill>
            </a:endParaRPr>
          </a:p>
        </p:txBody>
      </p:sp>
    </p:spTree>
    <p:extLst>
      <p:ext uri="{BB962C8B-B14F-4D97-AF65-F5344CB8AC3E}">
        <p14:creationId xmlns:p14="http://schemas.microsoft.com/office/powerpoint/2010/main" val="2164606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78D7-E75A-D50C-46CF-FB79E94674A3}"/>
              </a:ext>
            </a:extLst>
          </p:cNvPr>
          <p:cNvSpPr>
            <a:spLocks noGrp="1"/>
          </p:cNvSpPr>
          <p:nvPr>
            <p:ph type="title"/>
          </p:nvPr>
        </p:nvSpPr>
        <p:spPr/>
        <p:txBody>
          <a:bodyPr/>
          <a:lstStyle/>
          <a:p>
            <a:r>
              <a:rPr lang="en-US" sz="4400" dirty="0"/>
              <a:t>Can we use MSE for multi-Class Classification Problems (with more than 2 classes)?</a:t>
            </a:r>
            <a:endParaRPr lang="en-US" dirty="0"/>
          </a:p>
        </p:txBody>
      </p:sp>
      <p:sp>
        <p:nvSpPr>
          <p:cNvPr id="3" name="Content Placeholder 2">
            <a:extLst>
              <a:ext uri="{FF2B5EF4-FFF2-40B4-BE49-F238E27FC236}">
                <a16:creationId xmlns:a16="http://schemas.microsoft.com/office/drawing/2014/main" id="{031693EE-705D-4527-3D6D-35A6ABFA78C7}"/>
              </a:ext>
            </a:extLst>
          </p:cNvPr>
          <p:cNvSpPr>
            <a:spLocks noGrp="1"/>
          </p:cNvSpPr>
          <p:nvPr>
            <p:ph idx="1"/>
          </p:nvPr>
        </p:nvSpPr>
        <p:spPr/>
        <p:txBody>
          <a:bodyPr/>
          <a:lstStyle/>
          <a:p>
            <a:pPr marL="0" indent="0">
              <a:buNone/>
            </a:pPr>
            <a:r>
              <a:rPr lang="en-US" dirty="0"/>
              <a:t>E.g., 26-character recognition problem with desired output vector (0, 1, 0,…0) for character “B”</a:t>
            </a:r>
          </a:p>
          <a:p>
            <a:pPr marL="0" indent="0">
              <a:buNone/>
            </a:pPr>
            <a:r>
              <a:rPr lang="en-US" dirty="0"/>
              <a:t>Case 1: Trained model output vector is a binary vector containing exactly one 1, e.g., (0, 0, 1, 0, …0)</a:t>
            </a:r>
          </a:p>
          <a:p>
            <a:pPr marL="0" indent="0">
              <a:buNone/>
            </a:pPr>
            <a:r>
              <a:rPr lang="en-US" dirty="0"/>
              <a:t>Case 2: Trained model output vector is a binary vector containing only zeroes.</a:t>
            </a:r>
          </a:p>
          <a:p>
            <a:pPr marL="0" indent="0">
              <a:buNone/>
            </a:pPr>
            <a:r>
              <a:rPr lang="en-US" dirty="0">
                <a:solidFill>
                  <a:srgbClr val="0070C0"/>
                </a:solidFill>
              </a:rPr>
              <a:t>Case 3: Trained model output vector is a binary vector containing only multiple ones, e.g., (0, 1, 1, 0, …0)</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1082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78D7-E75A-D50C-46CF-FB79E94674A3}"/>
              </a:ext>
            </a:extLst>
          </p:cNvPr>
          <p:cNvSpPr>
            <a:spLocks noGrp="1"/>
          </p:cNvSpPr>
          <p:nvPr>
            <p:ph type="title"/>
          </p:nvPr>
        </p:nvSpPr>
        <p:spPr/>
        <p:txBody>
          <a:bodyPr/>
          <a:lstStyle/>
          <a:p>
            <a:r>
              <a:rPr lang="en-US" sz="4400" dirty="0"/>
              <a:t>Can we use MSE for multi-Class Classification Problems (with more than 2 classes)?</a:t>
            </a:r>
            <a:endParaRPr lang="en-US" dirty="0"/>
          </a:p>
        </p:txBody>
      </p:sp>
      <p:sp>
        <p:nvSpPr>
          <p:cNvPr id="3" name="Content Placeholder 2">
            <a:extLst>
              <a:ext uri="{FF2B5EF4-FFF2-40B4-BE49-F238E27FC236}">
                <a16:creationId xmlns:a16="http://schemas.microsoft.com/office/drawing/2014/main" id="{031693EE-705D-4527-3D6D-35A6ABFA78C7}"/>
              </a:ext>
            </a:extLst>
          </p:cNvPr>
          <p:cNvSpPr>
            <a:spLocks noGrp="1"/>
          </p:cNvSpPr>
          <p:nvPr>
            <p:ph idx="1"/>
          </p:nvPr>
        </p:nvSpPr>
        <p:spPr/>
        <p:txBody>
          <a:bodyPr>
            <a:normAutofit fontScale="92500" lnSpcReduction="10000"/>
          </a:bodyPr>
          <a:lstStyle/>
          <a:p>
            <a:pPr marL="0" indent="0">
              <a:buNone/>
            </a:pPr>
            <a:r>
              <a:rPr lang="en-US" dirty="0"/>
              <a:t>E.g., 26-character recognition problem with desired output vector (0, 1, 0,…0) for character “B”</a:t>
            </a:r>
          </a:p>
          <a:p>
            <a:pPr marL="0" indent="0">
              <a:buNone/>
            </a:pPr>
            <a:r>
              <a:rPr lang="en-US" dirty="0"/>
              <a:t>Case 1: Trained model output vector is a binary vector containing exactly one 1, e.g., (0, 0, 1, 0, …0)</a:t>
            </a:r>
          </a:p>
          <a:p>
            <a:pPr marL="0" indent="0">
              <a:buNone/>
            </a:pPr>
            <a:r>
              <a:rPr lang="en-US" dirty="0"/>
              <a:t>Case 2: Trained model output vector is a binary vector containing only zeroes.</a:t>
            </a:r>
          </a:p>
          <a:p>
            <a:pPr marL="0" indent="0">
              <a:buNone/>
            </a:pPr>
            <a:r>
              <a:rPr lang="en-US" dirty="0"/>
              <a:t>Case 3: Trained model output vector is a binary vector containing only multiple ones, e.g., (0, 1, 1, 0, …0)</a:t>
            </a:r>
          </a:p>
          <a:p>
            <a:pPr marL="0" indent="0">
              <a:buNone/>
            </a:pPr>
            <a:r>
              <a:rPr lang="en-US" dirty="0">
                <a:solidFill>
                  <a:srgbClr val="0070C0"/>
                </a:solidFill>
              </a:rPr>
              <a:t>Case 4: Trained model output vector is a vector containing various numeric values in the range [0,1], e.g., (0.2, 0.6, 0.3, 0, …0)—these values may not add up to 1.0</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707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78D7-E75A-D50C-46CF-FB79E94674A3}"/>
              </a:ext>
            </a:extLst>
          </p:cNvPr>
          <p:cNvSpPr>
            <a:spLocks noGrp="1"/>
          </p:cNvSpPr>
          <p:nvPr>
            <p:ph type="title"/>
          </p:nvPr>
        </p:nvSpPr>
        <p:spPr/>
        <p:txBody>
          <a:bodyPr/>
          <a:lstStyle/>
          <a:p>
            <a:r>
              <a:rPr lang="en-US" sz="4400" dirty="0"/>
              <a:t>Can we use MSE for multi-Class Classification Problems (with more than 2 classes)?</a:t>
            </a:r>
            <a:endParaRPr lang="en-US" dirty="0"/>
          </a:p>
        </p:txBody>
      </p:sp>
      <p:sp>
        <p:nvSpPr>
          <p:cNvPr id="3" name="Content Placeholder 2">
            <a:extLst>
              <a:ext uri="{FF2B5EF4-FFF2-40B4-BE49-F238E27FC236}">
                <a16:creationId xmlns:a16="http://schemas.microsoft.com/office/drawing/2014/main" id="{031693EE-705D-4527-3D6D-35A6ABFA78C7}"/>
              </a:ext>
            </a:extLst>
          </p:cNvPr>
          <p:cNvSpPr>
            <a:spLocks noGrp="1"/>
          </p:cNvSpPr>
          <p:nvPr>
            <p:ph idx="1"/>
          </p:nvPr>
        </p:nvSpPr>
        <p:spPr/>
        <p:txBody>
          <a:bodyPr>
            <a:normAutofit fontScale="92500" lnSpcReduction="20000"/>
          </a:bodyPr>
          <a:lstStyle/>
          <a:p>
            <a:pPr marL="0" indent="0">
              <a:buNone/>
            </a:pPr>
            <a:r>
              <a:rPr lang="en-US" dirty="0"/>
              <a:t>E.g., 26-character recognition problem with desired output vector (0, 1, 0,…0) for character “B”</a:t>
            </a:r>
          </a:p>
          <a:p>
            <a:pPr marL="0" indent="0">
              <a:buNone/>
            </a:pPr>
            <a:r>
              <a:rPr lang="en-US" dirty="0"/>
              <a:t>Case 1: Trained model output vector is a binary vector containing exactly one 1, e.g., (0, 0, 1, 0, …0)</a:t>
            </a:r>
          </a:p>
          <a:p>
            <a:pPr marL="0" indent="0">
              <a:buNone/>
            </a:pPr>
            <a:r>
              <a:rPr lang="en-US" dirty="0"/>
              <a:t>Case 2: Trained model output vector is a binary vector containing only zeroes.</a:t>
            </a:r>
          </a:p>
          <a:p>
            <a:pPr marL="0" indent="0">
              <a:buNone/>
            </a:pPr>
            <a:r>
              <a:rPr lang="en-US" dirty="0"/>
              <a:t>Case 3: Trained model output vector is a binary vector containing only multiple ones, e.g., (0, 1, 1, 0, …0)</a:t>
            </a:r>
          </a:p>
          <a:p>
            <a:pPr marL="0" indent="0">
              <a:buNone/>
            </a:pPr>
            <a:r>
              <a:rPr lang="en-US" dirty="0"/>
              <a:t>Case 4: Trained model output vector is a vector containing various numeric values in the range [0,1], e.g., (0.1, 0.6, 0.3, 0, …0)</a:t>
            </a:r>
          </a:p>
          <a:p>
            <a:pPr marL="0" indent="0">
              <a:buNone/>
            </a:pPr>
            <a:r>
              <a:rPr lang="en-US" dirty="0">
                <a:solidFill>
                  <a:srgbClr val="0070C0"/>
                </a:solidFill>
              </a:rPr>
              <a:t>Case 5: Trained model output vector is a vector containing unbounded numeric values, e.g., (-0.1, 3.6, 0.3, 0, …0)</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36288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559B-1A35-3181-706C-63912A1474C8}"/>
              </a:ext>
            </a:extLst>
          </p:cNvPr>
          <p:cNvSpPr>
            <a:spLocks noGrp="1"/>
          </p:cNvSpPr>
          <p:nvPr>
            <p:ph type="title"/>
          </p:nvPr>
        </p:nvSpPr>
        <p:spPr/>
        <p:txBody>
          <a:bodyPr/>
          <a:lstStyle/>
          <a:p>
            <a:r>
              <a:rPr lang="en-US" dirty="0"/>
              <a:t>If not MSE, how else do we evaluate performance on classification problems?</a:t>
            </a:r>
          </a:p>
        </p:txBody>
      </p:sp>
      <p:sp>
        <p:nvSpPr>
          <p:cNvPr id="3" name="Content Placeholder 2">
            <a:extLst>
              <a:ext uri="{FF2B5EF4-FFF2-40B4-BE49-F238E27FC236}">
                <a16:creationId xmlns:a16="http://schemas.microsoft.com/office/drawing/2014/main" id="{B42B3081-67BD-C317-ABFD-23079D7D5EF6}"/>
              </a:ext>
            </a:extLst>
          </p:cNvPr>
          <p:cNvSpPr>
            <a:spLocks noGrp="1"/>
          </p:cNvSpPr>
          <p:nvPr>
            <p:ph idx="1"/>
          </p:nvPr>
        </p:nvSpPr>
        <p:spPr/>
        <p:txBody>
          <a:bodyPr>
            <a:normAutofit/>
          </a:bodyPr>
          <a:lstStyle/>
          <a:p>
            <a:r>
              <a:rPr lang="en-US" dirty="0">
                <a:solidFill>
                  <a:srgbClr val="0070C0"/>
                </a:solidFill>
              </a:rPr>
              <a:t>Focus on classification errors made, </a:t>
            </a:r>
            <a:r>
              <a:rPr lang="en-US" dirty="0"/>
              <a:t>e.g., saying a student in the class is paying attention when he is not.</a:t>
            </a:r>
          </a:p>
          <a:p>
            <a:r>
              <a:rPr lang="en-US" dirty="0">
                <a:solidFill>
                  <a:srgbClr val="FF0000"/>
                </a:solidFill>
              </a:rPr>
              <a:t>Usual question: how many data points are misclassified?</a:t>
            </a:r>
          </a:p>
          <a:p>
            <a:endParaRPr lang="en-US" dirty="0"/>
          </a:p>
        </p:txBody>
      </p:sp>
    </p:spTree>
    <p:extLst>
      <p:ext uri="{BB962C8B-B14F-4D97-AF65-F5344CB8AC3E}">
        <p14:creationId xmlns:p14="http://schemas.microsoft.com/office/powerpoint/2010/main" val="2588853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559B-1A35-3181-706C-63912A1474C8}"/>
              </a:ext>
            </a:extLst>
          </p:cNvPr>
          <p:cNvSpPr>
            <a:spLocks noGrp="1"/>
          </p:cNvSpPr>
          <p:nvPr>
            <p:ph type="title"/>
          </p:nvPr>
        </p:nvSpPr>
        <p:spPr/>
        <p:txBody>
          <a:bodyPr>
            <a:normAutofit fontScale="90000"/>
          </a:bodyPr>
          <a:lstStyle/>
          <a:p>
            <a:r>
              <a:rPr lang="en-US" dirty="0"/>
              <a:t>If not MSE, how else do we evaluate performance on </a:t>
            </a:r>
            <a:r>
              <a:rPr lang="en-US" dirty="0">
                <a:solidFill>
                  <a:srgbClr val="0070C0"/>
                </a:solidFill>
              </a:rPr>
              <a:t>2-class classification </a:t>
            </a:r>
            <a:r>
              <a:rPr lang="en-US" dirty="0"/>
              <a:t>problems?</a:t>
            </a:r>
          </a:p>
        </p:txBody>
      </p:sp>
      <p:sp>
        <p:nvSpPr>
          <p:cNvPr id="3" name="Content Placeholder 2">
            <a:extLst>
              <a:ext uri="{FF2B5EF4-FFF2-40B4-BE49-F238E27FC236}">
                <a16:creationId xmlns:a16="http://schemas.microsoft.com/office/drawing/2014/main" id="{B42B3081-67BD-C317-ABFD-23079D7D5EF6}"/>
              </a:ext>
            </a:extLst>
          </p:cNvPr>
          <p:cNvSpPr>
            <a:spLocks noGrp="1"/>
          </p:cNvSpPr>
          <p:nvPr>
            <p:ph idx="1"/>
          </p:nvPr>
        </p:nvSpPr>
        <p:spPr/>
        <p:txBody>
          <a:bodyPr>
            <a:normAutofit fontScale="92500" lnSpcReduction="10000"/>
          </a:bodyPr>
          <a:lstStyle/>
          <a:p>
            <a:r>
              <a:rPr lang="en-US" dirty="0"/>
              <a:t>Often, for two-class problems, </a:t>
            </a:r>
            <a:r>
              <a:rPr lang="en-US" dirty="0">
                <a:solidFill>
                  <a:srgbClr val="FF0000"/>
                </a:solidFill>
              </a:rPr>
              <a:t>we refer to one class as “positive” and the other class as “negative”—this does not mean “undesirable”!  </a:t>
            </a:r>
            <a:r>
              <a:rPr lang="en-US" dirty="0"/>
              <a:t>(E.g., hope you are Covid-negative).</a:t>
            </a:r>
          </a:p>
          <a:p>
            <a:r>
              <a:rPr lang="en-US" dirty="0"/>
              <a:t>Raise your hand if you read this line.</a:t>
            </a:r>
          </a:p>
          <a:p>
            <a:r>
              <a:rPr lang="en-US" dirty="0">
                <a:solidFill>
                  <a:srgbClr val="0070C0"/>
                </a:solidFill>
              </a:rPr>
              <a:t>“True Positive” (TP) and “True Negative” (TN): model outputs correctly match with desired output</a:t>
            </a:r>
          </a:p>
          <a:p>
            <a:pPr marL="0" indent="0">
              <a:buNone/>
            </a:pPr>
            <a:r>
              <a:rPr lang="en-US" dirty="0">
                <a:solidFill>
                  <a:srgbClr val="FF0000"/>
                </a:solidFill>
              </a:rPr>
              <a:t>Two kinds of errors to be minimized:</a:t>
            </a:r>
          </a:p>
          <a:p>
            <a:r>
              <a:rPr lang="en-US" dirty="0">
                <a:solidFill>
                  <a:srgbClr val="0070C0"/>
                </a:solidFill>
              </a:rPr>
              <a:t>“False Negative” (FN): </a:t>
            </a:r>
            <a:r>
              <a:rPr lang="en-US" dirty="0"/>
              <a:t>trained model output is “Negative”, desired output is “Positive”</a:t>
            </a:r>
          </a:p>
          <a:p>
            <a:r>
              <a:rPr lang="en-US" dirty="0"/>
              <a:t>“</a:t>
            </a:r>
            <a:r>
              <a:rPr lang="en-US" dirty="0">
                <a:solidFill>
                  <a:srgbClr val="0070C0"/>
                </a:solidFill>
              </a:rPr>
              <a:t>False Positive” (FP): </a:t>
            </a:r>
            <a:r>
              <a:rPr lang="en-US" dirty="0"/>
              <a:t>trained model output is “Positive”, desired output is “Negative”</a:t>
            </a:r>
          </a:p>
          <a:p>
            <a:endParaRPr lang="en-US" dirty="0"/>
          </a:p>
        </p:txBody>
      </p:sp>
    </p:spTree>
    <p:extLst>
      <p:ext uri="{BB962C8B-B14F-4D97-AF65-F5344CB8AC3E}">
        <p14:creationId xmlns:p14="http://schemas.microsoft.com/office/powerpoint/2010/main" val="2669575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C9E7-2B67-AC49-9DCD-9B79ECFB6AE0}"/>
              </a:ext>
            </a:extLst>
          </p:cNvPr>
          <p:cNvSpPr>
            <a:spLocks noGrp="1"/>
          </p:cNvSpPr>
          <p:nvPr>
            <p:ph type="title"/>
          </p:nvPr>
        </p:nvSpPr>
        <p:spPr/>
        <p:txBody>
          <a:bodyPr/>
          <a:lstStyle/>
          <a:p>
            <a:r>
              <a:rPr lang="en-US" dirty="0"/>
              <a:t>Evaluating 2-class classification performance in terms of True/False Positives/Negatives</a:t>
            </a:r>
          </a:p>
        </p:txBody>
      </p:sp>
      <p:sp>
        <p:nvSpPr>
          <p:cNvPr id="3" name="Content Placeholder 2">
            <a:extLst>
              <a:ext uri="{FF2B5EF4-FFF2-40B4-BE49-F238E27FC236}">
                <a16:creationId xmlns:a16="http://schemas.microsoft.com/office/drawing/2014/main" id="{E1715EF8-9EB2-AF4A-BCFC-3916D98CE4AB}"/>
              </a:ext>
            </a:extLst>
          </p:cNvPr>
          <p:cNvSpPr>
            <a:spLocks noGrp="1"/>
          </p:cNvSpPr>
          <p:nvPr>
            <p:ph idx="1"/>
          </p:nvPr>
        </p:nvSpPr>
        <p:spPr/>
        <p:txBody>
          <a:bodyPr>
            <a:normAutofit/>
          </a:bodyPr>
          <a:lstStyle/>
          <a:p>
            <a:r>
              <a:rPr lang="en-US" dirty="0">
                <a:solidFill>
                  <a:srgbClr val="0070C0"/>
                </a:solidFill>
              </a:rPr>
              <a:t>Accuracy = (</a:t>
            </a:r>
            <a:r>
              <a:rPr lang="en-US" i="1" dirty="0">
                <a:solidFill>
                  <a:srgbClr val="0070C0"/>
                </a:solidFill>
              </a:rPr>
              <a:t>TP </a:t>
            </a:r>
            <a:r>
              <a:rPr lang="en-US" dirty="0">
                <a:solidFill>
                  <a:srgbClr val="0070C0"/>
                </a:solidFill>
              </a:rPr>
              <a:t>+ </a:t>
            </a:r>
            <a:r>
              <a:rPr lang="en-US" i="1" dirty="0">
                <a:solidFill>
                  <a:srgbClr val="0070C0"/>
                </a:solidFill>
              </a:rPr>
              <a:t>TN </a:t>
            </a:r>
            <a:r>
              <a:rPr lang="en-US" dirty="0">
                <a:solidFill>
                  <a:srgbClr val="0070C0"/>
                </a:solidFill>
              </a:rPr>
              <a:t>)</a:t>
            </a:r>
            <a:r>
              <a:rPr lang="en-US" i="1" dirty="0">
                <a:solidFill>
                  <a:srgbClr val="0070C0"/>
                </a:solidFill>
              </a:rPr>
              <a:t>/</a:t>
            </a:r>
            <a:r>
              <a:rPr lang="en-US" dirty="0">
                <a:solidFill>
                  <a:srgbClr val="0070C0"/>
                </a:solidFill>
              </a:rPr>
              <a:t>(</a:t>
            </a:r>
            <a:r>
              <a:rPr lang="en-US" i="1" dirty="0">
                <a:solidFill>
                  <a:srgbClr val="0070C0"/>
                </a:solidFill>
              </a:rPr>
              <a:t>TP </a:t>
            </a:r>
            <a:r>
              <a:rPr lang="en-US" dirty="0">
                <a:solidFill>
                  <a:srgbClr val="0070C0"/>
                </a:solidFill>
              </a:rPr>
              <a:t>+ </a:t>
            </a:r>
            <a:r>
              <a:rPr lang="en-US" i="1" dirty="0">
                <a:solidFill>
                  <a:srgbClr val="0070C0"/>
                </a:solidFill>
              </a:rPr>
              <a:t>FP </a:t>
            </a:r>
            <a:r>
              <a:rPr lang="en-US" dirty="0">
                <a:solidFill>
                  <a:srgbClr val="0070C0"/>
                </a:solidFill>
              </a:rPr>
              <a:t>+ </a:t>
            </a:r>
            <a:r>
              <a:rPr lang="en-US" i="1" dirty="0">
                <a:solidFill>
                  <a:srgbClr val="0070C0"/>
                </a:solidFill>
              </a:rPr>
              <a:t>TN </a:t>
            </a:r>
            <a:r>
              <a:rPr lang="en-US" dirty="0">
                <a:solidFill>
                  <a:srgbClr val="0070C0"/>
                </a:solidFill>
              </a:rPr>
              <a:t>+ </a:t>
            </a:r>
            <a:r>
              <a:rPr lang="en-US" i="1" dirty="0">
                <a:solidFill>
                  <a:srgbClr val="0070C0"/>
                </a:solidFill>
              </a:rPr>
              <a:t>FN </a:t>
            </a:r>
            <a:r>
              <a:rPr lang="en-US" dirty="0">
                <a:solidFill>
                  <a:srgbClr val="0070C0"/>
                </a:solidFill>
              </a:rPr>
              <a:t>)</a:t>
            </a:r>
          </a:p>
          <a:p>
            <a:pPr marL="0" indent="0">
              <a:buNone/>
            </a:pPr>
            <a:r>
              <a:rPr lang="en-US" dirty="0">
                <a:solidFill>
                  <a:srgbClr val="FF0000"/>
                </a:solidFill>
              </a:rPr>
              <a:t>Generalized easily for multi-class problems to: </a:t>
            </a:r>
          </a:p>
          <a:p>
            <a:pPr marL="0" indent="0" algn="ctr">
              <a:buNone/>
            </a:pPr>
            <a:r>
              <a:rPr lang="en-US" dirty="0">
                <a:solidFill>
                  <a:srgbClr val="FF0000"/>
                </a:solidFill>
              </a:rPr>
              <a:t>(number of correctly classified data points)/(total number of data points)</a:t>
            </a:r>
          </a:p>
          <a:p>
            <a:pPr marL="0" indent="0">
              <a:buNone/>
            </a:pPr>
            <a:r>
              <a:rPr lang="en-US" dirty="0"/>
              <a:t>Accuracy is the most frequently used classification measure.</a:t>
            </a:r>
          </a:p>
        </p:txBody>
      </p:sp>
    </p:spTree>
    <p:extLst>
      <p:ext uri="{BB962C8B-B14F-4D97-AF65-F5344CB8AC3E}">
        <p14:creationId xmlns:p14="http://schemas.microsoft.com/office/powerpoint/2010/main" val="1711561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D31F-EAD3-AE47-B755-370C652CFFF5}"/>
              </a:ext>
            </a:extLst>
          </p:cNvPr>
          <p:cNvSpPr>
            <a:spLocks noGrp="1"/>
          </p:cNvSpPr>
          <p:nvPr>
            <p:ph type="title"/>
          </p:nvPr>
        </p:nvSpPr>
        <p:spPr/>
        <p:txBody>
          <a:bodyPr/>
          <a:lstStyle/>
          <a:p>
            <a:r>
              <a:rPr lang="en-US" dirty="0"/>
              <a:t>Class Exercise </a:t>
            </a:r>
          </a:p>
        </p:txBody>
      </p:sp>
      <p:sp>
        <p:nvSpPr>
          <p:cNvPr id="3" name="Content Placeholder 2">
            <a:extLst>
              <a:ext uri="{FF2B5EF4-FFF2-40B4-BE49-F238E27FC236}">
                <a16:creationId xmlns:a16="http://schemas.microsoft.com/office/drawing/2014/main" id="{3A6E2C40-7E3D-D64A-8EC2-043411623769}"/>
              </a:ext>
            </a:extLst>
          </p:cNvPr>
          <p:cNvSpPr>
            <a:spLocks noGrp="1"/>
          </p:cNvSpPr>
          <p:nvPr>
            <p:ph idx="1"/>
          </p:nvPr>
        </p:nvSpPr>
        <p:spPr/>
        <p:txBody>
          <a:bodyPr/>
          <a:lstStyle/>
          <a:p>
            <a:pPr marL="0" indent="0">
              <a:buNone/>
            </a:pPr>
            <a:r>
              <a:rPr lang="en-US" dirty="0"/>
              <a:t>Assume 90 “non-fraudulent” (negative), and 10 “fraudulent” (positive) transactions.</a:t>
            </a:r>
          </a:p>
          <a:p>
            <a:pPr marL="0" indent="0">
              <a:buNone/>
            </a:pPr>
            <a:endParaRPr lang="en-US" dirty="0"/>
          </a:p>
          <a:p>
            <a:pPr marL="0" indent="0">
              <a:buNone/>
            </a:pPr>
            <a:r>
              <a:rPr lang="en-US" dirty="0"/>
              <a:t>Which of the following algorithms is “better”?</a:t>
            </a:r>
          </a:p>
          <a:p>
            <a:r>
              <a:rPr lang="en-US" dirty="0"/>
              <a:t>Algorithm 1: TN=90, FN=10, TP=0, FP=0, </a:t>
            </a:r>
            <a:r>
              <a:rPr lang="en-US" dirty="0">
                <a:solidFill>
                  <a:srgbClr val="FF0000"/>
                </a:solidFill>
              </a:rPr>
              <a:t>Accuracy=90%</a:t>
            </a:r>
          </a:p>
          <a:p>
            <a:r>
              <a:rPr lang="en-US" dirty="0"/>
              <a:t>Algorithm 2: TN=70, FN=0, TP=10, FP=20, </a:t>
            </a:r>
            <a:r>
              <a:rPr lang="en-US" dirty="0">
                <a:solidFill>
                  <a:srgbClr val="FF0000"/>
                </a:solidFill>
              </a:rPr>
              <a:t>Accuracy=80%</a:t>
            </a:r>
          </a:p>
          <a:p>
            <a:endParaRPr lang="en-US" dirty="0">
              <a:solidFill>
                <a:srgbClr val="FF0000"/>
              </a:solidFill>
            </a:endParaRPr>
          </a:p>
          <a:p>
            <a:r>
              <a:rPr lang="en-US" dirty="0">
                <a:solidFill>
                  <a:srgbClr val="FF0000"/>
                </a:solidFill>
              </a:rPr>
              <a:t>CONCLUSION?</a:t>
            </a:r>
          </a:p>
          <a:p>
            <a:pPr marL="0" indent="0">
              <a:buNone/>
            </a:pPr>
            <a:endParaRPr lang="en-US" dirty="0"/>
          </a:p>
        </p:txBody>
      </p:sp>
    </p:spTree>
    <p:extLst>
      <p:ext uri="{BB962C8B-B14F-4D97-AF65-F5344CB8AC3E}">
        <p14:creationId xmlns:p14="http://schemas.microsoft.com/office/powerpoint/2010/main" val="603255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D31F-EAD3-AE47-B755-370C652CFFF5}"/>
              </a:ext>
            </a:extLst>
          </p:cNvPr>
          <p:cNvSpPr>
            <a:spLocks noGrp="1"/>
          </p:cNvSpPr>
          <p:nvPr>
            <p:ph type="title"/>
          </p:nvPr>
        </p:nvSpPr>
        <p:spPr/>
        <p:txBody>
          <a:bodyPr/>
          <a:lstStyle/>
          <a:p>
            <a:r>
              <a:rPr lang="en-US" dirty="0"/>
              <a:t>Class Exercise </a:t>
            </a:r>
          </a:p>
        </p:txBody>
      </p:sp>
      <p:sp>
        <p:nvSpPr>
          <p:cNvPr id="3" name="Content Placeholder 2">
            <a:extLst>
              <a:ext uri="{FF2B5EF4-FFF2-40B4-BE49-F238E27FC236}">
                <a16:creationId xmlns:a16="http://schemas.microsoft.com/office/drawing/2014/main" id="{3A6E2C40-7E3D-D64A-8EC2-043411623769}"/>
              </a:ext>
            </a:extLst>
          </p:cNvPr>
          <p:cNvSpPr>
            <a:spLocks noGrp="1"/>
          </p:cNvSpPr>
          <p:nvPr>
            <p:ph idx="1"/>
          </p:nvPr>
        </p:nvSpPr>
        <p:spPr/>
        <p:txBody>
          <a:bodyPr/>
          <a:lstStyle/>
          <a:p>
            <a:pPr marL="0" indent="0">
              <a:buNone/>
            </a:pPr>
            <a:r>
              <a:rPr lang="en-US" dirty="0"/>
              <a:t>Assume 50 patients with Covid (Positive class), and 50 without Covid (Negative class).</a:t>
            </a:r>
          </a:p>
          <a:p>
            <a:pPr marL="0" indent="0">
              <a:buNone/>
            </a:pPr>
            <a:endParaRPr lang="en-US" dirty="0"/>
          </a:p>
          <a:p>
            <a:pPr marL="0" indent="0">
              <a:buNone/>
            </a:pPr>
            <a:r>
              <a:rPr lang="en-US" dirty="0"/>
              <a:t>Which of the following Covid tests is “better”?</a:t>
            </a:r>
          </a:p>
          <a:p>
            <a:r>
              <a:rPr lang="en-US" b="1" dirty="0"/>
              <a:t>Test 1</a:t>
            </a:r>
            <a:r>
              <a:rPr lang="en-US" dirty="0"/>
              <a:t>: TP=50, FP=10, TN=40, FN=0, </a:t>
            </a:r>
            <a:r>
              <a:rPr lang="en-US" dirty="0">
                <a:solidFill>
                  <a:srgbClr val="FF0000"/>
                </a:solidFill>
              </a:rPr>
              <a:t>Accuracy=90%</a:t>
            </a:r>
          </a:p>
          <a:p>
            <a:r>
              <a:rPr lang="en-US" b="1" dirty="0"/>
              <a:t>Test 2: </a:t>
            </a:r>
            <a:r>
              <a:rPr lang="en-US" dirty="0"/>
              <a:t>TP=45, FP=5, TN=48, FN=2, </a:t>
            </a:r>
            <a:r>
              <a:rPr lang="en-US" dirty="0">
                <a:solidFill>
                  <a:srgbClr val="FF0000"/>
                </a:solidFill>
              </a:rPr>
              <a:t>Accuracy=93%</a:t>
            </a:r>
          </a:p>
          <a:p>
            <a:endParaRPr lang="en-US" dirty="0">
              <a:solidFill>
                <a:srgbClr val="FF0000"/>
              </a:solidFill>
            </a:endParaRPr>
          </a:p>
          <a:p>
            <a:r>
              <a:rPr lang="en-US" dirty="0">
                <a:solidFill>
                  <a:srgbClr val="FF0000"/>
                </a:solidFill>
              </a:rPr>
              <a:t>CONCLUSION?</a:t>
            </a:r>
          </a:p>
          <a:p>
            <a:pPr marL="0" indent="0">
              <a:buNone/>
            </a:pPr>
            <a:endParaRPr lang="en-US" dirty="0"/>
          </a:p>
        </p:txBody>
      </p:sp>
    </p:spTree>
    <p:extLst>
      <p:ext uri="{BB962C8B-B14F-4D97-AF65-F5344CB8AC3E}">
        <p14:creationId xmlns:p14="http://schemas.microsoft.com/office/powerpoint/2010/main" val="3555012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C9E7-2B67-AC49-9DCD-9B79ECFB6AE0}"/>
              </a:ext>
            </a:extLst>
          </p:cNvPr>
          <p:cNvSpPr>
            <a:spLocks noGrp="1"/>
          </p:cNvSpPr>
          <p:nvPr>
            <p:ph type="title"/>
          </p:nvPr>
        </p:nvSpPr>
        <p:spPr/>
        <p:txBody>
          <a:bodyPr/>
          <a:lstStyle/>
          <a:p>
            <a:r>
              <a:rPr lang="en-US" dirty="0"/>
              <a:t>Evaluating 2-class classification performance in terms of True/False Positives/Negatives</a:t>
            </a:r>
          </a:p>
        </p:txBody>
      </p:sp>
      <p:sp>
        <p:nvSpPr>
          <p:cNvPr id="3" name="Content Placeholder 2">
            <a:extLst>
              <a:ext uri="{FF2B5EF4-FFF2-40B4-BE49-F238E27FC236}">
                <a16:creationId xmlns:a16="http://schemas.microsoft.com/office/drawing/2014/main" id="{E1715EF8-9EB2-AF4A-BCFC-3916D98CE4AB}"/>
              </a:ext>
            </a:extLst>
          </p:cNvPr>
          <p:cNvSpPr>
            <a:spLocks noGrp="1"/>
          </p:cNvSpPr>
          <p:nvPr>
            <p:ph idx="1"/>
          </p:nvPr>
        </p:nvSpPr>
        <p:spPr/>
        <p:txBody>
          <a:bodyPr>
            <a:normAutofit fontScale="92500" lnSpcReduction="10000"/>
          </a:bodyPr>
          <a:lstStyle/>
          <a:p>
            <a:r>
              <a:rPr lang="en-US" dirty="0">
                <a:solidFill>
                  <a:srgbClr val="0070C0"/>
                </a:solidFill>
              </a:rPr>
              <a:t>Accuracy = (</a:t>
            </a:r>
            <a:r>
              <a:rPr lang="en-US" i="1" dirty="0">
                <a:solidFill>
                  <a:srgbClr val="0070C0"/>
                </a:solidFill>
              </a:rPr>
              <a:t>TP </a:t>
            </a:r>
            <a:r>
              <a:rPr lang="en-US" dirty="0">
                <a:solidFill>
                  <a:srgbClr val="0070C0"/>
                </a:solidFill>
              </a:rPr>
              <a:t>+ </a:t>
            </a:r>
            <a:r>
              <a:rPr lang="en-US" i="1" dirty="0">
                <a:solidFill>
                  <a:srgbClr val="0070C0"/>
                </a:solidFill>
              </a:rPr>
              <a:t>TN </a:t>
            </a:r>
            <a:r>
              <a:rPr lang="en-US" dirty="0">
                <a:solidFill>
                  <a:srgbClr val="0070C0"/>
                </a:solidFill>
              </a:rPr>
              <a:t>)</a:t>
            </a:r>
            <a:r>
              <a:rPr lang="en-US" i="1" dirty="0">
                <a:solidFill>
                  <a:srgbClr val="0070C0"/>
                </a:solidFill>
              </a:rPr>
              <a:t>/</a:t>
            </a:r>
            <a:r>
              <a:rPr lang="en-US" dirty="0">
                <a:solidFill>
                  <a:srgbClr val="0070C0"/>
                </a:solidFill>
              </a:rPr>
              <a:t>(</a:t>
            </a:r>
            <a:r>
              <a:rPr lang="en-US" i="1" dirty="0">
                <a:solidFill>
                  <a:srgbClr val="0070C0"/>
                </a:solidFill>
              </a:rPr>
              <a:t>TP </a:t>
            </a:r>
            <a:r>
              <a:rPr lang="en-US" dirty="0">
                <a:solidFill>
                  <a:srgbClr val="0070C0"/>
                </a:solidFill>
              </a:rPr>
              <a:t>+ </a:t>
            </a:r>
            <a:r>
              <a:rPr lang="en-US" i="1" dirty="0">
                <a:solidFill>
                  <a:srgbClr val="0070C0"/>
                </a:solidFill>
              </a:rPr>
              <a:t>FP </a:t>
            </a:r>
            <a:r>
              <a:rPr lang="en-US" dirty="0">
                <a:solidFill>
                  <a:srgbClr val="0070C0"/>
                </a:solidFill>
              </a:rPr>
              <a:t>+ </a:t>
            </a:r>
            <a:r>
              <a:rPr lang="en-US" i="1" dirty="0">
                <a:solidFill>
                  <a:srgbClr val="0070C0"/>
                </a:solidFill>
              </a:rPr>
              <a:t>TN </a:t>
            </a:r>
            <a:r>
              <a:rPr lang="en-US" dirty="0">
                <a:solidFill>
                  <a:srgbClr val="0070C0"/>
                </a:solidFill>
              </a:rPr>
              <a:t>+ </a:t>
            </a:r>
            <a:r>
              <a:rPr lang="en-US" i="1" dirty="0">
                <a:solidFill>
                  <a:srgbClr val="0070C0"/>
                </a:solidFill>
              </a:rPr>
              <a:t>FN </a:t>
            </a:r>
            <a:r>
              <a:rPr lang="en-US" dirty="0">
                <a:solidFill>
                  <a:srgbClr val="0070C0"/>
                </a:solidFill>
              </a:rPr>
              <a:t>)</a:t>
            </a:r>
          </a:p>
          <a:p>
            <a:pPr marL="0" indent="0">
              <a:buNone/>
            </a:pPr>
            <a:r>
              <a:rPr lang="en-US" dirty="0">
                <a:solidFill>
                  <a:srgbClr val="FF0000"/>
                </a:solidFill>
              </a:rPr>
              <a:t>Generalized easily for multi-class problems to: </a:t>
            </a:r>
          </a:p>
          <a:p>
            <a:pPr marL="0" indent="0" algn="ctr">
              <a:buNone/>
            </a:pPr>
            <a:r>
              <a:rPr lang="en-US" dirty="0">
                <a:solidFill>
                  <a:srgbClr val="FF0000"/>
                </a:solidFill>
              </a:rPr>
              <a:t>(number of correctly classified data points)/(total number of data points)</a:t>
            </a:r>
          </a:p>
          <a:p>
            <a:pPr marL="0" indent="0">
              <a:buNone/>
            </a:pPr>
            <a:r>
              <a:rPr lang="en-US" dirty="0"/>
              <a:t>Accuracy is the most frequently used classification measure, perfect if:</a:t>
            </a:r>
          </a:p>
          <a:p>
            <a:pPr marL="514350" indent="-514350">
              <a:buAutoNum type="arabicParenBoth"/>
            </a:pPr>
            <a:r>
              <a:rPr lang="en-US" dirty="0">
                <a:solidFill>
                  <a:srgbClr val="0070C0"/>
                </a:solidFill>
              </a:rPr>
              <a:t>Data is balanced, </a:t>
            </a:r>
            <a:r>
              <a:rPr lang="en-US" dirty="0"/>
              <a:t>e.g., equal number of data points of each class</a:t>
            </a:r>
          </a:p>
          <a:p>
            <a:pPr marL="514350" indent="-514350">
              <a:buAutoNum type="arabicParenBoth"/>
            </a:pPr>
            <a:r>
              <a:rPr lang="en-US" dirty="0">
                <a:solidFill>
                  <a:srgbClr val="0070C0"/>
                </a:solidFill>
              </a:rPr>
              <a:t>Cost of misclassification is symmetric, </a:t>
            </a:r>
            <a:r>
              <a:rPr lang="en-US" dirty="0"/>
              <a:t>e.g., a false positive is as undesirable as a false negative.</a:t>
            </a:r>
          </a:p>
          <a:p>
            <a:pPr marL="0" indent="0">
              <a:buNone/>
            </a:pPr>
            <a:r>
              <a:rPr lang="en-US" b="1" dirty="0"/>
              <a:t>Counter-examples:</a:t>
            </a:r>
          </a:p>
          <a:p>
            <a:pPr marL="514350" indent="-514350">
              <a:buAutoNum type="arabicPeriod"/>
            </a:pPr>
            <a:r>
              <a:rPr lang="en-US" dirty="0"/>
              <a:t>Credit card transaction fraud</a:t>
            </a:r>
          </a:p>
          <a:p>
            <a:pPr marL="514350" indent="-514350">
              <a:buAutoNum type="arabicPeriod"/>
            </a:pPr>
            <a:r>
              <a:rPr lang="en-US" dirty="0"/>
              <a:t>Medical diagnosis</a:t>
            </a:r>
          </a:p>
        </p:txBody>
      </p:sp>
    </p:spTree>
    <p:extLst>
      <p:ext uri="{BB962C8B-B14F-4D97-AF65-F5344CB8AC3E}">
        <p14:creationId xmlns:p14="http://schemas.microsoft.com/office/powerpoint/2010/main" val="1524101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4576-9C31-1C41-B172-E2D9D213F641}"/>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FF1366E0-1261-A842-89A7-458DE96F6553}"/>
              </a:ext>
            </a:extLst>
          </p:cNvPr>
          <p:cNvSpPr>
            <a:spLocks noGrp="1"/>
          </p:cNvSpPr>
          <p:nvPr>
            <p:ph idx="1"/>
          </p:nvPr>
        </p:nvSpPr>
        <p:spPr/>
        <p:txBody>
          <a:bodyPr/>
          <a:lstStyle/>
          <a:p>
            <a:r>
              <a:rPr lang="en-US" dirty="0">
                <a:solidFill>
                  <a:srgbClr val="FF0000"/>
                </a:solidFill>
              </a:rPr>
              <a:t>Instead of just Accuracy, we need to use other measures appropriate for the problem.</a:t>
            </a:r>
          </a:p>
          <a:p>
            <a:endParaRPr lang="en-US" dirty="0"/>
          </a:p>
          <a:p>
            <a:r>
              <a:rPr lang="en-US" dirty="0">
                <a:solidFill>
                  <a:srgbClr val="0070C0"/>
                </a:solidFill>
              </a:rPr>
              <a:t>Specific strategies must be used to increase the emphasis given to the class with fewer points, or for which errors are more worrisome, </a:t>
            </a:r>
            <a:r>
              <a:rPr lang="en-US" dirty="0"/>
              <a:t>e.g.,</a:t>
            </a:r>
          </a:p>
          <a:p>
            <a:pPr lvl="1"/>
            <a:r>
              <a:rPr lang="en-US" dirty="0"/>
              <a:t>Modifying the loss function, e.g., with asymmetric penalties</a:t>
            </a:r>
          </a:p>
          <a:p>
            <a:pPr lvl="1"/>
            <a:r>
              <a:rPr lang="en-US" dirty="0"/>
              <a:t>Over-sampling the smaller (or more important) class</a:t>
            </a:r>
          </a:p>
          <a:p>
            <a:pPr lvl="1"/>
            <a:r>
              <a:rPr lang="en-US" dirty="0"/>
              <a:t>Under-sampling the larger (or less important) class—but we may lose useful information when we ignore some data</a:t>
            </a:r>
          </a:p>
        </p:txBody>
      </p:sp>
    </p:spTree>
    <p:extLst>
      <p:ext uri="{BB962C8B-B14F-4D97-AF65-F5344CB8AC3E}">
        <p14:creationId xmlns:p14="http://schemas.microsoft.com/office/powerpoint/2010/main" val="21828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C3CF-2199-7C18-DAE6-111152013D7D}"/>
              </a:ext>
            </a:extLst>
          </p:cNvPr>
          <p:cNvSpPr>
            <a:spLocks noGrp="1"/>
          </p:cNvSpPr>
          <p:nvPr>
            <p:ph type="title"/>
          </p:nvPr>
        </p:nvSpPr>
        <p:spPr/>
        <p:txBody>
          <a:bodyPr/>
          <a:lstStyle/>
          <a:p>
            <a:r>
              <a:rPr lang="en-US" dirty="0"/>
              <a:t>A Spoonful of Philosophy</a:t>
            </a:r>
          </a:p>
        </p:txBody>
      </p:sp>
      <p:sp>
        <p:nvSpPr>
          <p:cNvPr id="3" name="Content Placeholder 2">
            <a:extLst>
              <a:ext uri="{FF2B5EF4-FFF2-40B4-BE49-F238E27FC236}">
                <a16:creationId xmlns:a16="http://schemas.microsoft.com/office/drawing/2014/main" id="{706963FA-3E5B-1268-C921-46B44340DE1A}"/>
              </a:ext>
            </a:extLst>
          </p:cNvPr>
          <p:cNvSpPr>
            <a:spLocks noGrp="1"/>
          </p:cNvSpPr>
          <p:nvPr>
            <p:ph idx="1"/>
          </p:nvPr>
        </p:nvSpPr>
        <p:spPr/>
        <p:txBody>
          <a:bodyPr>
            <a:normAutofit fontScale="85000" lnSpcReduction="20000"/>
          </a:bodyPr>
          <a:lstStyle/>
          <a:p>
            <a:pPr marL="0" indent="0">
              <a:buNone/>
            </a:pPr>
            <a:r>
              <a:rPr lang="en-US" dirty="0"/>
              <a:t>Our present goal is to answer the following questions:</a:t>
            </a:r>
          </a:p>
          <a:p>
            <a:r>
              <a:rPr lang="en-US" dirty="0">
                <a:solidFill>
                  <a:srgbClr val="7030A0"/>
                </a:solidFill>
              </a:rPr>
              <a:t>How good is a specific model (after ML)?</a:t>
            </a:r>
          </a:p>
          <a:p>
            <a:r>
              <a:rPr lang="en-US" dirty="0">
                <a:solidFill>
                  <a:srgbClr val="7030A0"/>
                </a:solidFill>
              </a:rPr>
              <a:t>Which of two models is better?</a:t>
            </a:r>
          </a:p>
          <a:p>
            <a:r>
              <a:rPr lang="en-US" dirty="0">
                <a:solidFill>
                  <a:srgbClr val="7030A0"/>
                </a:solidFill>
              </a:rPr>
              <a:t>Which of two learning algorithms is better?</a:t>
            </a:r>
          </a:p>
          <a:p>
            <a:pPr marL="0" indent="0">
              <a:buNone/>
            </a:pPr>
            <a:endParaRPr lang="en-US" dirty="0"/>
          </a:p>
          <a:p>
            <a:pPr marL="0" indent="0">
              <a:buNone/>
            </a:pPr>
            <a:r>
              <a:rPr lang="en-US" dirty="0">
                <a:solidFill>
                  <a:srgbClr val="FF0000"/>
                </a:solidFill>
              </a:rPr>
              <a:t>These questions seem to have subjective words: “good”, “better”.</a:t>
            </a:r>
          </a:p>
          <a:p>
            <a:pPr marL="0" indent="0">
              <a:buNone/>
            </a:pPr>
            <a:endParaRPr lang="en-US" dirty="0"/>
          </a:p>
          <a:p>
            <a:pPr marL="0" indent="0">
              <a:buNone/>
            </a:pPr>
            <a:r>
              <a:rPr lang="en-US" dirty="0"/>
              <a:t>How do we distinguish </a:t>
            </a:r>
            <a:r>
              <a:rPr lang="en-US" b="1" dirty="0"/>
              <a:t>scientific</a:t>
            </a:r>
            <a:r>
              <a:rPr lang="en-US" dirty="0"/>
              <a:t> vs. </a:t>
            </a:r>
            <a:r>
              <a:rPr lang="en-US" b="1" dirty="0"/>
              <a:t>non-scientific </a:t>
            </a:r>
            <a:r>
              <a:rPr lang="en-US" dirty="0"/>
              <a:t>hypotheses?</a:t>
            </a:r>
          </a:p>
          <a:p>
            <a:r>
              <a:rPr lang="en-US" dirty="0">
                <a:solidFill>
                  <a:srgbClr val="FF0000"/>
                </a:solidFill>
              </a:rPr>
              <a:t>Verifiability</a:t>
            </a:r>
          </a:p>
          <a:p>
            <a:r>
              <a:rPr lang="en-US" dirty="0">
                <a:solidFill>
                  <a:srgbClr val="FF0000"/>
                </a:solidFill>
              </a:rPr>
              <a:t>Falsifiability</a:t>
            </a:r>
          </a:p>
          <a:p>
            <a:r>
              <a:rPr lang="en-US" dirty="0">
                <a:solidFill>
                  <a:srgbClr val="FF0000"/>
                </a:solidFill>
              </a:rPr>
              <a:t>Quantifiability</a:t>
            </a:r>
          </a:p>
          <a:p>
            <a:pPr marL="0" indent="0">
              <a:buNone/>
            </a:pPr>
            <a:endParaRPr lang="en-US" dirty="0">
              <a:solidFill>
                <a:srgbClr val="7030A0"/>
              </a:solidFill>
            </a:endParaRPr>
          </a:p>
        </p:txBody>
      </p:sp>
    </p:spTree>
    <p:extLst>
      <p:ext uri="{BB962C8B-B14F-4D97-AF65-F5344CB8AC3E}">
        <p14:creationId xmlns:p14="http://schemas.microsoft.com/office/powerpoint/2010/main" val="2962879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C9E7-2B67-AC49-9DCD-9B79ECFB6AE0}"/>
              </a:ext>
            </a:extLst>
          </p:cNvPr>
          <p:cNvSpPr>
            <a:spLocks noGrp="1"/>
          </p:cNvSpPr>
          <p:nvPr>
            <p:ph type="title"/>
          </p:nvPr>
        </p:nvSpPr>
        <p:spPr/>
        <p:txBody>
          <a:bodyPr/>
          <a:lstStyle/>
          <a:p>
            <a:r>
              <a:rPr lang="en-US" dirty="0"/>
              <a:t>Evaluating 2-class classification performance in terms of True/False Positives/Negatives</a:t>
            </a:r>
          </a:p>
        </p:txBody>
      </p:sp>
      <p:sp>
        <p:nvSpPr>
          <p:cNvPr id="3" name="Content Placeholder 2">
            <a:extLst>
              <a:ext uri="{FF2B5EF4-FFF2-40B4-BE49-F238E27FC236}">
                <a16:creationId xmlns:a16="http://schemas.microsoft.com/office/drawing/2014/main" id="{E1715EF8-9EB2-AF4A-BCFC-3916D98CE4AB}"/>
              </a:ext>
            </a:extLst>
          </p:cNvPr>
          <p:cNvSpPr>
            <a:spLocks noGrp="1"/>
          </p:cNvSpPr>
          <p:nvPr>
            <p:ph idx="1"/>
          </p:nvPr>
        </p:nvSpPr>
        <p:spPr/>
        <p:txBody>
          <a:bodyPr>
            <a:normAutofit/>
          </a:bodyPr>
          <a:lstStyle/>
          <a:p>
            <a:r>
              <a:rPr lang="en-US" dirty="0">
                <a:solidFill>
                  <a:srgbClr val="0070C0"/>
                </a:solidFill>
              </a:rPr>
              <a:t>Accuracy = (</a:t>
            </a:r>
            <a:r>
              <a:rPr lang="en-US" i="1" dirty="0">
                <a:solidFill>
                  <a:srgbClr val="0070C0"/>
                </a:solidFill>
              </a:rPr>
              <a:t>TP </a:t>
            </a:r>
            <a:r>
              <a:rPr lang="en-US" dirty="0">
                <a:solidFill>
                  <a:srgbClr val="0070C0"/>
                </a:solidFill>
              </a:rPr>
              <a:t>+ </a:t>
            </a:r>
            <a:r>
              <a:rPr lang="en-US" i="1" dirty="0">
                <a:solidFill>
                  <a:srgbClr val="0070C0"/>
                </a:solidFill>
              </a:rPr>
              <a:t>TN </a:t>
            </a:r>
            <a:r>
              <a:rPr lang="en-US" dirty="0">
                <a:solidFill>
                  <a:srgbClr val="0070C0"/>
                </a:solidFill>
              </a:rPr>
              <a:t>)</a:t>
            </a:r>
            <a:r>
              <a:rPr lang="en-US" i="1" dirty="0">
                <a:solidFill>
                  <a:srgbClr val="0070C0"/>
                </a:solidFill>
              </a:rPr>
              <a:t>/</a:t>
            </a:r>
            <a:r>
              <a:rPr lang="en-US" dirty="0">
                <a:solidFill>
                  <a:srgbClr val="0070C0"/>
                </a:solidFill>
              </a:rPr>
              <a:t>(</a:t>
            </a:r>
            <a:r>
              <a:rPr lang="en-US" i="1" dirty="0">
                <a:solidFill>
                  <a:srgbClr val="0070C0"/>
                </a:solidFill>
              </a:rPr>
              <a:t>TP </a:t>
            </a:r>
            <a:r>
              <a:rPr lang="en-US" dirty="0">
                <a:solidFill>
                  <a:srgbClr val="0070C0"/>
                </a:solidFill>
              </a:rPr>
              <a:t>+ </a:t>
            </a:r>
            <a:r>
              <a:rPr lang="en-US" i="1" dirty="0">
                <a:solidFill>
                  <a:srgbClr val="0070C0"/>
                </a:solidFill>
              </a:rPr>
              <a:t>FP </a:t>
            </a:r>
            <a:r>
              <a:rPr lang="en-US" dirty="0">
                <a:solidFill>
                  <a:srgbClr val="0070C0"/>
                </a:solidFill>
              </a:rPr>
              <a:t>+ </a:t>
            </a:r>
            <a:r>
              <a:rPr lang="en-US" i="1" dirty="0">
                <a:solidFill>
                  <a:srgbClr val="0070C0"/>
                </a:solidFill>
              </a:rPr>
              <a:t>TN </a:t>
            </a:r>
            <a:r>
              <a:rPr lang="en-US" dirty="0">
                <a:solidFill>
                  <a:srgbClr val="0070C0"/>
                </a:solidFill>
              </a:rPr>
              <a:t>+ </a:t>
            </a:r>
            <a:r>
              <a:rPr lang="en-US" i="1" dirty="0">
                <a:solidFill>
                  <a:srgbClr val="0070C0"/>
                </a:solidFill>
              </a:rPr>
              <a:t>FN </a:t>
            </a:r>
            <a:r>
              <a:rPr lang="en-US" dirty="0">
                <a:solidFill>
                  <a:srgbClr val="0070C0"/>
                </a:solidFill>
              </a:rPr>
              <a:t>)</a:t>
            </a:r>
          </a:p>
          <a:p>
            <a:pPr marL="0" indent="0">
              <a:buNone/>
            </a:pPr>
            <a:r>
              <a:rPr lang="en-US" dirty="0">
                <a:solidFill>
                  <a:srgbClr val="FF0000"/>
                </a:solidFill>
              </a:rPr>
              <a:t>How to adjust for imbalanced data?</a:t>
            </a:r>
          </a:p>
          <a:p>
            <a:r>
              <a:rPr lang="en-US" dirty="0">
                <a:solidFill>
                  <a:srgbClr val="0070C0"/>
                </a:solidFill>
              </a:rPr>
              <a:t>True Positive Rate TPR= TP/(TP+FN)</a:t>
            </a:r>
          </a:p>
          <a:p>
            <a:r>
              <a:rPr lang="en-US" dirty="0">
                <a:solidFill>
                  <a:srgbClr val="0070C0"/>
                </a:solidFill>
              </a:rPr>
              <a:t>True Negative Rate TNR = TN/(FP+TN)</a:t>
            </a:r>
          </a:p>
          <a:p>
            <a:r>
              <a:rPr lang="en-US" dirty="0">
                <a:solidFill>
                  <a:srgbClr val="FF0000"/>
                </a:solidFill>
              </a:rPr>
              <a:t>Balanced Accuracy = (TPR + TNR)/2 </a:t>
            </a:r>
          </a:p>
          <a:p>
            <a:pPr marL="0" indent="0">
              <a:buNone/>
            </a:pPr>
            <a:r>
              <a:rPr lang="en-US" dirty="0">
                <a:solidFill>
                  <a:srgbClr val="FF0000"/>
                </a:solidFill>
              </a:rPr>
              <a:t>			= (TP/(TP+FN) + TN/(FP+TN))  /2</a:t>
            </a:r>
          </a:p>
        </p:txBody>
      </p:sp>
    </p:spTree>
    <p:extLst>
      <p:ext uri="{BB962C8B-B14F-4D97-AF65-F5344CB8AC3E}">
        <p14:creationId xmlns:p14="http://schemas.microsoft.com/office/powerpoint/2010/main" val="2372757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C9E7-2B67-AC49-9DCD-9B79ECFB6AE0}"/>
              </a:ext>
            </a:extLst>
          </p:cNvPr>
          <p:cNvSpPr>
            <a:spLocks noGrp="1"/>
          </p:cNvSpPr>
          <p:nvPr>
            <p:ph type="title"/>
          </p:nvPr>
        </p:nvSpPr>
        <p:spPr/>
        <p:txBody>
          <a:bodyPr/>
          <a:lstStyle/>
          <a:p>
            <a:r>
              <a:rPr lang="en-US" dirty="0"/>
              <a:t>Evaluating 2-class classification performance in terms of True/False Positives/Negatives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715EF8-9EB2-AF4A-BCFC-3916D98CE4AB}"/>
                  </a:ext>
                </a:extLst>
              </p:cNvPr>
              <p:cNvSpPr>
                <a:spLocks noGrp="1"/>
              </p:cNvSpPr>
              <p:nvPr>
                <p:ph idx="1"/>
              </p:nvPr>
            </p:nvSpPr>
            <p:spPr/>
            <p:txBody>
              <a:bodyPr>
                <a:normAutofit fontScale="77500" lnSpcReduction="20000"/>
              </a:bodyPr>
              <a:lstStyle/>
              <a:p>
                <a:r>
                  <a:rPr lang="en-US" dirty="0">
                    <a:solidFill>
                      <a:schemeClr val="accent1"/>
                    </a:solidFill>
                  </a:rPr>
                  <a:t>Accuracy = (</a:t>
                </a:r>
                <a:r>
                  <a:rPr lang="en-US" i="1" dirty="0">
                    <a:solidFill>
                      <a:schemeClr val="accent1"/>
                    </a:solidFill>
                  </a:rPr>
                  <a:t>TP </a:t>
                </a:r>
                <a:r>
                  <a:rPr lang="en-US" dirty="0">
                    <a:solidFill>
                      <a:schemeClr val="accent1"/>
                    </a:solidFill>
                  </a:rPr>
                  <a:t>+ </a:t>
                </a:r>
                <a:r>
                  <a:rPr lang="en-US" i="1" dirty="0">
                    <a:solidFill>
                      <a:schemeClr val="accent1"/>
                    </a:solidFill>
                  </a:rPr>
                  <a:t>TN </a:t>
                </a:r>
                <a:r>
                  <a:rPr lang="en-US" dirty="0">
                    <a:solidFill>
                      <a:schemeClr val="accent1"/>
                    </a:solidFill>
                  </a:rPr>
                  <a:t>)</a:t>
                </a:r>
                <a:r>
                  <a:rPr lang="en-US" i="1" dirty="0">
                    <a:solidFill>
                      <a:schemeClr val="accent1"/>
                    </a:solidFill>
                  </a:rPr>
                  <a:t>/</a:t>
                </a:r>
                <a:r>
                  <a:rPr lang="en-US" dirty="0">
                    <a:solidFill>
                      <a:schemeClr val="accent1"/>
                    </a:solidFill>
                  </a:rPr>
                  <a:t>(</a:t>
                </a:r>
                <a:r>
                  <a:rPr lang="en-US" i="1" dirty="0">
                    <a:solidFill>
                      <a:schemeClr val="accent1"/>
                    </a:solidFill>
                  </a:rPr>
                  <a:t>TP </a:t>
                </a:r>
                <a:r>
                  <a:rPr lang="en-US" dirty="0">
                    <a:solidFill>
                      <a:schemeClr val="accent1"/>
                    </a:solidFill>
                  </a:rPr>
                  <a:t>+ </a:t>
                </a:r>
                <a:r>
                  <a:rPr lang="en-US" i="1" dirty="0">
                    <a:solidFill>
                      <a:schemeClr val="accent1"/>
                    </a:solidFill>
                  </a:rPr>
                  <a:t>FP </a:t>
                </a:r>
                <a:r>
                  <a:rPr lang="en-US" dirty="0">
                    <a:solidFill>
                      <a:schemeClr val="accent1"/>
                    </a:solidFill>
                  </a:rPr>
                  <a:t>+ </a:t>
                </a:r>
                <a:r>
                  <a:rPr lang="en-US" i="1" dirty="0">
                    <a:solidFill>
                      <a:schemeClr val="accent1"/>
                    </a:solidFill>
                  </a:rPr>
                  <a:t>TN </a:t>
                </a:r>
                <a:r>
                  <a:rPr lang="en-US" dirty="0">
                    <a:solidFill>
                      <a:schemeClr val="accent1"/>
                    </a:solidFill>
                  </a:rPr>
                  <a:t>+ </a:t>
                </a:r>
                <a:r>
                  <a:rPr lang="en-US" i="1" dirty="0">
                    <a:solidFill>
                      <a:schemeClr val="accent1"/>
                    </a:solidFill>
                  </a:rPr>
                  <a:t>FN </a:t>
                </a:r>
                <a:r>
                  <a:rPr lang="en-US" dirty="0">
                    <a:solidFill>
                      <a:schemeClr val="accent1"/>
                    </a:solidFill>
                  </a:rPr>
                  <a:t>)</a:t>
                </a:r>
              </a:p>
              <a:p>
                <a:r>
                  <a:rPr lang="en-US" dirty="0">
                    <a:solidFill>
                      <a:schemeClr val="accent1"/>
                    </a:solidFill>
                  </a:rPr>
                  <a:t>Balanced Accuracy = (TP/(TP+FN) + TN/(FP+TN))  /2</a:t>
                </a:r>
              </a:p>
              <a:p>
                <a:endParaRPr lang="en-US" dirty="0">
                  <a:solidFill>
                    <a:srgbClr val="0070C0"/>
                  </a:solidFill>
                </a:endParaRPr>
              </a:p>
              <a:p>
                <a:r>
                  <a:rPr lang="en-US" i="1" dirty="0">
                    <a:solidFill>
                      <a:srgbClr val="FF0000"/>
                    </a:solidFill>
                  </a:rPr>
                  <a:t>Confusion matrix: [[TP FN][FP TN]], </a:t>
                </a:r>
                <a:r>
                  <a:rPr lang="en-US" dirty="0"/>
                  <a:t>a 2x2 matrix whose off-diagonal elements indicate errors of different kinds; rows denote actual </a:t>
                </a:r>
                <a:r>
                  <a:rPr lang="en-US" dirty="0" err="1"/>
                  <a:t>classes,and</a:t>
                </a:r>
                <a:r>
                  <a:rPr lang="en-US" dirty="0"/>
                  <a:t>  columns denote predicted classes.</a:t>
                </a:r>
              </a:p>
              <a:p>
                <a:pPr marL="0" indent="0">
                  <a:buNone/>
                </a:pPr>
                <a:r>
                  <a:rPr lang="en-US" i="1" dirty="0"/>
                  <a:t> Example (when 10 out of 10000 loan applicants ought to be denied loans):</a:t>
                </a:r>
              </a:p>
              <a:p>
                <a:pPr marL="0" indent="0">
                  <a:buNone/>
                </a:pPr>
                <a:r>
                  <a:rPr lang="en-US" i="1"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9</m:t>
                              </m:r>
                              <m:r>
                                <a:rPr lang="en-US" b="0" i="1" smtClean="0">
                                  <a:latin typeface="Cambria Math" panose="02040503050406030204" pitchFamily="18" charset="0"/>
                                </a:rPr>
                                <m:t>970</m:t>
                              </m:r>
                            </m:e>
                            <m:e>
                              <m:r>
                                <a:rPr lang="en-US" b="0" i="1" smtClean="0">
                                  <a:latin typeface="Cambria Math" panose="02040503050406030204" pitchFamily="18" charset="0"/>
                                </a:rPr>
                                <m:t>20</m:t>
                              </m:r>
                            </m:e>
                          </m:mr>
                          <m:mr>
                            <m:e>
                              <m:r>
                                <a:rPr lang="en-US" b="0" i="1" smtClean="0">
                                  <a:latin typeface="Cambria Math" panose="02040503050406030204" pitchFamily="18" charset="0"/>
                                </a:rPr>
                                <m:t>1</m:t>
                              </m:r>
                            </m:e>
                            <m:e>
                              <m:r>
                                <a:rPr lang="en-US" b="0" i="1" smtClean="0">
                                  <a:latin typeface="Cambria Math" panose="02040503050406030204" pitchFamily="18" charset="0"/>
                                </a:rPr>
                                <m:t>9</m:t>
                              </m:r>
                            </m:e>
                          </m:mr>
                        </m:m>
                      </m:e>
                    </m:d>
                  </m:oMath>
                </a14:m>
                <a:endParaRPr lang="en-US" i="1" dirty="0"/>
              </a:p>
              <a:p>
                <a:pPr marL="0" indent="0">
                  <a:buNone/>
                </a:pPr>
                <a:r>
                  <a:rPr lang="en-US" dirty="0">
                    <a:solidFill>
                      <a:srgbClr val="FF0000"/>
                    </a:solidFill>
                  </a:rPr>
                  <a:t>Generalized to </a:t>
                </a:r>
                <a:r>
                  <a:rPr lang="en-US" i="1" dirty="0">
                    <a:solidFill>
                      <a:srgbClr val="FF0000"/>
                    </a:solidFill>
                  </a:rPr>
                  <a:t>k</a:t>
                </a:r>
                <a:r>
                  <a:rPr lang="en-US" dirty="0">
                    <a:solidFill>
                      <a:srgbClr val="FF0000"/>
                    </a:solidFill>
                  </a:rPr>
                  <a:t>-class problems as a </a:t>
                </a:r>
                <a:r>
                  <a:rPr lang="en-US" i="1" dirty="0" err="1">
                    <a:solidFill>
                      <a:srgbClr val="FF0000"/>
                    </a:solidFill>
                  </a:rPr>
                  <a:t>kxk</a:t>
                </a:r>
                <a:r>
                  <a:rPr lang="en-US" dirty="0">
                    <a:solidFill>
                      <a:srgbClr val="FF0000"/>
                    </a:solidFill>
                  </a:rPr>
                  <a:t> matrix whose </a:t>
                </a:r>
                <a:r>
                  <a:rPr lang="en-US" i="1" dirty="0">
                    <a:solidFill>
                      <a:srgbClr val="FF0000"/>
                    </a:solidFill>
                  </a:rPr>
                  <a:t>(</a:t>
                </a:r>
                <a:r>
                  <a:rPr lang="en-US" i="1" dirty="0" err="1">
                    <a:solidFill>
                      <a:srgbClr val="FF0000"/>
                    </a:solidFill>
                  </a:rPr>
                  <a:t>i,j</a:t>
                </a:r>
                <a:r>
                  <a:rPr lang="en-US" i="1" dirty="0">
                    <a:solidFill>
                      <a:srgbClr val="FF0000"/>
                    </a:solidFill>
                  </a:rPr>
                  <a:t>)</a:t>
                </a:r>
                <a:r>
                  <a:rPr lang="en-US" dirty="0" err="1">
                    <a:solidFill>
                      <a:srgbClr val="FF0000"/>
                    </a:solidFill>
                  </a:rPr>
                  <a:t>th</a:t>
                </a:r>
                <a:r>
                  <a:rPr lang="en-US" dirty="0">
                    <a:solidFill>
                      <a:srgbClr val="FF0000"/>
                    </a:solidFill>
                  </a:rPr>
                  <a:t> element is the number of elements in class </a:t>
                </a:r>
                <a:r>
                  <a:rPr lang="en-US" i="1" dirty="0" err="1">
                    <a:solidFill>
                      <a:srgbClr val="FF0000"/>
                    </a:solidFill>
                  </a:rPr>
                  <a:t>i</a:t>
                </a:r>
                <a:r>
                  <a:rPr lang="en-US" i="1" dirty="0">
                    <a:solidFill>
                      <a:srgbClr val="FF0000"/>
                    </a:solidFill>
                  </a:rPr>
                  <a:t> </a:t>
                </a:r>
                <a:r>
                  <a:rPr lang="en-US" dirty="0">
                    <a:solidFill>
                      <a:srgbClr val="FF0000"/>
                    </a:solidFill>
                  </a:rPr>
                  <a:t>that are misdiagnosed as class </a:t>
                </a:r>
                <a:r>
                  <a:rPr lang="en-US" i="1" dirty="0">
                    <a:solidFill>
                      <a:srgbClr val="FF0000"/>
                    </a:solidFill>
                  </a:rPr>
                  <a:t>j.</a:t>
                </a:r>
              </a:p>
              <a:p>
                <a:pPr marL="0" indent="0" algn="ctr">
                  <a:buNone/>
                </a:pPr>
                <a:r>
                  <a:rPr lang="en-US" i="1" dirty="0"/>
                  <a:t>[In some literature and code, they use the transpose of this matrix; </a:t>
                </a:r>
              </a:p>
              <a:p>
                <a:pPr marL="0" indent="0" algn="ctr">
                  <a:buNone/>
                </a:pPr>
                <a:r>
                  <a:rPr lang="en-US" i="1" dirty="0"/>
                  <a:t>so it is best to clearly say what the rows and columns denote!]</a:t>
                </a:r>
              </a:p>
            </p:txBody>
          </p:sp>
        </mc:Choice>
        <mc:Fallback xmlns="">
          <p:sp>
            <p:nvSpPr>
              <p:cNvPr id="3" name="Content Placeholder 2">
                <a:extLst>
                  <a:ext uri="{FF2B5EF4-FFF2-40B4-BE49-F238E27FC236}">
                    <a16:creationId xmlns:a16="http://schemas.microsoft.com/office/drawing/2014/main" id="{E1715EF8-9EB2-AF4A-BCFC-3916D98CE4AB}"/>
                  </a:ext>
                </a:extLst>
              </p:cNvPr>
              <p:cNvSpPr>
                <a:spLocks noGrp="1" noRot="1" noChangeAspect="1" noMove="1" noResize="1" noEditPoints="1" noAdjustHandles="1" noChangeArrowheads="1" noChangeShapeType="1" noTextEdit="1"/>
              </p:cNvSpPr>
              <p:nvPr>
                <p:ph idx="1"/>
              </p:nvPr>
            </p:nvSpPr>
            <p:spPr>
              <a:blipFill>
                <a:blip r:embed="rId2"/>
                <a:stretch>
                  <a:fillRect l="-724" t="-2907"/>
                </a:stretch>
              </a:blipFill>
            </p:spPr>
            <p:txBody>
              <a:bodyPr/>
              <a:lstStyle/>
              <a:p>
                <a:r>
                  <a:rPr lang="en-US">
                    <a:noFill/>
                  </a:rPr>
                  <a:t> </a:t>
                </a:r>
              </a:p>
            </p:txBody>
          </p:sp>
        </mc:Fallback>
      </mc:AlternateContent>
    </p:spTree>
    <p:extLst>
      <p:ext uri="{BB962C8B-B14F-4D97-AF65-F5344CB8AC3E}">
        <p14:creationId xmlns:p14="http://schemas.microsoft.com/office/powerpoint/2010/main" val="2280164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C9E7-2B67-AC49-9DCD-9B79ECFB6AE0}"/>
              </a:ext>
            </a:extLst>
          </p:cNvPr>
          <p:cNvSpPr>
            <a:spLocks noGrp="1"/>
          </p:cNvSpPr>
          <p:nvPr>
            <p:ph type="title"/>
          </p:nvPr>
        </p:nvSpPr>
        <p:spPr/>
        <p:txBody>
          <a:bodyPr/>
          <a:lstStyle/>
          <a:p>
            <a:r>
              <a:rPr lang="en-US" dirty="0"/>
              <a:t>Evaluating 2-class classification performance in terms of True/False Positives/Negatives</a:t>
            </a:r>
          </a:p>
        </p:txBody>
      </p:sp>
      <p:sp>
        <p:nvSpPr>
          <p:cNvPr id="3" name="Content Placeholder 2">
            <a:extLst>
              <a:ext uri="{FF2B5EF4-FFF2-40B4-BE49-F238E27FC236}">
                <a16:creationId xmlns:a16="http://schemas.microsoft.com/office/drawing/2014/main" id="{E1715EF8-9EB2-AF4A-BCFC-3916D98CE4AB}"/>
              </a:ext>
            </a:extLst>
          </p:cNvPr>
          <p:cNvSpPr>
            <a:spLocks noGrp="1"/>
          </p:cNvSpPr>
          <p:nvPr>
            <p:ph idx="1"/>
          </p:nvPr>
        </p:nvSpPr>
        <p:spPr/>
        <p:txBody>
          <a:bodyPr>
            <a:normAutofit/>
          </a:bodyPr>
          <a:lstStyle/>
          <a:p>
            <a:r>
              <a:rPr lang="en-US" dirty="0">
                <a:solidFill>
                  <a:schemeClr val="accent1"/>
                </a:solidFill>
              </a:rPr>
              <a:t>Accuracy = (</a:t>
            </a:r>
            <a:r>
              <a:rPr lang="en-US" i="1" dirty="0">
                <a:solidFill>
                  <a:schemeClr val="accent1"/>
                </a:solidFill>
              </a:rPr>
              <a:t>TP </a:t>
            </a:r>
            <a:r>
              <a:rPr lang="en-US" dirty="0">
                <a:solidFill>
                  <a:schemeClr val="accent1"/>
                </a:solidFill>
              </a:rPr>
              <a:t>+ </a:t>
            </a:r>
            <a:r>
              <a:rPr lang="en-US" i="1" dirty="0">
                <a:solidFill>
                  <a:schemeClr val="accent1"/>
                </a:solidFill>
              </a:rPr>
              <a:t>TN </a:t>
            </a:r>
            <a:r>
              <a:rPr lang="en-US" dirty="0">
                <a:solidFill>
                  <a:schemeClr val="accent1"/>
                </a:solidFill>
              </a:rPr>
              <a:t>)</a:t>
            </a:r>
            <a:r>
              <a:rPr lang="en-US" i="1" dirty="0">
                <a:solidFill>
                  <a:schemeClr val="accent1"/>
                </a:solidFill>
              </a:rPr>
              <a:t>/</a:t>
            </a:r>
            <a:r>
              <a:rPr lang="en-US" dirty="0">
                <a:solidFill>
                  <a:schemeClr val="accent1"/>
                </a:solidFill>
              </a:rPr>
              <a:t>(</a:t>
            </a:r>
            <a:r>
              <a:rPr lang="en-US" i="1" dirty="0">
                <a:solidFill>
                  <a:schemeClr val="accent1"/>
                </a:solidFill>
              </a:rPr>
              <a:t>TP </a:t>
            </a:r>
            <a:r>
              <a:rPr lang="en-US" dirty="0">
                <a:solidFill>
                  <a:schemeClr val="accent1"/>
                </a:solidFill>
              </a:rPr>
              <a:t>+ </a:t>
            </a:r>
            <a:r>
              <a:rPr lang="en-US" i="1" dirty="0">
                <a:solidFill>
                  <a:schemeClr val="accent1"/>
                </a:solidFill>
              </a:rPr>
              <a:t>FP </a:t>
            </a:r>
            <a:r>
              <a:rPr lang="en-US" dirty="0">
                <a:solidFill>
                  <a:schemeClr val="accent1"/>
                </a:solidFill>
              </a:rPr>
              <a:t>+ </a:t>
            </a:r>
            <a:r>
              <a:rPr lang="en-US" i="1" dirty="0">
                <a:solidFill>
                  <a:schemeClr val="accent1"/>
                </a:solidFill>
              </a:rPr>
              <a:t>TN </a:t>
            </a:r>
            <a:r>
              <a:rPr lang="en-US" dirty="0">
                <a:solidFill>
                  <a:schemeClr val="accent1"/>
                </a:solidFill>
              </a:rPr>
              <a:t>+ </a:t>
            </a:r>
            <a:r>
              <a:rPr lang="en-US" i="1" dirty="0">
                <a:solidFill>
                  <a:schemeClr val="accent1"/>
                </a:solidFill>
              </a:rPr>
              <a:t>FN </a:t>
            </a:r>
            <a:r>
              <a:rPr lang="en-US" dirty="0">
                <a:solidFill>
                  <a:schemeClr val="accent1"/>
                </a:solidFill>
              </a:rPr>
              <a:t>)</a:t>
            </a:r>
          </a:p>
          <a:p>
            <a:r>
              <a:rPr lang="en-US" dirty="0">
                <a:solidFill>
                  <a:schemeClr val="accent1"/>
                </a:solidFill>
              </a:rPr>
              <a:t>Balanced Accuracy = (TP/(TP+FN) + TN/(FP+TN))  /2</a:t>
            </a:r>
          </a:p>
          <a:p>
            <a:r>
              <a:rPr lang="en-US" i="1" dirty="0"/>
              <a:t>Confusion matrix: [[TP FN][FP TN]]</a:t>
            </a:r>
          </a:p>
          <a:p>
            <a:r>
              <a:rPr lang="en-US" i="1" dirty="0">
                <a:solidFill>
                  <a:srgbClr val="FF0000"/>
                </a:solidFill>
              </a:rPr>
              <a:t>Sensitivity </a:t>
            </a:r>
            <a:r>
              <a:rPr lang="en-US" dirty="0">
                <a:solidFill>
                  <a:srgbClr val="FF0000"/>
                </a:solidFill>
              </a:rPr>
              <a:t>(or Recall) = </a:t>
            </a:r>
            <a:r>
              <a:rPr lang="en-US" i="1" dirty="0">
                <a:solidFill>
                  <a:srgbClr val="FF0000"/>
                </a:solidFill>
              </a:rPr>
              <a:t>TP/</a:t>
            </a:r>
            <a:r>
              <a:rPr lang="en-US" dirty="0">
                <a:solidFill>
                  <a:srgbClr val="FF0000"/>
                </a:solidFill>
              </a:rPr>
              <a:t>(</a:t>
            </a:r>
            <a:r>
              <a:rPr lang="en-US" i="1" dirty="0">
                <a:solidFill>
                  <a:srgbClr val="FF0000"/>
                </a:solidFill>
              </a:rPr>
              <a:t>TP </a:t>
            </a:r>
            <a:r>
              <a:rPr lang="en-US" dirty="0">
                <a:solidFill>
                  <a:srgbClr val="FF0000"/>
                </a:solidFill>
              </a:rPr>
              <a:t>+ </a:t>
            </a:r>
            <a:r>
              <a:rPr lang="en-US" i="1" dirty="0">
                <a:solidFill>
                  <a:srgbClr val="FF0000"/>
                </a:solidFill>
              </a:rPr>
              <a:t>FN </a:t>
            </a:r>
            <a:r>
              <a:rPr lang="en-US" dirty="0">
                <a:solidFill>
                  <a:srgbClr val="FF0000"/>
                </a:solidFill>
              </a:rPr>
              <a:t>),</a:t>
            </a:r>
          </a:p>
          <a:p>
            <a:r>
              <a:rPr lang="en-US" i="1" dirty="0">
                <a:solidFill>
                  <a:srgbClr val="FF0000"/>
                </a:solidFill>
              </a:rPr>
              <a:t>Specificity </a:t>
            </a:r>
            <a:r>
              <a:rPr lang="en-US" dirty="0">
                <a:solidFill>
                  <a:srgbClr val="FF0000"/>
                </a:solidFill>
              </a:rPr>
              <a:t>= </a:t>
            </a:r>
            <a:r>
              <a:rPr lang="en-US" i="1" dirty="0">
                <a:solidFill>
                  <a:srgbClr val="FF0000"/>
                </a:solidFill>
              </a:rPr>
              <a:t>TN/</a:t>
            </a:r>
            <a:r>
              <a:rPr lang="en-US" dirty="0">
                <a:solidFill>
                  <a:srgbClr val="FF0000"/>
                </a:solidFill>
              </a:rPr>
              <a:t>(</a:t>
            </a:r>
            <a:r>
              <a:rPr lang="en-US" i="1" dirty="0">
                <a:solidFill>
                  <a:srgbClr val="FF0000"/>
                </a:solidFill>
              </a:rPr>
              <a:t>TN </a:t>
            </a:r>
            <a:r>
              <a:rPr lang="en-US" dirty="0">
                <a:solidFill>
                  <a:srgbClr val="FF0000"/>
                </a:solidFill>
              </a:rPr>
              <a:t>+ </a:t>
            </a:r>
            <a:r>
              <a:rPr lang="en-US" i="1" dirty="0">
                <a:solidFill>
                  <a:srgbClr val="FF0000"/>
                </a:solidFill>
              </a:rPr>
              <a:t>FP </a:t>
            </a:r>
            <a:r>
              <a:rPr lang="en-US" dirty="0">
                <a:solidFill>
                  <a:srgbClr val="FF0000"/>
                </a:solidFill>
              </a:rPr>
              <a:t>), and</a:t>
            </a:r>
          </a:p>
          <a:p>
            <a:r>
              <a:rPr lang="en-US" i="1" dirty="0">
                <a:solidFill>
                  <a:srgbClr val="FF0000"/>
                </a:solidFill>
              </a:rPr>
              <a:t>Precision </a:t>
            </a:r>
            <a:r>
              <a:rPr lang="en-US" dirty="0">
                <a:solidFill>
                  <a:srgbClr val="FF0000"/>
                </a:solidFill>
              </a:rPr>
              <a:t>= </a:t>
            </a:r>
            <a:r>
              <a:rPr lang="en-US" i="1" dirty="0">
                <a:solidFill>
                  <a:srgbClr val="FF0000"/>
                </a:solidFill>
              </a:rPr>
              <a:t>TP/</a:t>
            </a:r>
            <a:r>
              <a:rPr lang="en-US" dirty="0">
                <a:solidFill>
                  <a:srgbClr val="FF0000"/>
                </a:solidFill>
              </a:rPr>
              <a:t>(</a:t>
            </a:r>
            <a:r>
              <a:rPr lang="en-US" i="1" dirty="0">
                <a:solidFill>
                  <a:srgbClr val="FF0000"/>
                </a:solidFill>
              </a:rPr>
              <a:t>TP </a:t>
            </a:r>
            <a:r>
              <a:rPr lang="en-US" dirty="0">
                <a:solidFill>
                  <a:srgbClr val="FF0000"/>
                </a:solidFill>
              </a:rPr>
              <a:t>+ </a:t>
            </a:r>
            <a:r>
              <a:rPr lang="en-US" i="1" dirty="0">
                <a:solidFill>
                  <a:srgbClr val="FF0000"/>
                </a:solidFill>
              </a:rPr>
              <a:t>FP </a:t>
            </a:r>
            <a:r>
              <a:rPr lang="en-US" dirty="0">
                <a:solidFill>
                  <a:srgbClr val="FF0000"/>
                </a:solidFill>
              </a:rPr>
              <a:t>).</a:t>
            </a:r>
          </a:p>
          <a:p>
            <a:pPr marL="0" indent="0">
              <a:buNone/>
            </a:pPr>
            <a:endParaRPr lang="en-US" dirty="0"/>
          </a:p>
        </p:txBody>
      </p:sp>
    </p:spTree>
    <p:extLst>
      <p:ext uri="{BB962C8B-B14F-4D97-AF65-F5344CB8AC3E}">
        <p14:creationId xmlns:p14="http://schemas.microsoft.com/office/powerpoint/2010/main" val="3024907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C9E7-2B67-AC49-9DCD-9B79ECFB6AE0}"/>
              </a:ext>
            </a:extLst>
          </p:cNvPr>
          <p:cNvSpPr>
            <a:spLocks noGrp="1"/>
          </p:cNvSpPr>
          <p:nvPr>
            <p:ph type="title"/>
          </p:nvPr>
        </p:nvSpPr>
        <p:spPr/>
        <p:txBody>
          <a:bodyPr/>
          <a:lstStyle/>
          <a:p>
            <a:r>
              <a:rPr lang="en-US" dirty="0"/>
              <a:t>Evaluating 2-class classification performance in terms of True/False Positives/Negatives</a:t>
            </a:r>
          </a:p>
        </p:txBody>
      </p:sp>
      <p:sp>
        <p:nvSpPr>
          <p:cNvPr id="3" name="Content Placeholder 2">
            <a:extLst>
              <a:ext uri="{FF2B5EF4-FFF2-40B4-BE49-F238E27FC236}">
                <a16:creationId xmlns:a16="http://schemas.microsoft.com/office/drawing/2014/main" id="{E1715EF8-9EB2-AF4A-BCFC-3916D98CE4AB}"/>
              </a:ext>
            </a:extLst>
          </p:cNvPr>
          <p:cNvSpPr>
            <a:spLocks noGrp="1"/>
          </p:cNvSpPr>
          <p:nvPr>
            <p:ph idx="1"/>
          </p:nvPr>
        </p:nvSpPr>
        <p:spPr/>
        <p:txBody>
          <a:bodyPr>
            <a:normAutofit lnSpcReduction="10000"/>
          </a:bodyPr>
          <a:lstStyle/>
          <a:p>
            <a:r>
              <a:rPr lang="en-US" dirty="0">
                <a:solidFill>
                  <a:schemeClr val="accent1"/>
                </a:solidFill>
              </a:rPr>
              <a:t>Accuracy = (</a:t>
            </a:r>
            <a:r>
              <a:rPr lang="en-US" i="1" dirty="0">
                <a:solidFill>
                  <a:schemeClr val="accent1"/>
                </a:solidFill>
              </a:rPr>
              <a:t>TP </a:t>
            </a:r>
            <a:r>
              <a:rPr lang="en-US" dirty="0">
                <a:solidFill>
                  <a:schemeClr val="accent1"/>
                </a:solidFill>
              </a:rPr>
              <a:t>+ </a:t>
            </a:r>
            <a:r>
              <a:rPr lang="en-US" i="1" dirty="0">
                <a:solidFill>
                  <a:schemeClr val="accent1"/>
                </a:solidFill>
              </a:rPr>
              <a:t>TN </a:t>
            </a:r>
            <a:r>
              <a:rPr lang="en-US" dirty="0">
                <a:solidFill>
                  <a:schemeClr val="accent1"/>
                </a:solidFill>
              </a:rPr>
              <a:t>)</a:t>
            </a:r>
            <a:r>
              <a:rPr lang="en-US" i="1" dirty="0">
                <a:solidFill>
                  <a:schemeClr val="accent1"/>
                </a:solidFill>
              </a:rPr>
              <a:t>/</a:t>
            </a:r>
            <a:r>
              <a:rPr lang="en-US" dirty="0">
                <a:solidFill>
                  <a:schemeClr val="accent1"/>
                </a:solidFill>
              </a:rPr>
              <a:t>(</a:t>
            </a:r>
            <a:r>
              <a:rPr lang="en-US" i="1" dirty="0">
                <a:solidFill>
                  <a:schemeClr val="accent1"/>
                </a:solidFill>
              </a:rPr>
              <a:t>TP </a:t>
            </a:r>
            <a:r>
              <a:rPr lang="en-US" dirty="0">
                <a:solidFill>
                  <a:schemeClr val="accent1"/>
                </a:solidFill>
              </a:rPr>
              <a:t>+ </a:t>
            </a:r>
            <a:r>
              <a:rPr lang="en-US" i="1" dirty="0">
                <a:solidFill>
                  <a:schemeClr val="accent1"/>
                </a:solidFill>
              </a:rPr>
              <a:t>FP </a:t>
            </a:r>
            <a:r>
              <a:rPr lang="en-US" dirty="0">
                <a:solidFill>
                  <a:schemeClr val="accent1"/>
                </a:solidFill>
              </a:rPr>
              <a:t>+ </a:t>
            </a:r>
            <a:r>
              <a:rPr lang="en-US" i="1" dirty="0">
                <a:solidFill>
                  <a:schemeClr val="accent1"/>
                </a:solidFill>
              </a:rPr>
              <a:t>TN </a:t>
            </a:r>
            <a:r>
              <a:rPr lang="en-US" dirty="0">
                <a:solidFill>
                  <a:schemeClr val="accent1"/>
                </a:solidFill>
              </a:rPr>
              <a:t>+ </a:t>
            </a:r>
            <a:r>
              <a:rPr lang="en-US" i="1" dirty="0">
                <a:solidFill>
                  <a:schemeClr val="accent1"/>
                </a:solidFill>
              </a:rPr>
              <a:t>FN </a:t>
            </a:r>
            <a:r>
              <a:rPr lang="en-US" dirty="0">
                <a:solidFill>
                  <a:schemeClr val="accent1"/>
                </a:solidFill>
              </a:rPr>
              <a:t>)</a:t>
            </a:r>
          </a:p>
          <a:p>
            <a:r>
              <a:rPr lang="en-US" dirty="0">
                <a:solidFill>
                  <a:schemeClr val="accent1"/>
                </a:solidFill>
              </a:rPr>
              <a:t>Balanced Accuracy = (TP/(TP+FN) + TN/(FP+TN))  /2</a:t>
            </a:r>
          </a:p>
          <a:p>
            <a:r>
              <a:rPr lang="en-US" i="1" dirty="0"/>
              <a:t>Confusion matrix: [[TP FN][FP TN]]</a:t>
            </a:r>
          </a:p>
          <a:p>
            <a:r>
              <a:rPr lang="en-US" i="1" dirty="0">
                <a:solidFill>
                  <a:srgbClr val="00B050"/>
                </a:solidFill>
              </a:rPr>
              <a:t>Sensitivity </a:t>
            </a:r>
            <a:r>
              <a:rPr lang="en-US" dirty="0">
                <a:solidFill>
                  <a:srgbClr val="00B050"/>
                </a:solidFill>
              </a:rPr>
              <a:t>(or Recall) = </a:t>
            </a:r>
            <a:r>
              <a:rPr lang="en-US" i="1" dirty="0">
                <a:solidFill>
                  <a:srgbClr val="00B050"/>
                </a:solidFill>
              </a:rPr>
              <a:t>TP/</a:t>
            </a:r>
            <a:r>
              <a:rPr lang="en-US" dirty="0">
                <a:solidFill>
                  <a:srgbClr val="00B050"/>
                </a:solidFill>
              </a:rPr>
              <a:t>(</a:t>
            </a:r>
            <a:r>
              <a:rPr lang="en-US" i="1" dirty="0">
                <a:solidFill>
                  <a:srgbClr val="00B050"/>
                </a:solidFill>
              </a:rPr>
              <a:t>TP </a:t>
            </a:r>
            <a:r>
              <a:rPr lang="en-US" dirty="0">
                <a:solidFill>
                  <a:srgbClr val="00B050"/>
                </a:solidFill>
              </a:rPr>
              <a:t>+ </a:t>
            </a:r>
            <a:r>
              <a:rPr lang="en-US" i="1" dirty="0">
                <a:solidFill>
                  <a:srgbClr val="00B050"/>
                </a:solidFill>
              </a:rPr>
              <a:t>FN </a:t>
            </a:r>
            <a:r>
              <a:rPr lang="en-US" dirty="0">
                <a:solidFill>
                  <a:srgbClr val="00B050"/>
                </a:solidFill>
              </a:rPr>
              <a:t>),</a:t>
            </a:r>
          </a:p>
          <a:p>
            <a:r>
              <a:rPr lang="en-US" i="1" dirty="0">
                <a:solidFill>
                  <a:srgbClr val="00B050"/>
                </a:solidFill>
              </a:rPr>
              <a:t>Specificity </a:t>
            </a:r>
            <a:r>
              <a:rPr lang="en-US" dirty="0">
                <a:solidFill>
                  <a:srgbClr val="00B050"/>
                </a:solidFill>
              </a:rPr>
              <a:t>= </a:t>
            </a:r>
            <a:r>
              <a:rPr lang="en-US" i="1" dirty="0">
                <a:solidFill>
                  <a:srgbClr val="00B050"/>
                </a:solidFill>
              </a:rPr>
              <a:t>TN/</a:t>
            </a:r>
            <a:r>
              <a:rPr lang="en-US" dirty="0">
                <a:solidFill>
                  <a:srgbClr val="00B050"/>
                </a:solidFill>
              </a:rPr>
              <a:t>(</a:t>
            </a:r>
            <a:r>
              <a:rPr lang="en-US" i="1" dirty="0">
                <a:solidFill>
                  <a:srgbClr val="00B050"/>
                </a:solidFill>
              </a:rPr>
              <a:t>TN </a:t>
            </a:r>
            <a:r>
              <a:rPr lang="en-US" dirty="0">
                <a:solidFill>
                  <a:srgbClr val="00B050"/>
                </a:solidFill>
              </a:rPr>
              <a:t>+ </a:t>
            </a:r>
            <a:r>
              <a:rPr lang="en-US" i="1" dirty="0">
                <a:solidFill>
                  <a:srgbClr val="00B050"/>
                </a:solidFill>
              </a:rPr>
              <a:t>FP </a:t>
            </a:r>
            <a:r>
              <a:rPr lang="en-US" dirty="0">
                <a:solidFill>
                  <a:srgbClr val="00B050"/>
                </a:solidFill>
              </a:rPr>
              <a:t>), </a:t>
            </a:r>
          </a:p>
          <a:p>
            <a:r>
              <a:rPr lang="en-US" i="1" dirty="0">
                <a:solidFill>
                  <a:srgbClr val="00B050"/>
                </a:solidFill>
              </a:rPr>
              <a:t>Precision </a:t>
            </a:r>
            <a:r>
              <a:rPr lang="en-US" dirty="0">
                <a:solidFill>
                  <a:srgbClr val="00B050"/>
                </a:solidFill>
              </a:rPr>
              <a:t>= </a:t>
            </a:r>
            <a:r>
              <a:rPr lang="en-US" i="1" dirty="0">
                <a:solidFill>
                  <a:srgbClr val="00B050"/>
                </a:solidFill>
              </a:rPr>
              <a:t>TP/</a:t>
            </a:r>
            <a:r>
              <a:rPr lang="en-US" dirty="0">
                <a:solidFill>
                  <a:srgbClr val="00B050"/>
                </a:solidFill>
              </a:rPr>
              <a:t>(</a:t>
            </a:r>
            <a:r>
              <a:rPr lang="en-US" i="1" dirty="0">
                <a:solidFill>
                  <a:srgbClr val="00B050"/>
                </a:solidFill>
              </a:rPr>
              <a:t>TP </a:t>
            </a:r>
            <a:r>
              <a:rPr lang="en-US" dirty="0">
                <a:solidFill>
                  <a:srgbClr val="00B050"/>
                </a:solidFill>
              </a:rPr>
              <a:t>+ </a:t>
            </a:r>
            <a:r>
              <a:rPr lang="en-US" i="1" dirty="0">
                <a:solidFill>
                  <a:srgbClr val="00B050"/>
                </a:solidFill>
              </a:rPr>
              <a:t>FP </a:t>
            </a:r>
            <a:r>
              <a:rPr lang="en-US" dirty="0">
                <a:solidFill>
                  <a:srgbClr val="00B050"/>
                </a:solidFill>
              </a:rPr>
              <a:t>).</a:t>
            </a:r>
          </a:p>
          <a:p>
            <a:r>
              <a:rPr lang="en-US" i="1" dirty="0">
                <a:solidFill>
                  <a:srgbClr val="FF0000"/>
                </a:solidFill>
              </a:rPr>
              <a:t>F1  Score  </a:t>
            </a:r>
            <a:r>
              <a:rPr lang="en-US" dirty="0">
                <a:solidFill>
                  <a:srgbClr val="FF0000"/>
                </a:solidFill>
              </a:rPr>
              <a:t>= (2</a:t>
            </a:r>
            <a:r>
              <a:rPr lang="en-US" i="1" dirty="0">
                <a:solidFill>
                  <a:srgbClr val="FF0000"/>
                </a:solidFill>
              </a:rPr>
              <a:t>TP </a:t>
            </a:r>
            <a:r>
              <a:rPr lang="en-US" dirty="0">
                <a:solidFill>
                  <a:srgbClr val="FF0000"/>
                </a:solidFill>
              </a:rPr>
              <a:t>)</a:t>
            </a:r>
            <a:r>
              <a:rPr lang="en-US" i="1" dirty="0">
                <a:solidFill>
                  <a:srgbClr val="FF0000"/>
                </a:solidFill>
              </a:rPr>
              <a:t>/</a:t>
            </a:r>
            <a:r>
              <a:rPr lang="en-US" dirty="0">
                <a:solidFill>
                  <a:srgbClr val="FF0000"/>
                </a:solidFill>
              </a:rPr>
              <a:t>(2</a:t>
            </a:r>
            <a:r>
              <a:rPr lang="en-US" i="1" dirty="0">
                <a:solidFill>
                  <a:srgbClr val="FF0000"/>
                </a:solidFill>
              </a:rPr>
              <a:t>TP </a:t>
            </a:r>
            <a:r>
              <a:rPr lang="en-US" dirty="0">
                <a:solidFill>
                  <a:srgbClr val="FF0000"/>
                </a:solidFill>
              </a:rPr>
              <a:t>+ </a:t>
            </a:r>
            <a:r>
              <a:rPr lang="en-US" i="1" dirty="0">
                <a:solidFill>
                  <a:srgbClr val="FF0000"/>
                </a:solidFill>
              </a:rPr>
              <a:t>FN </a:t>
            </a:r>
            <a:r>
              <a:rPr lang="en-US" dirty="0">
                <a:solidFill>
                  <a:srgbClr val="FF0000"/>
                </a:solidFill>
              </a:rPr>
              <a:t>+ </a:t>
            </a:r>
            <a:r>
              <a:rPr lang="en-US" i="1" dirty="0">
                <a:solidFill>
                  <a:srgbClr val="FF0000"/>
                </a:solidFill>
              </a:rPr>
              <a:t>FP </a:t>
            </a:r>
            <a:r>
              <a:rPr lang="en-US" dirty="0">
                <a:solidFill>
                  <a:srgbClr val="FF0000"/>
                </a:solidFill>
              </a:rPr>
              <a:t>), </a:t>
            </a:r>
          </a:p>
          <a:p>
            <a:r>
              <a:rPr lang="en-US" i="1" dirty="0">
                <a:solidFill>
                  <a:srgbClr val="FF0000"/>
                </a:solidFill>
              </a:rPr>
              <a:t>Positive Likelihood Ratio </a:t>
            </a:r>
            <a:r>
              <a:rPr lang="en-US" dirty="0">
                <a:solidFill>
                  <a:srgbClr val="FF0000"/>
                </a:solidFill>
              </a:rPr>
              <a:t>= TPR/FPR = (</a:t>
            </a:r>
            <a:r>
              <a:rPr lang="en-US" i="1" dirty="0">
                <a:solidFill>
                  <a:srgbClr val="FF0000"/>
                </a:solidFill>
              </a:rPr>
              <a:t>TP </a:t>
            </a:r>
            <a:r>
              <a:rPr lang="en-US" dirty="0">
                <a:solidFill>
                  <a:srgbClr val="FF0000"/>
                </a:solidFill>
              </a:rPr>
              <a:t>(</a:t>
            </a:r>
            <a:r>
              <a:rPr lang="en-US" i="1" dirty="0">
                <a:solidFill>
                  <a:srgbClr val="FF0000"/>
                </a:solidFill>
              </a:rPr>
              <a:t>FP </a:t>
            </a:r>
            <a:r>
              <a:rPr lang="en-US" dirty="0">
                <a:solidFill>
                  <a:srgbClr val="FF0000"/>
                </a:solidFill>
              </a:rPr>
              <a:t>+ </a:t>
            </a:r>
            <a:r>
              <a:rPr lang="en-US" i="1" dirty="0">
                <a:solidFill>
                  <a:srgbClr val="FF0000"/>
                </a:solidFill>
              </a:rPr>
              <a:t>TN </a:t>
            </a:r>
            <a:r>
              <a:rPr lang="en-US" dirty="0">
                <a:solidFill>
                  <a:srgbClr val="FF0000"/>
                </a:solidFill>
              </a:rPr>
              <a:t>))</a:t>
            </a:r>
            <a:r>
              <a:rPr lang="en-US" i="1" dirty="0">
                <a:solidFill>
                  <a:srgbClr val="FF0000"/>
                </a:solidFill>
              </a:rPr>
              <a:t>/(FP </a:t>
            </a:r>
            <a:r>
              <a:rPr lang="en-US" dirty="0">
                <a:solidFill>
                  <a:srgbClr val="FF0000"/>
                </a:solidFill>
              </a:rPr>
              <a:t>(</a:t>
            </a:r>
            <a:r>
              <a:rPr lang="en-US" i="1" dirty="0">
                <a:solidFill>
                  <a:srgbClr val="FF0000"/>
                </a:solidFill>
              </a:rPr>
              <a:t>TP </a:t>
            </a:r>
            <a:r>
              <a:rPr lang="en-US" dirty="0">
                <a:solidFill>
                  <a:srgbClr val="FF0000"/>
                </a:solidFill>
              </a:rPr>
              <a:t>+ </a:t>
            </a:r>
            <a:r>
              <a:rPr lang="en-US" i="1" dirty="0">
                <a:solidFill>
                  <a:srgbClr val="FF0000"/>
                </a:solidFill>
              </a:rPr>
              <a:t>FN </a:t>
            </a:r>
            <a:r>
              <a:rPr lang="en-US" dirty="0">
                <a:solidFill>
                  <a:srgbClr val="FF0000"/>
                </a:solidFill>
              </a:rPr>
              <a:t>)),</a:t>
            </a:r>
          </a:p>
          <a:p>
            <a:r>
              <a:rPr lang="en-US" dirty="0">
                <a:solidFill>
                  <a:srgbClr val="FF0000"/>
                </a:solidFill>
              </a:rPr>
              <a:t>Negative </a:t>
            </a:r>
            <a:r>
              <a:rPr lang="en-US" i="1" dirty="0">
                <a:solidFill>
                  <a:srgbClr val="FF0000"/>
                </a:solidFill>
              </a:rPr>
              <a:t>Likelihood Ratio </a:t>
            </a:r>
            <a:r>
              <a:rPr lang="en-US" dirty="0">
                <a:solidFill>
                  <a:srgbClr val="FF0000"/>
                </a:solidFill>
              </a:rPr>
              <a:t>= FNR/TNR</a:t>
            </a:r>
          </a:p>
        </p:txBody>
      </p:sp>
    </p:spTree>
    <p:extLst>
      <p:ext uri="{BB962C8B-B14F-4D97-AF65-F5344CB8AC3E}">
        <p14:creationId xmlns:p14="http://schemas.microsoft.com/office/powerpoint/2010/main" val="3074267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A46B-66C6-7B40-B7B3-366E31853968}"/>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2FC9F083-326E-5C4C-A266-D616319A83C2}"/>
              </a:ext>
            </a:extLst>
          </p:cNvPr>
          <p:cNvSpPr>
            <a:spLocks noGrp="1"/>
          </p:cNvSpPr>
          <p:nvPr>
            <p:ph idx="1"/>
          </p:nvPr>
        </p:nvSpPr>
        <p:spPr/>
        <p:txBody>
          <a:bodyPr/>
          <a:lstStyle/>
          <a:p>
            <a:r>
              <a:rPr lang="en-US" dirty="0"/>
              <a:t>What about multi-class problems?</a:t>
            </a:r>
          </a:p>
          <a:p>
            <a:endParaRPr lang="en-US" dirty="0"/>
          </a:p>
          <a:p>
            <a:r>
              <a:rPr lang="en-US" dirty="0"/>
              <a:t>Which of the above measures generalize easily?</a:t>
            </a:r>
          </a:p>
          <a:p>
            <a:endParaRPr lang="en-US" dirty="0"/>
          </a:p>
          <a:p>
            <a:endParaRPr lang="en-US" dirty="0"/>
          </a:p>
        </p:txBody>
      </p:sp>
    </p:spTree>
    <p:extLst>
      <p:ext uri="{BB962C8B-B14F-4D97-AF65-F5344CB8AC3E}">
        <p14:creationId xmlns:p14="http://schemas.microsoft.com/office/powerpoint/2010/main" val="1843128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029C-6257-E046-B148-83327EF88448}"/>
              </a:ext>
            </a:extLst>
          </p:cNvPr>
          <p:cNvSpPr>
            <a:spLocks noGrp="1"/>
          </p:cNvSpPr>
          <p:nvPr>
            <p:ph type="title"/>
          </p:nvPr>
        </p:nvSpPr>
        <p:spPr/>
        <p:txBody>
          <a:bodyPr/>
          <a:lstStyle/>
          <a:p>
            <a:r>
              <a:rPr lang="en-US" dirty="0"/>
              <a:t>MSE vs. Accuracy for classification problems</a:t>
            </a:r>
          </a:p>
        </p:txBody>
      </p:sp>
      <p:sp>
        <p:nvSpPr>
          <p:cNvPr id="3" name="Content Placeholder 2">
            <a:extLst>
              <a:ext uri="{FF2B5EF4-FFF2-40B4-BE49-F238E27FC236}">
                <a16:creationId xmlns:a16="http://schemas.microsoft.com/office/drawing/2014/main" id="{1E481972-90B5-9C44-88B3-B2D8FD6BFDA6}"/>
              </a:ext>
            </a:extLst>
          </p:cNvPr>
          <p:cNvSpPr>
            <a:spLocks noGrp="1"/>
          </p:cNvSpPr>
          <p:nvPr>
            <p:ph idx="1"/>
          </p:nvPr>
        </p:nvSpPr>
        <p:spPr/>
        <p:txBody>
          <a:bodyPr/>
          <a:lstStyle/>
          <a:p>
            <a:r>
              <a:rPr lang="en-US" dirty="0"/>
              <a:t>Assume that we’d like to maximize accuracy for a classification problem (e.g., character recognition, with equal number of examples for each character).</a:t>
            </a:r>
          </a:p>
          <a:p>
            <a:endParaRPr lang="en-US" dirty="0"/>
          </a:p>
          <a:p>
            <a:r>
              <a:rPr lang="en-US" dirty="0"/>
              <a:t>Does minimizing MSE guarantee maximizing accuracy?</a:t>
            </a:r>
          </a:p>
          <a:p>
            <a:endParaRPr lang="en-US" dirty="0"/>
          </a:p>
          <a:p>
            <a:r>
              <a:rPr lang="en-US" dirty="0"/>
              <a:t>What are the implications for using backpropagation (or other gradient descent procedures) to address classification problems?</a:t>
            </a:r>
          </a:p>
        </p:txBody>
      </p:sp>
    </p:spTree>
    <p:extLst>
      <p:ext uri="{BB962C8B-B14F-4D97-AF65-F5344CB8AC3E}">
        <p14:creationId xmlns:p14="http://schemas.microsoft.com/office/powerpoint/2010/main" val="1798253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AD30-FF58-C844-968F-E409A8259609}"/>
              </a:ext>
            </a:extLst>
          </p:cNvPr>
          <p:cNvSpPr>
            <a:spLocks noGrp="1"/>
          </p:cNvSpPr>
          <p:nvPr>
            <p:ph type="title"/>
          </p:nvPr>
        </p:nvSpPr>
        <p:spPr/>
        <p:txBody>
          <a:bodyPr/>
          <a:lstStyle/>
          <a:p>
            <a:r>
              <a:rPr lang="en-US" dirty="0"/>
              <a:t>Other concerns for classification problems</a:t>
            </a:r>
          </a:p>
        </p:txBody>
      </p:sp>
      <p:sp>
        <p:nvSpPr>
          <p:cNvPr id="3" name="Content Placeholder 2">
            <a:extLst>
              <a:ext uri="{FF2B5EF4-FFF2-40B4-BE49-F238E27FC236}">
                <a16:creationId xmlns:a16="http://schemas.microsoft.com/office/drawing/2014/main" id="{DBB4B89E-B0DB-4847-A59E-E10397BA8567}"/>
              </a:ext>
            </a:extLst>
          </p:cNvPr>
          <p:cNvSpPr>
            <a:spLocks noGrp="1"/>
          </p:cNvSpPr>
          <p:nvPr>
            <p:ph idx="1"/>
          </p:nvPr>
        </p:nvSpPr>
        <p:spPr/>
        <p:txBody>
          <a:bodyPr>
            <a:normAutofit/>
          </a:bodyPr>
          <a:lstStyle/>
          <a:p>
            <a:r>
              <a:rPr lang="en-US" dirty="0"/>
              <a:t>The output of an ML model may </a:t>
            </a:r>
            <a:r>
              <a:rPr lang="en-US" dirty="0">
                <a:solidFill>
                  <a:srgbClr val="FF0000"/>
                </a:solidFill>
              </a:rPr>
              <a:t>not</a:t>
            </a:r>
            <a:r>
              <a:rPr lang="en-US" dirty="0"/>
              <a:t> be a </a:t>
            </a:r>
            <a:r>
              <a:rPr lang="en-US" dirty="0">
                <a:solidFill>
                  <a:srgbClr val="FF0000"/>
                </a:solidFill>
              </a:rPr>
              <a:t>probability, even if it is between 0 and 1</a:t>
            </a:r>
            <a:r>
              <a:rPr lang="en-US" dirty="0"/>
              <a:t>!  Calibration may be possible, e.g., “what fraction of data belong to class 1 when an NN output is in the range 0.7-0.8”?</a:t>
            </a:r>
          </a:p>
          <a:p>
            <a:r>
              <a:rPr lang="en-US" dirty="0">
                <a:solidFill>
                  <a:srgbClr val="FF0000"/>
                </a:solidFill>
              </a:rPr>
              <a:t>Noise: </a:t>
            </a:r>
            <a:r>
              <a:rPr lang="en-US" dirty="0"/>
              <a:t>training data may be corrupted by noise or errors.</a:t>
            </a:r>
          </a:p>
          <a:p>
            <a:r>
              <a:rPr lang="en-US" dirty="0">
                <a:solidFill>
                  <a:srgbClr val="FF0000"/>
                </a:solidFill>
              </a:rPr>
              <a:t>Bias: </a:t>
            </a:r>
            <a:r>
              <a:rPr lang="en-US" dirty="0"/>
              <a:t>experts have subjective opinions that bias the data they provide;</a:t>
            </a:r>
            <a:r>
              <a:rPr lang="en-US" dirty="0">
                <a:solidFill>
                  <a:srgbClr val="FF0000"/>
                </a:solidFill>
              </a:rPr>
              <a:t> </a:t>
            </a:r>
            <a:r>
              <a:rPr lang="en-US" dirty="0"/>
              <a:t>training data may reflect bad choices made by humans.</a:t>
            </a:r>
          </a:p>
          <a:p>
            <a:r>
              <a:rPr lang="en-US" dirty="0">
                <a:solidFill>
                  <a:srgbClr val="FF0000"/>
                </a:solidFill>
              </a:rPr>
              <a:t>Corruption of data: </a:t>
            </a:r>
            <a:r>
              <a:rPr lang="en-US" dirty="0"/>
              <a:t>normalization or other deliberate changes to data may result in loss of information needed for learning.</a:t>
            </a:r>
          </a:p>
          <a:p>
            <a:r>
              <a:rPr lang="en-US" dirty="0">
                <a:solidFill>
                  <a:srgbClr val="FF0000"/>
                </a:solidFill>
              </a:rPr>
              <a:t>Extrapolation</a:t>
            </a:r>
            <a:r>
              <a:rPr lang="en-US" dirty="0"/>
              <a:t> is notoriously more difficult than interpolation.</a:t>
            </a:r>
          </a:p>
          <a:p>
            <a:endParaRPr lang="en-US" dirty="0"/>
          </a:p>
        </p:txBody>
      </p:sp>
    </p:spTree>
    <p:extLst>
      <p:ext uri="{BB962C8B-B14F-4D97-AF65-F5344CB8AC3E}">
        <p14:creationId xmlns:p14="http://schemas.microsoft.com/office/powerpoint/2010/main" val="1012872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A2CB-0999-7C40-870A-FD555DD855D8}"/>
              </a:ext>
            </a:extLst>
          </p:cNvPr>
          <p:cNvSpPr>
            <a:spLocks noGrp="1"/>
          </p:cNvSpPr>
          <p:nvPr>
            <p:ph type="title"/>
          </p:nvPr>
        </p:nvSpPr>
        <p:spPr/>
        <p:txBody>
          <a:bodyPr/>
          <a:lstStyle/>
          <a:p>
            <a:r>
              <a:rPr lang="en-US" dirty="0"/>
              <a:t>Anomaly detection vs. classification</a:t>
            </a:r>
          </a:p>
        </p:txBody>
      </p:sp>
      <p:sp>
        <p:nvSpPr>
          <p:cNvPr id="3" name="Content Placeholder 2">
            <a:extLst>
              <a:ext uri="{FF2B5EF4-FFF2-40B4-BE49-F238E27FC236}">
                <a16:creationId xmlns:a16="http://schemas.microsoft.com/office/drawing/2014/main" id="{F6EEE74B-A5CB-BE45-BCC2-0337FFF24E5A}"/>
              </a:ext>
            </a:extLst>
          </p:cNvPr>
          <p:cNvSpPr>
            <a:spLocks noGrp="1"/>
          </p:cNvSpPr>
          <p:nvPr>
            <p:ph idx="1"/>
          </p:nvPr>
        </p:nvSpPr>
        <p:spPr/>
        <p:txBody>
          <a:bodyPr/>
          <a:lstStyle/>
          <a:p>
            <a:r>
              <a:rPr lang="en-US" dirty="0"/>
              <a:t>In some problems, one “</a:t>
            </a:r>
            <a:r>
              <a:rPr lang="en-US" dirty="0">
                <a:solidFill>
                  <a:srgbClr val="FF0000"/>
                </a:solidFill>
              </a:rPr>
              <a:t>normal</a:t>
            </a:r>
            <a:r>
              <a:rPr lang="en-US" dirty="0"/>
              <a:t>” class is well defined, while the other “</a:t>
            </a:r>
            <a:r>
              <a:rPr lang="en-US" dirty="0">
                <a:solidFill>
                  <a:srgbClr val="FF0000"/>
                </a:solidFill>
              </a:rPr>
              <a:t>abnormal</a:t>
            </a:r>
            <a:r>
              <a:rPr lang="en-US" dirty="0"/>
              <a:t>” class is only defined in terms of data points being very different from those of the normal class.</a:t>
            </a:r>
          </a:p>
          <a:p>
            <a:r>
              <a:rPr lang="en-US" dirty="0">
                <a:solidFill>
                  <a:srgbClr val="7030A0"/>
                </a:solidFill>
              </a:rPr>
              <a:t>Within the abnormal class, there may be drastic differences between points!</a:t>
            </a:r>
          </a:p>
          <a:p>
            <a:r>
              <a:rPr lang="en-US" dirty="0"/>
              <a:t>For such problems, choosing a classic feedforward neural network model would not help.  </a:t>
            </a:r>
          </a:p>
          <a:p>
            <a:r>
              <a:rPr lang="en-US" dirty="0"/>
              <a:t>Instead, modeling the normal class using clusters would be better, followed by estimating for each point the probability that it belongs to the normal class’s clusters.</a:t>
            </a:r>
          </a:p>
        </p:txBody>
      </p:sp>
    </p:spTree>
    <p:extLst>
      <p:ext uri="{BB962C8B-B14F-4D97-AF65-F5344CB8AC3E}">
        <p14:creationId xmlns:p14="http://schemas.microsoft.com/office/powerpoint/2010/main" val="3682910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2637-4928-2E42-BD75-28FCFD5238C0}"/>
              </a:ext>
            </a:extLst>
          </p:cNvPr>
          <p:cNvSpPr>
            <a:spLocks noGrp="1"/>
          </p:cNvSpPr>
          <p:nvPr>
            <p:ph type="title"/>
          </p:nvPr>
        </p:nvSpPr>
        <p:spPr/>
        <p:txBody>
          <a:bodyPr/>
          <a:lstStyle/>
          <a:p>
            <a:r>
              <a:rPr lang="en-US" dirty="0"/>
              <a:t>Classification with clusters (and anomalies)</a:t>
            </a:r>
          </a:p>
        </p:txBody>
      </p:sp>
      <p:sp>
        <p:nvSpPr>
          <p:cNvPr id="3" name="Content Placeholder 2">
            <a:extLst>
              <a:ext uri="{FF2B5EF4-FFF2-40B4-BE49-F238E27FC236}">
                <a16:creationId xmlns:a16="http://schemas.microsoft.com/office/drawing/2014/main" id="{BFE718F6-6B20-3C4A-A2C9-7363996F697A}"/>
              </a:ext>
            </a:extLst>
          </p:cNvPr>
          <p:cNvSpPr>
            <a:spLocks noGrp="1"/>
          </p:cNvSpPr>
          <p:nvPr>
            <p:ph idx="1"/>
          </p:nvPr>
        </p:nvSpPr>
        <p:spPr/>
        <p:txBody>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FF4A044-52D1-D64C-9BCE-E2065394C305}"/>
                  </a:ext>
                </a:extLst>
              </p14:cNvPr>
              <p14:cNvContentPartPr/>
              <p14:nvPr/>
            </p14:nvContentPartPr>
            <p14:xfrm>
              <a:off x="3043975" y="3726665"/>
              <a:ext cx="85680" cy="99000"/>
            </p14:xfrm>
          </p:contentPart>
        </mc:Choice>
        <mc:Fallback xmlns="">
          <p:pic>
            <p:nvPicPr>
              <p:cNvPr id="4" name="Ink 3">
                <a:extLst>
                  <a:ext uri="{FF2B5EF4-FFF2-40B4-BE49-F238E27FC236}">
                    <a16:creationId xmlns:a16="http://schemas.microsoft.com/office/drawing/2014/main" id="{AFF4A044-52D1-D64C-9BCE-E2065394C305}"/>
                  </a:ext>
                </a:extLst>
              </p:cNvPr>
              <p:cNvPicPr/>
              <p:nvPr/>
            </p:nvPicPr>
            <p:blipFill>
              <a:blip r:embed="rId3"/>
              <a:stretch>
                <a:fillRect/>
              </a:stretch>
            </p:blipFill>
            <p:spPr>
              <a:xfrm>
                <a:off x="3034975" y="3718025"/>
                <a:ext cx="1033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78E40A8-6D5F-DA42-A2A3-7EF5C6F6B793}"/>
                  </a:ext>
                </a:extLst>
              </p14:cNvPr>
              <p14:cNvContentPartPr/>
              <p14:nvPr/>
            </p14:nvContentPartPr>
            <p14:xfrm>
              <a:off x="3045415" y="3690305"/>
              <a:ext cx="103320" cy="144720"/>
            </p14:xfrm>
          </p:contentPart>
        </mc:Choice>
        <mc:Fallback xmlns="">
          <p:pic>
            <p:nvPicPr>
              <p:cNvPr id="5" name="Ink 4">
                <a:extLst>
                  <a:ext uri="{FF2B5EF4-FFF2-40B4-BE49-F238E27FC236}">
                    <a16:creationId xmlns:a16="http://schemas.microsoft.com/office/drawing/2014/main" id="{078E40A8-6D5F-DA42-A2A3-7EF5C6F6B793}"/>
                  </a:ext>
                </a:extLst>
              </p:cNvPr>
              <p:cNvPicPr/>
              <p:nvPr/>
            </p:nvPicPr>
            <p:blipFill>
              <a:blip r:embed="rId5"/>
              <a:stretch>
                <a:fillRect/>
              </a:stretch>
            </p:blipFill>
            <p:spPr>
              <a:xfrm>
                <a:off x="3036775" y="3681665"/>
                <a:ext cx="120960" cy="162360"/>
              </a:xfrm>
              <a:prstGeom prst="rect">
                <a:avLst/>
              </a:prstGeom>
            </p:spPr>
          </p:pic>
        </mc:Fallback>
      </mc:AlternateContent>
      <p:grpSp>
        <p:nvGrpSpPr>
          <p:cNvPr id="8" name="Group 7">
            <a:extLst>
              <a:ext uri="{FF2B5EF4-FFF2-40B4-BE49-F238E27FC236}">
                <a16:creationId xmlns:a16="http://schemas.microsoft.com/office/drawing/2014/main" id="{D4036862-FEA6-0641-882F-D5B336D68C81}"/>
              </a:ext>
            </a:extLst>
          </p:cNvPr>
          <p:cNvGrpSpPr/>
          <p:nvPr/>
        </p:nvGrpSpPr>
        <p:grpSpPr>
          <a:xfrm>
            <a:off x="3419815" y="3628385"/>
            <a:ext cx="131400" cy="188640"/>
            <a:chOff x="3419815" y="3628385"/>
            <a:chExt cx="131400" cy="188640"/>
          </a:xfrm>
        </p:grpSpPr>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F42BA83-88E3-CD4A-BC32-F3BD3157375F}"/>
                    </a:ext>
                  </a:extLst>
                </p14:cNvPr>
                <p14:cNvContentPartPr/>
                <p14:nvPr/>
              </p14:nvContentPartPr>
              <p14:xfrm>
                <a:off x="3419815" y="3628385"/>
                <a:ext cx="84240" cy="188640"/>
              </p14:xfrm>
            </p:contentPart>
          </mc:Choice>
          <mc:Fallback xmlns="">
            <p:pic>
              <p:nvPicPr>
                <p:cNvPr id="6" name="Ink 5">
                  <a:extLst>
                    <a:ext uri="{FF2B5EF4-FFF2-40B4-BE49-F238E27FC236}">
                      <a16:creationId xmlns:a16="http://schemas.microsoft.com/office/drawing/2014/main" id="{CF42BA83-88E3-CD4A-BC32-F3BD3157375F}"/>
                    </a:ext>
                  </a:extLst>
                </p:cNvPr>
                <p:cNvPicPr/>
                <p:nvPr/>
              </p:nvPicPr>
              <p:blipFill>
                <a:blip r:embed="rId7"/>
                <a:stretch>
                  <a:fillRect/>
                </a:stretch>
              </p:blipFill>
              <p:spPr>
                <a:xfrm>
                  <a:off x="3410815" y="3619385"/>
                  <a:ext cx="1018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C7202325-20DF-5746-B169-40698AD3C472}"/>
                    </a:ext>
                  </a:extLst>
                </p14:cNvPr>
                <p14:cNvContentPartPr/>
                <p14:nvPr/>
              </p14:nvContentPartPr>
              <p14:xfrm>
                <a:off x="3423415" y="3717665"/>
                <a:ext cx="127800" cy="50400"/>
              </p14:xfrm>
            </p:contentPart>
          </mc:Choice>
          <mc:Fallback xmlns="">
            <p:pic>
              <p:nvPicPr>
                <p:cNvPr id="7" name="Ink 6">
                  <a:extLst>
                    <a:ext uri="{FF2B5EF4-FFF2-40B4-BE49-F238E27FC236}">
                      <a16:creationId xmlns:a16="http://schemas.microsoft.com/office/drawing/2014/main" id="{C7202325-20DF-5746-B169-40698AD3C472}"/>
                    </a:ext>
                  </a:extLst>
                </p:cNvPr>
                <p:cNvPicPr/>
                <p:nvPr/>
              </p:nvPicPr>
              <p:blipFill>
                <a:blip r:embed="rId9"/>
                <a:stretch>
                  <a:fillRect/>
                </a:stretch>
              </p:blipFill>
              <p:spPr>
                <a:xfrm>
                  <a:off x="3414775" y="3709025"/>
                  <a:ext cx="145440" cy="68040"/>
                </a:xfrm>
                <a:prstGeom prst="rect">
                  <a:avLst/>
                </a:prstGeom>
              </p:spPr>
            </p:pic>
          </mc:Fallback>
        </mc:AlternateContent>
      </p:grpSp>
      <p:grpSp>
        <p:nvGrpSpPr>
          <p:cNvPr id="11" name="Group 10">
            <a:extLst>
              <a:ext uri="{FF2B5EF4-FFF2-40B4-BE49-F238E27FC236}">
                <a16:creationId xmlns:a16="http://schemas.microsoft.com/office/drawing/2014/main" id="{214A6F0D-8994-7C4B-9FC0-6FAE14C7810F}"/>
              </a:ext>
            </a:extLst>
          </p:cNvPr>
          <p:cNvGrpSpPr/>
          <p:nvPr/>
        </p:nvGrpSpPr>
        <p:grpSpPr>
          <a:xfrm>
            <a:off x="3195535" y="3978305"/>
            <a:ext cx="186120" cy="176040"/>
            <a:chOff x="3195535" y="3978305"/>
            <a:chExt cx="186120" cy="176040"/>
          </a:xfrm>
        </p:grpSpPr>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4A300FC-9FAA-0847-9487-0898B608920D}"/>
                    </a:ext>
                  </a:extLst>
                </p14:cNvPr>
                <p14:cNvContentPartPr/>
                <p14:nvPr/>
              </p14:nvContentPartPr>
              <p14:xfrm>
                <a:off x="3234055" y="3978305"/>
                <a:ext cx="61200" cy="176040"/>
              </p14:xfrm>
            </p:contentPart>
          </mc:Choice>
          <mc:Fallback xmlns="">
            <p:pic>
              <p:nvPicPr>
                <p:cNvPr id="9" name="Ink 8">
                  <a:extLst>
                    <a:ext uri="{FF2B5EF4-FFF2-40B4-BE49-F238E27FC236}">
                      <a16:creationId xmlns:a16="http://schemas.microsoft.com/office/drawing/2014/main" id="{64A300FC-9FAA-0847-9487-0898B608920D}"/>
                    </a:ext>
                  </a:extLst>
                </p:cNvPr>
                <p:cNvPicPr/>
                <p:nvPr/>
              </p:nvPicPr>
              <p:blipFill>
                <a:blip r:embed="rId11"/>
                <a:stretch>
                  <a:fillRect/>
                </a:stretch>
              </p:blipFill>
              <p:spPr>
                <a:xfrm>
                  <a:off x="3225055" y="3969665"/>
                  <a:ext cx="788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F304ACE8-F221-1548-94E4-C552600F31D3}"/>
                    </a:ext>
                  </a:extLst>
                </p14:cNvPr>
                <p14:cNvContentPartPr/>
                <p14:nvPr/>
              </p14:nvContentPartPr>
              <p14:xfrm>
                <a:off x="3195535" y="4080185"/>
                <a:ext cx="186120" cy="45720"/>
              </p14:xfrm>
            </p:contentPart>
          </mc:Choice>
          <mc:Fallback xmlns="">
            <p:pic>
              <p:nvPicPr>
                <p:cNvPr id="10" name="Ink 9">
                  <a:extLst>
                    <a:ext uri="{FF2B5EF4-FFF2-40B4-BE49-F238E27FC236}">
                      <a16:creationId xmlns:a16="http://schemas.microsoft.com/office/drawing/2014/main" id="{F304ACE8-F221-1548-94E4-C552600F31D3}"/>
                    </a:ext>
                  </a:extLst>
                </p:cNvPr>
                <p:cNvPicPr/>
                <p:nvPr/>
              </p:nvPicPr>
              <p:blipFill>
                <a:blip r:embed="rId13"/>
                <a:stretch>
                  <a:fillRect/>
                </a:stretch>
              </p:blipFill>
              <p:spPr>
                <a:xfrm>
                  <a:off x="3186535" y="4071185"/>
                  <a:ext cx="203760" cy="63360"/>
                </a:xfrm>
                <a:prstGeom prst="rect">
                  <a:avLst/>
                </a:prstGeom>
              </p:spPr>
            </p:pic>
          </mc:Fallback>
        </mc:AlternateContent>
      </p:grpSp>
      <p:grpSp>
        <p:nvGrpSpPr>
          <p:cNvPr id="14" name="Group 13">
            <a:extLst>
              <a:ext uri="{FF2B5EF4-FFF2-40B4-BE49-F238E27FC236}">
                <a16:creationId xmlns:a16="http://schemas.microsoft.com/office/drawing/2014/main" id="{D728D362-5558-0B4A-BA78-C038F5A1EDF1}"/>
              </a:ext>
            </a:extLst>
          </p:cNvPr>
          <p:cNvGrpSpPr/>
          <p:nvPr/>
        </p:nvGrpSpPr>
        <p:grpSpPr>
          <a:xfrm>
            <a:off x="3520255" y="3919985"/>
            <a:ext cx="144360" cy="194400"/>
            <a:chOff x="3520255" y="3919985"/>
            <a:chExt cx="144360" cy="194400"/>
          </a:xfrm>
        </p:grpSpPr>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9AC39A4E-7C9D-CB48-B0A5-AF4B048EB481}"/>
                    </a:ext>
                  </a:extLst>
                </p14:cNvPr>
                <p14:cNvContentPartPr/>
                <p14:nvPr/>
              </p14:nvContentPartPr>
              <p14:xfrm>
                <a:off x="3520255" y="3919985"/>
                <a:ext cx="95400" cy="194400"/>
              </p14:xfrm>
            </p:contentPart>
          </mc:Choice>
          <mc:Fallback xmlns="">
            <p:pic>
              <p:nvPicPr>
                <p:cNvPr id="12" name="Ink 11">
                  <a:extLst>
                    <a:ext uri="{FF2B5EF4-FFF2-40B4-BE49-F238E27FC236}">
                      <a16:creationId xmlns:a16="http://schemas.microsoft.com/office/drawing/2014/main" id="{9AC39A4E-7C9D-CB48-B0A5-AF4B048EB481}"/>
                    </a:ext>
                  </a:extLst>
                </p:cNvPr>
                <p:cNvPicPr/>
                <p:nvPr/>
              </p:nvPicPr>
              <p:blipFill>
                <a:blip r:embed="rId15"/>
                <a:stretch>
                  <a:fillRect/>
                </a:stretch>
              </p:blipFill>
              <p:spPr>
                <a:xfrm>
                  <a:off x="3511255" y="3910985"/>
                  <a:ext cx="11304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9003280B-0654-A643-B172-481BA81EF3D6}"/>
                    </a:ext>
                  </a:extLst>
                </p14:cNvPr>
                <p14:cNvContentPartPr/>
                <p14:nvPr/>
              </p14:nvContentPartPr>
              <p14:xfrm>
                <a:off x="3550855" y="3990545"/>
                <a:ext cx="113760" cy="82440"/>
              </p14:xfrm>
            </p:contentPart>
          </mc:Choice>
          <mc:Fallback xmlns="">
            <p:pic>
              <p:nvPicPr>
                <p:cNvPr id="13" name="Ink 12">
                  <a:extLst>
                    <a:ext uri="{FF2B5EF4-FFF2-40B4-BE49-F238E27FC236}">
                      <a16:creationId xmlns:a16="http://schemas.microsoft.com/office/drawing/2014/main" id="{9003280B-0654-A643-B172-481BA81EF3D6}"/>
                    </a:ext>
                  </a:extLst>
                </p:cNvPr>
                <p:cNvPicPr/>
                <p:nvPr/>
              </p:nvPicPr>
              <p:blipFill>
                <a:blip r:embed="rId17"/>
                <a:stretch>
                  <a:fillRect/>
                </a:stretch>
              </p:blipFill>
              <p:spPr>
                <a:xfrm>
                  <a:off x="3542215" y="3981545"/>
                  <a:ext cx="131400" cy="100080"/>
                </a:xfrm>
                <a:prstGeom prst="rect">
                  <a:avLst/>
                </a:prstGeom>
              </p:spPr>
            </p:pic>
          </mc:Fallback>
        </mc:AlternateContent>
      </p:grpSp>
      <p:grpSp>
        <p:nvGrpSpPr>
          <p:cNvPr id="25" name="Group 24">
            <a:extLst>
              <a:ext uri="{FF2B5EF4-FFF2-40B4-BE49-F238E27FC236}">
                <a16:creationId xmlns:a16="http://schemas.microsoft.com/office/drawing/2014/main" id="{AEB92C5B-F39E-ED4C-B278-A6367F6D5A44}"/>
              </a:ext>
            </a:extLst>
          </p:cNvPr>
          <p:cNvGrpSpPr/>
          <p:nvPr/>
        </p:nvGrpSpPr>
        <p:grpSpPr>
          <a:xfrm>
            <a:off x="7027375" y="2346425"/>
            <a:ext cx="397080" cy="483840"/>
            <a:chOff x="7027375" y="2346425"/>
            <a:chExt cx="397080" cy="483840"/>
          </a:xfrm>
        </p:grpSpPr>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D598B958-18D2-8D40-9E4D-4B2A7874DC41}"/>
                    </a:ext>
                  </a:extLst>
                </p14:cNvPr>
                <p14:cNvContentPartPr/>
                <p14:nvPr/>
              </p14:nvContentPartPr>
              <p14:xfrm>
                <a:off x="7084615" y="2346425"/>
                <a:ext cx="97920" cy="101520"/>
              </p14:xfrm>
            </p:contentPart>
          </mc:Choice>
          <mc:Fallback xmlns="">
            <p:pic>
              <p:nvPicPr>
                <p:cNvPr id="15" name="Ink 14">
                  <a:extLst>
                    <a:ext uri="{FF2B5EF4-FFF2-40B4-BE49-F238E27FC236}">
                      <a16:creationId xmlns:a16="http://schemas.microsoft.com/office/drawing/2014/main" id="{D598B958-18D2-8D40-9E4D-4B2A7874DC41}"/>
                    </a:ext>
                  </a:extLst>
                </p:cNvPr>
                <p:cNvPicPr/>
                <p:nvPr/>
              </p:nvPicPr>
              <p:blipFill>
                <a:blip r:embed="rId19"/>
                <a:stretch>
                  <a:fillRect/>
                </a:stretch>
              </p:blipFill>
              <p:spPr>
                <a:xfrm>
                  <a:off x="7075615" y="2337785"/>
                  <a:ext cx="1155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030DA4FD-6285-9049-91D3-B7700A89A56C}"/>
                    </a:ext>
                  </a:extLst>
                </p14:cNvPr>
                <p14:cNvContentPartPr/>
                <p14:nvPr/>
              </p14:nvContentPartPr>
              <p14:xfrm>
                <a:off x="7109815" y="2348225"/>
                <a:ext cx="82800" cy="163800"/>
              </p14:xfrm>
            </p:contentPart>
          </mc:Choice>
          <mc:Fallback xmlns="">
            <p:pic>
              <p:nvPicPr>
                <p:cNvPr id="16" name="Ink 15">
                  <a:extLst>
                    <a:ext uri="{FF2B5EF4-FFF2-40B4-BE49-F238E27FC236}">
                      <a16:creationId xmlns:a16="http://schemas.microsoft.com/office/drawing/2014/main" id="{030DA4FD-6285-9049-91D3-B7700A89A56C}"/>
                    </a:ext>
                  </a:extLst>
                </p:cNvPr>
                <p:cNvPicPr/>
                <p:nvPr/>
              </p:nvPicPr>
              <p:blipFill>
                <a:blip r:embed="rId21"/>
                <a:stretch>
                  <a:fillRect/>
                </a:stretch>
              </p:blipFill>
              <p:spPr>
                <a:xfrm>
                  <a:off x="7101175" y="2339225"/>
                  <a:ext cx="1004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4487C61E-2A1B-8348-A139-817C3AA3A7C6}"/>
                    </a:ext>
                  </a:extLst>
                </p14:cNvPr>
                <p14:cNvContentPartPr/>
                <p14:nvPr/>
              </p14:nvContentPartPr>
              <p14:xfrm>
                <a:off x="7300255" y="2384585"/>
                <a:ext cx="110520" cy="133920"/>
              </p14:xfrm>
            </p:contentPart>
          </mc:Choice>
          <mc:Fallback xmlns="">
            <p:pic>
              <p:nvPicPr>
                <p:cNvPr id="18" name="Ink 17">
                  <a:extLst>
                    <a:ext uri="{FF2B5EF4-FFF2-40B4-BE49-F238E27FC236}">
                      <a16:creationId xmlns:a16="http://schemas.microsoft.com/office/drawing/2014/main" id="{4487C61E-2A1B-8348-A139-817C3AA3A7C6}"/>
                    </a:ext>
                  </a:extLst>
                </p:cNvPr>
                <p:cNvPicPr/>
                <p:nvPr/>
              </p:nvPicPr>
              <p:blipFill>
                <a:blip r:embed="rId23"/>
                <a:stretch>
                  <a:fillRect/>
                </a:stretch>
              </p:blipFill>
              <p:spPr>
                <a:xfrm>
                  <a:off x="7291255" y="2375945"/>
                  <a:ext cx="1281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472F2D92-711B-5D45-B16B-841DF5CE8365}"/>
                    </a:ext>
                  </a:extLst>
                </p14:cNvPr>
                <p14:cNvContentPartPr/>
                <p14:nvPr/>
              </p14:nvContentPartPr>
              <p14:xfrm>
                <a:off x="7334815" y="2422025"/>
                <a:ext cx="89640" cy="105840"/>
              </p14:xfrm>
            </p:contentPart>
          </mc:Choice>
          <mc:Fallback xmlns="">
            <p:pic>
              <p:nvPicPr>
                <p:cNvPr id="20" name="Ink 19">
                  <a:extLst>
                    <a:ext uri="{FF2B5EF4-FFF2-40B4-BE49-F238E27FC236}">
                      <a16:creationId xmlns:a16="http://schemas.microsoft.com/office/drawing/2014/main" id="{472F2D92-711B-5D45-B16B-841DF5CE8365}"/>
                    </a:ext>
                  </a:extLst>
                </p:cNvPr>
                <p:cNvPicPr/>
                <p:nvPr/>
              </p:nvPicPr>
              <p:blipFill>
                <a:blip r:embed="rId25"/>
                <a:stretch>
                  <a:fillRect/>
                </a:stretch>
              </p:blipFill>
              <p:spPr>
                <a:xfrm>
                  <a:off x="7325815" y="2413025"/>
                  <a:ext cx="10728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8C4FD75B-BD6B-744D-979B-B29FB7AE3B75}"/>
                    </a:ext>
                  </a:extLst>
                </p14:cNvPr>
                <p14:cNvContentPartPr/>
                <p14:nvPr/>
              </p14:nvContentPartPr>
              <p14:xfrm>
                <a:off x="7027375" y="2575025"/>
                <a:ext cx="177840" cy="216360"/>
              </p14:xfrm>
            </p:contentPart>
          </mc:Choice>
          <mc:Fallback xmlns="">
            <p:pic>
              <p:nvPicPr>
                <p:cNvPr id="22" name="Ink 21">
                  <a:extLst>
                    <a:ext uri="{FF2B5EF4-FFF2-40B4-BE49-F238E27FC236}">
                      <a16:creationId xmlns:a16="http://schemas.microsoft.com/office/drawing/2014/main" id="{8C4FD75B-BD6B-744D-979B-B29FB7AE3B75}"/>
                    </a:ext>
                  </a:extLst>
                </p:cNvPr>
                <p:cNvPicPr/>
                <p:nvPr/>
              </p:nvPicPr>
              <p:blipFill>
                <a:blip r:embed="rId27"/>
                <a:stretch>
                  <a:fillRect/>
                </a:stretch>
              </p:blipFill>
              <p:spPr>
                <a:xfrm>
                  <a:off x="7018735" y="2566385"/>
                  <a:ext cx="19548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425F695A-A13D-5144-A4FB-0741B33DB157}"/>
                    </a:ext>
                  </a:extLst>
                </p14:cNvPr>
                <p14:cNvContentPartPr/>
                <p14:nvPr/>
              </p14:nvContentPartPr>
              <p14:xfrm>
                <a:off x="7048975" y="2675825"/>
                <a:ext cx="127800" cy="154440"/>
              </p14:xfrm>
            </p:contentPart>
          </mc:Choice>
          <mc:Fallback xmlns="">
            <p:pic>
              <p:nvPicPr>
                <p:cNvPr id="24" name="Ink 23">
                  <a:extLst>
                    <a:ext uri="{FF2B5EF4-FFF2-40B4-BE49-F238E27FC236}">
                      <a16:creationId xmlns:a16="http://schemas.microsoft.com/office/drawing/2014/main" id="{425F695A-A13D-5144-A4FB-0741B33DB157}"/>
                    </a:ext>
                  </a:extLst>
                </p:cNvPr>
                <p:cNvPicPr/>
                <p:nvPr/>
              </p:nvPicPr>
              <p:blipFill>
                <a:blip r:embed="rId29"/>
                <a:stretch>
                  <a:fillRect/>
                </a:stretch>
              </p:blipFill>
              <p:spPr>
                <a:xfrm>
                  <a:off x="7039975" y="2666825"/>
                  <a:ext cx="145440" cy="172080"/>
                </a:xfrm>
                <a:prstGeom prst="rect">
                  <a:avLst/>
                </a:prstGeom>
              </p:spPr>
            </p:pic>
          </mc:Fallback>
        </mc:AlternateContent>
      </p:grpSp>
      <p:grpSp>
        <p:nvGrpSpPr>
          <p:cNvPr id="28" name="Group 27">
            <a:extLst>
              <a:ext uri="{FF2B5EF4-FFF2-40B4-BE49-F238E27FC236}">
                <a16:creationId xmlns:a16="http://schemas.microsoft.com/office/drawing/2014/main" id="{D3D20F33-95DB-844C-B62D-48F7B1BB00E1}"/>
              </a:ext>
            </a:extLst>
          </p:cNvPr>
          <p:cNvGrpSpPr/>
          <p:nvPr/>
        </p:nvGrpSpPr>
        <p:grpSpPr>
          <a:xfrm>
            <a:off x="7383415" y="2667905"/>
            <a:ext cx="160200" cy="209880"/>
            <a:chOff x="7383415" y="2667905"/>
            <a:chExt cx="160200" cy="209880"/>
          </a:xfrm>
        </p:grpSpPr>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04E14AD1-E7E0-BF4C-B609-62047A4E1C5E}"/>
                    </a:ext>
                  </a:extLst>
                </p14:cNvPr>
                <p14:cNvContentPartPr/>
                <p14:nvPr/>
              </p14:nvContentPartPr>
              <p14:xfrm>
                <a:off x="7383415" y="2667905"/>
                <a:ext cx="160200" cy="188640"/>
              </p14:xfrm>
            </p:contentPart>
          </mc:Choice>
          <mc:Fallback xmlns="">
            <p:pic>
              <p:nvPicPr>
                <p:cNvPr id="26" name="Ink 25">
                  <a:extLst>
                    <a:ext uri="{FF2B5EF4-FFF2-40B4-BE49-F238E27FC236}">
                      <a16:creationId xmlns:a16="http://schemas.microsoft.com/office/drawing/2014/main" id="{04E14AD1-E7E0-BF4C-B609-62047A4E1C5E}"/>
                    </a:ext>
                  </a:extLst>
                </p:cNvPr>
                <p:cNvPicPr/>
                <p:nvPr/>
              </p:nvPicPr>
              <p:blipFill>
                <a:blip r:embed="rId31"/>
                <a:stretch>
                  <a:fillRect/>
                </a:stretch>
              </p:blipFill>
              <p:spPr>
                <a:xfrm>
                  <a:off x="7374415" y="2659265"/>
                  <a:ext cx="17784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A04BECAD-27B9-E640-A67A-BAC9CCB5FEEC}"/>
                    </a:ext>
                  </a:extLst>
                </p14:cNvPr>
                <p14:cNvContentPartPr/>
                <p14:nvPr/>
              </p14:nvContentPartPr>
              <p14:xfrm>
                <a:off x="7434895" y="2729105"/>
                <a:ext cx="108000" cy="148680"/>
              </p14:xfrm>
            </p:contentPart>
          </mc:Choice>
          <mc:Fallback xmlns="">
            <p:pic>
              <p:nvPicPr>
                <p:cNvPr id="27" name="Ink 26">
                  <a:extLst>
                    <a:ext uri="{FF2B5EF4-FFF2-40B4-BE49-F238E27FC236}">
                      <a16:creationId xmlns:a16="http://schemas.microsoft.com/office/drawing/2014/main" id="{A04BECAD-27B9-E640-A67A-BAC9CCB5FEEC}"/>
                    </a:ext>
                  </a:extLst>
                </p:cNvPr>
                <p:cNvPicPr/>
                <p:nvPr/>
              </p:nvPicPr>
              <p:blipFill>
                <a:blip r:embed="rId33"/>
                <a:stretch>
                  <a:fillRect/>
                </a:stretch>
              </p:blipFill>
              <p:spPr>
                <a:xfrm>
                  <a:off x="7425895" y="2720105"/>
                  <a:ext cx="125640" cy="166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7EDC35DE-1AD7-E543-917C-FBD023AEFF58}"/>
                  </a:ext>
                </a:extLst>
              </p14:cNvPr>
              <p14:cNvContentPartPr/>
              <p14:nvPr/>
            </p14:nvContentPartPr>
            <p14:xfrm>
              <a:off x="7079935" y="4726745"/>
              <a:ext cx="182160" cy="185400"/>
            </p14:xfrm>
          </p:contentPart>
        </mc:Choice>
        <mc:Fallback xmlns="">
          <p:pic>
            <p:nvPicPr>
              <p:cNvPr id="29" name="Ink 28">
                <a:extLst>
                  <a:ext uri="{FF2B5EF4-FFF2-40B4-BE49-F238E27FC236}">
                    <a16:creationId xmlns:a16="http://schemas.microsoft.com/office/drawing/2014/main" id="{7EDC35DE-1AD7-E543-917C-FBD023AEFF58}"/>
                  </a:ext>
                </a:extLst>
              </p:cNvPr>
              <p:cNvPicPr/>
              <p:nvPr/>
            </p:nvPicPr>
            <p:blipFill>
              <a:blip r:embed="rId35"/>
              <a:stretch>
                <a:fillRect/>
              </a:stretch>
            </p:blipFill>
            <p:spPr>
              <a:xfrm>
                <a:off x="7070935" y="4717745"/>
                <a:ext cx="199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0654E6CD-43EB-1549-BD16-8D779855F1C6}"/>
                  </a:ext>
                </a:extLst>
              </p14:cNvPr>
              <p14:cNvContentPartPr/>
              <p14:nvPr/>
            </p14:nvContentPartPr>
            <p14:xfrm>
              <a:off x="7521655" y="4728545"/>
              <a:ext cx="184320" cy="107640"/>
            </p14:xfrm>
          </p:contentPart>
        </mc:Choice>
        <mc:Fallback xmlns="">
          <p:pic>
            <p:nvPicPr>
              <p:cNvPr id="30" name="Ink 29">
                <a:extLst>
                  <a:ext uri="{FF2B5EF4-FFF2-40B4-BE49-F238E27FC236}">
                    <a16:creationId xmlns:a16="http://schemas.microsoft.com/office/drawing/2014/main" id="{0654E6CD-43EB-1549-BD16-8D779855F1C6}"/>
                  </a:ext>
                </a:extLst>
              </p:cNvPr>
              <p:cNvPicPr/>
              <p:nvPr/>
            </p:nvPicPr>
            <p:blipFill>
              <a:blip r:embed="rId37"/>
              <a:stretch>
                <a:fillRect/>
              </a:stretch>
            </p:blipFill>
            <p:spPr>
              <a:xfrm>
                <a:off x="7512655" y="4719545"/>
                <a:ext cx="2019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3EA86DBA-F5BD-E141-8C26-2B3D0D3D5C7B}"/>
                  </a:ext>
                </a:extLst>
              </p14:cNvPr>
              <p14:cNvContentPartPr/>
              <p14:nvPr/>
            </p14:nvContentPartPr>
            <p14:xfrm>
              <a:off x="7274335" y="4977665"/>
              <a:ext cx="213840" cy="153360"/>
            </p14:xfrm>
          </p:contentPart>
        </mc:Choice>
        <mc:Fallback xmlns="">
          <p:pic>
            <p:nvPicPr>
              <p:cNvPr id="31" name="Ink 30">
                <a:extLst>
                  <a:ext uri="{FF2B5EF4-FFF2-40B4-BE49-F238E27FC236}">
                    <a16:creationId xmlns:a16="http://schemas.microsoft.com/office/drawing/2014/main" id="{3EA86DBA-F5BD-E141-8C26-2B3D0D3D5C7B}"/>
                  </a:ext>
                </a:extLst>
              </p:cNvPr>
              <p:cNvPicPr/>
              <p:nvPr/>
            </p:nvPicPr>
            <p:blipFill>
              <a:blip r:embed="rId39"/>
              <a:stretch>
                <a:fillRect/>
              </a:stretch>
            </p:blipFill>
            <p:spPr>
              <a:xfrm>
                <a:off x="7265695" y="4968665"/>
                <a:ext cx="2314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2" name="Ink 31">
                <a:extLst>
                  <a:ext uri="{FF2B5EF4-FFF2-40B4-BE49-F238E27FC236}">
                    <a16:creationId xmlns:a16="http://schemas.microsoft.com/office/drawing/2014/main" id="{B82B4C82-F313-CE48-A4B9-1FF713408D39}"/>
                  </a:ext>
                </a:extLst>
              </p14:cNvPr>
              <p14:cNvContentPartPr/>
              <p14:nvPr/>
            </p14:nvContentPartPr>
            <p14:xfrm>
              <a:off x="7397095" y="4385105"/>
              <a:ext cx="159840" cy="145440"/>
            </p14:xfrm>
          </p:contentPart>
        </mc:Choice>
        <mc:Fallback xmlns="">
          <p:pic>
            <p:nvPicPr>
              <p:cNvPr id="32" name="Ink 31">
                <a:extLst>
                  <a:ext uri="{FF2B5EF4-FFF2-40B4-BE49-F238E27FC236}">
                    <a16:creationId xmlns:a16="http://schemas.microsoft.com/office/drawing/2014/main" id="{B82B4C82-F313-CE48-A4B9-1FF713408D39}"/>
                  </a:ext>
                </a:extLst>
              </p:cNvPr>
              <p:cNvPicPr/>
              <p:nvPr/>
            </p:nvPicPr>
            <p:blipFill>
              <a:blip r:embed="rId41"/>
              <a:stretch>
                <a:fillRect/>
              </a:stretch>
            </p:blipFill>
            <p:spPr>
              <a:xfrm>
                <a:off x="7388095" y="4376465"/>
                <a:ext cx="1774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Ink 32">
                <a:extLst>
                  <a:ext uri="{FF2B5EF4-FFF2-40B4-BE49-F238E27FC236}">
                    <a16:creationId xmlns:a16="http://schemas.microsoft.com/office/drawing/2014/main" id="{FF531AB8-8EE1-A84B-A1A5-45178D6B57FF}"/>
                  </a:ext>
                </a:extLst>
              </p14:cNvPr>
              <p14:cNvContentPartPr/>
              <p14:nvPr/>
            </p14:nvContentPartPr>
            <p14:xfrm>
              <a:off x="4420615" y="2060945"/>
              <a:ext cx="114120" cy="250200"/>
            </p14:xfrm>
          </p:contentPart>
        </mc:Choice>
        <mc:Fallback xmlns="">
          <p:pic>
            <p:nvPicPr>
              <p:cNvPr id="33" name="Ink 32">
                <a:extLst>
                  <a:ext uri="{FF2B5EF4-FFF2-40B4-BE49-F238E27FC236}">
                    <a16:creationId xmlns:a16="http://schemas.microsoft.com/office/drawing/2014/main" id="{FF531AB8-8EE1-A84B-A1A5-45178D6B57FF}"/>
                  </a:ext>
                </a:extLst>
              </p:cNvPr>
              <p:cNvPicPr/>
              <p:nvPr/>
            </p:nvPicPr>
            <p:blipFill>
              <a:blip r:embed="rId43"/>
              <a:stretch>
                <a:fillRect/>
              </a:stretch>
            </p:blipFill>
            <p:spPr>
              <a:xfrm>
                <a:off x="4411975" y="2052305"/>
                <a:ext cx="131760" cy="267840"/>
              </a:xfrm>
              <a:prstGeom prst="rect">
                <a:avLst/>
              </a:prstGeom>
            </p:spPr>
          </p:pic>
        </mc:Fallback>
      </mc:AlternateContent>
      <p:grpSp>
        <p:nvGrpSpPr>
          <p:cNvPr id="36" name="Group 35">
            <a:extLst>
              <a:ext uri="{FF2B5EF4-FFF2-40B4-BE49-F238E27FC236}">
                <a16:creationId xmlns:a16="http://schemas.microsoft.com/office/drawing/2014/main" id="{58198D92-7516-5340-9562-A02DDB01A641}"/>
              </a:ext>
            </a:extLst>
          </p:cNvPr>
          <p:cNvGrpSpPr/>
          <p:nvPr/>
        </p:nvGrpSpPr>
        <p:grpSpPr>
          <a:xfrm>
            <a:off x="4710775" y="1993985"/>
            <a:ext cx="155880" cy="294120"/>
            <a:chOff x="4710775" y="1993985"/>
            <a:chExt cx="155880" cy="294120"/>
          </a:xfrm>
        </p:grpSpPr>
        <mc:AlternateContent xmlns:mc="http://schemas.openxmlformats.org/markup-compatibility/2006" xmlns:p14="http://schemas.microsoft.com/office/powerpoint/2010/main">
          <mc:Choice Requires="p14">
            <p:contentPart p14:bwMode="auto" r:id="rId44">
              <p14:nvContentPartPr>
                <p14:cNvPr id="34" name="Ink 33">
                  <a:extLst>
                    <a:ext uri="{FF2B5EF4-FFF2-40B4-BE49-F238E27FC236}">
                      <a16:creationId xmlns:a16="http://schemas.microsoft.com/office/drawing/2014/main" id="{0BFF8E57-7F31-F947-8D86-FF2AC6525922}"/>
                    </a:ext>
                  </a:extLst>
                </p14:cNvPr>
                <p14:cNvContentPartPr/>
                <p14:nvPr/>
              </p14:nvContentPartPr>
              <p14:xfrm>
                <a:off x="4728775" y="1993985"/>
                <a:ext cx="137880" cy="135720"/>
              </p14:xfrm>
            </p:contentPart>
          </mc:Choice>
          <mc:Fallback xmlns="">
            <p:pic>
              <p:nvPicPr>
                <p:cNvPr id="34" name="Ink 33">
                  <a:extLst>
                    <a:ext uri="{FF2B5EF4-FFF2-40B4-BE49-F238E27FC236}">
                      <a16:creationId xmlns:a16="http://schemas.microsoft.com/office/drawing/2014/main" id="{0BFF8E57-7F31-F947-8D86-FF2AC6525922}"/>
                    </a:ext>
                  </a:extLst>
                </p:cNvPr>
                <p:cNvPicPr/>
                <p:nvPr/>
              </p:nvPicPr>
              <p:blipFill>
                <a:blip r:embed="rId45"/>
                <a:stretch>
                  <a:fillRect/>
                </a:stretch>
              </p:blipFill>
              <p:spPr>
                <a:xfrm>
                  <a:off x="4719775" y="1984985"/>
                  <a:ext cx="1555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 name="Ink 34">
                  <a:extLst>
                    <a:ext uri="{FF2B5EF4-FFF2-40B4-BE49-F238E27FC236}">
                      <a16:creationId xmlns:a16="http://schemas.microsoft.com/office/drawing/2014/main" id="{A0201021-C70C-5A4A-BD2D-29FB569757CF}"/>
                    </a:ext>
                  </a:extLst>
                </p14:cNvPr>
                <p14:cNvContentPartPr/>
                <p14:nvPr/>
              </p14:nvContentPartPr>
              <p14:xfrm>
                <a:off x="4710775" y="2153825"/>
                <a:ext cx="122760" cy="134280"/>
              </p14:xfrm>
            </p:contentPart>
          </mc:Choice>
          <mc:Fallback xmlns="">
            <p:pic>
              <p:nvPicPr>
                <p:cNvPr id="35" name="Ink 34">
                  <a:extLst>
                    <a:ext uri="{FF2B5EF4-FFF2-40B4-BE49-F238E27FC236}">
                      <a16:creationId xmlns:a16="http://schemas.microsoft.com/office/drawing/2014/main" id="{A0201021-C70C-5A4A-BD2D-29FB569757CF}"/>
                    </a:ext>
                  </a:extLst>
                </p:cNvPr>
                <p:cNvPicPr/>
                <p:nvPr/>
              </p:nvPicPr>
              <p:blipFill>
                <a:blip r:embed="rId47"/>
                <a:stretch>
                  <a:fillRect/>
                </a:stretch>
              </p:blipFill>
              <p:spPr>
                <a:xfrm>
                  <a:off x="4702135" y="2145185"/>
                  <a:ext cx="140400" cy="151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37" name="Ink 36">
                <a:extLst>
                  <a:ext uri="{FF2B5EF4-FFF2-40B4-BE49-F238E27FC236}">
                    <a16:creationId xmlns:a16="http://schemas.microsoft.com/office/drawing/2014/main" id="{911C3330-02BE-4444-B75F-864A66873C0A}"/>
                  </a:ext>
                </a:extLst>
              </p14:cNvPr>
              <p14:cNvContentPartPr/>
              <p14:nvPr/>
            </p14:nvContentPartPr>
            <p14:xfrm>
              <a:off x="4512055" y="1752785"/>
              <a:ext cx="160560" cy="195120"/>
            </p14:xfrm>
          </p:contentPart>
        </mc:Choice>
        <mc:Fallback xmlns="">
          <p:pic>
            <p:nvPicPr>
              <p:cNvPr id="37" name="Ink 36">
                <a:extLst>
                  <a:ext uri="{FF2B5EF4-FFF2-40B4-BE49-F238E27FC236}">
                    <a16:creationId xmlns:a16="http://schemas.microsoft.com/office/drawing/2014/main" id="{911C3330-02BE-4444-B75F-864A66873C0A}"/>
                  </a:ext>
                </a:extLst>
              </p:cNvPr>
              <p:cNvPicPr/>
              <p:nvPr/>
            </p:nvPicPr>
            <p:blipFill>
              <a:blip r:embed="rId49"/>
              <a:stretch>
                <a:fillRect/>
              </a:stretch>
            </p:blipFill>
            <p:spPr>
              <a:xfrm>
                <a:off x="4503055" y="1744145"/>
                <a:ext cx="1782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8" name="Ink 37">
                <a:extLst>
                  <a:ext uri="{FF2B5EF4-FFF2-40B4-BE49-F238E27FC236}">
                    <a16:creationId xmlns:a16="http://schemas.microsoft.com/office/drawing/2014/main" id="{25513C05-996D-2F4C-9371-F390D102E4C6}"/>
                  </a:ext>
                </a:extLst>
              </p14:cNvPr>
              <p14:cNvContentPartPr/>
              <p14:nvPr/>
            </p14:nvContentPartPr>
            <p14:xfrm>
              <a:off x="9909535" y="3238145"/>
              <a:ext cx="197280" cy="187560"/>
            </p14:xfrm>
          </p:contentPart>
        </mc:Choice>
        <mc:Fallback xmlns="">
          <p:pic>
            <p:nvPicPr>
              <p:cNvPr id="38" name="Ink 37">
                <a:extLst>
                  <a:ext uri="{FF2B5EF4-FFF2-40B4-BE49-F238E27FC236}">
                    <a16:creationId xmlns:a16="http://schemas.microsoft.com/office/drawing/2014/main" id="{25513C05-996D-2F4C-9371-F390D102E4C6}"/>
                  </a:ext>
                </a:extLst>
              </p:cNvPr>
              <p:cNvPicPr/>
              <p:nvPr/>
            </p:nvPicPr>
            <p:blipFill>
              <a:blip r:embed="rId51"/>
              <a:stretch>
                <a:fillRect/>
              </a:stretch>
            </p:blipFill>
            <p:spPr>
              <a:xfrm>
                <a:off x="9900895" y="3229145"/>
                <a:ext cx="21492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9" name="Ink 38">
                <a:extLst>
                  <a:ext uri="{FF2B5EF4-FFF2-40B4-BE49-F238E27FC236}">
                    <a16:creationId xmlns:a16="http://schemas.microsoft.com/office/drawing/2014/main" id="{ADD8F530-C36A-0244-96E7-EDCA6AA06C93}"/>
                  </a:ext>
                </a:extLst>
              </p14:cNvPr>
              <p14:cNvContentPartPr/>
              <p14:nvPr/>
            </p14:nvContentPartPr>
            <p14:xfrm>
              <a:off x="1522975" y="2510585"/>
              <a:ext cx="146520" cy="186480"/>
            </p14:xfrm>
          </p:contentPart>
        </mc:Choice>
        <mc:Fallback xmlns="">
          <p:pic>
            <p:nvPicPr>
              <p:cNvPr id="39" name="Ink 38">
                <a:extLst>
                  <a:ext uri="{FF2B5EF4-FFF2-40B4-BE49-F238E27FC236}">
                    <a16:creationId xmlns:a16="http://schemas.microsoft.com/office/drawing/2014/main" id="{ADD8F530-C36A-0244-96E7-EDCA6AA06C93}"/>
                  </a:ext>
                </a:extLst>
              </p:cNvPr>
              <p:cNvPicPr/>
              <p:nvPr/>
            </p:nvPicPr>
            <p:blipFill>
              <a:blip r:embed="rId53"/>
              <a:stretch>
                <a:fillRect/>
              </a:stretch>
            </p:blipFill>
            <p:spPr>
              <a:xfrm>
                <a:off x="1514335" y="2501585"/>
                <a:ext cx="164160" cy="204120"/>
              </a:xfrm>
              <a:prstGeom prst="rect">
                <a:avLst/>
              </a:prstGeom>
            </p:spPr>
          </p:pic>
        </mc:Fallback>
      </mc:AlternateContent>
      <p:grpSp>
        <p:nvGrpSpPr>
          <p:cNvPr id="42" name="Group 41">
            <a:extLst>
              <a:ext uri="{FF2B5EF4-FFF2-40B4-BE49-F238E27FC236}">
                <a16:creationId xmlns:a16="http://schemas.microsoft.com/office/drawing/2014/main" id="{F6B42A9F-460D-704E-8BF5-9E615689C1CD}"/>
              </a:ext>
            </a:extLst>
          </p:cNvPr>
          <p:cNvGrpSpPr/>
          <p:nvPr/>
        </p:nvGrpSpPr>
        <p:grpSpPr>
          <a:xfrm>
            <a:off x="4552015" y="5441705"/>
            <a:ext cx="132840" cy="140400"/>
            <a:chOff x="4552015" y="5441705"/>
            <a:chExt cx="132840" cy="140400"/>
          </a:xfrm>
        </p:grpSpPr>
        <mc:AlternateContent xmlns:mc="http://schemas.openxmlformats.org/markup-compatibility/2006" xmlns:p14="http://schemas.microsoft.com/office/powerpoint/2010/main">
          <mc:Choice Requires="p14">
            <p:contentPart p14:bwMode="auto" r:id="rId54">
              <p14:nvContentPartPr>
                <p14:cNvPr id="40" name="Ink 39">
                  <a:extLst>
                    <a:ext uri="{FF2B5EF4-FFF2-40B4-BE49-F238E27FC236}">
                      <a16:creationId xmlns:a16="http://schemas.microsoft.com/office/drawing/2014/main" id="{D7A76E33-99A1-CF43-9A44-77BAFB0BF27F}"/>
                    </a:ext>
                  </a:extLst>
                </p14:cNvPr>
                <p14:cNvContentPartPr/>
                <p14:nvPr/>
              </p14:nvContentPartPr>
              <p14:xfrm>
                <a:off x="4552015" y="5441705"/>
                <a:ext cx="11520" cy="140400"/>
              </p14:xfrm>
            </p:contentPart>
          </mc:Choice>
          <mc:Fallback xmlns="">
            <p:pic>
              <p:nvPicPr>
                <p:cNvPr id="40" name="Ink 39">
                  <a:extLst>
                    <a:ext uri="{FF2B5EF4-FFF2-40B4-BE49-F238E27FC236}">
                      <a16:creationId xmlns:a16="http://schemas.microsoft.com/office/drawing/2014/main" id="{D7A76E33-99A1-CF43-9A44-77BAFB0BF27F}"/>
                    </a:ext>
                  </a:extLst>
                </p:cNvPr>
                <p:cNvPicPr/>
                <p:nvPr/>
              </p:nvPicPr>
              <p:blipFill>
                <a:blip r:embed="rId55"/>
                <a:stretch>
                  <a:fillRect/>
                </a:stretch>
              </p:blipFill>
              <p:spPr>
                <a:xfrm>
                  <a:off x="4543015" y="5433065"/>
                  <a:ext cx="2916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6B2EA141-5009-BE44-A829-8CCAEF91F7CE}"/>
                    </a:ext>
                  </a:extLst>
                </p14:cNvPr>
                <p14:cNvContentPartPr/>
                <p14:nvPr/>
              </p14:nvContentPartPr>
              <p14:xfrm>
                <a:off x="4553095" y="5455385"/>
                <a:ext cx="131760" cy="121320"/>
              </p14:xfrm>
            </p:contentPart>
          </mc:Choice>
          <mc:Fallback xmlns="">
            <p:pic>
              <p:nvPicPr>
                <p:cNvPr id="41" name="Ink 40">
                  <a:extLst>
                    <a:ext uri="{FF2B5EF4-FFF2-40B4-BE49-F238E27FC236}">
                      <a16:creationId xmlns:a16="http://schemas.microsoft.com/office/drawing/2014/main" id="{6B2EA141-5009-BE44-A829-8CCAEF91F7CE}"/>
                    </a:ext>
                  </a:extLst>
                </p:cNvPr>
                <p:cNvPicPr/>
                <p:nvPr/>
              </p:nvPicPr>
              <p:blipFill>
                <a:blip r:embed="rId57"/>
                <a:stretch>
                  <a:fillRect/>
                </a:stretch>
              </p:blipFill>
              <p:spPr>
                <a:xfrm>
                  <a:off x="4544455" y="5446385"/>
                  <a:ext cx="149400" cy="138960"/>
                </a:xfrm>
                <a:prstGeom prst="rect">
                  <a:avLst/>
                </a:prstGeom>
              </p:spPr>
            </p:pic>
          </mc:Fallback>
        </mc:AlternateContent>
      </p:grpSp>
      <p:grpSp>
        <p:nvGrpSpPr>
          <p:cNvPr id="60" name="Group 59">
            <a:extLst>
              <a:ext uri="{FF2B5EF4-FFF2-40B4-BE49-F238E27FC236}">
                <a16:creationId xmlns:a16="http://schemas.microsoft.com/office/drawing/2014/main" id="{B6FA654B-A503-3948-A28E-A34E7AEA6421}"/>
              </a:ext>
            </a:extLst>
          </p:cNvPr>
          <p:cNvGrpSpPr/>
          <p:nvPr/>
        </p:nvGrpSpPr>
        <p:grpSpPr>
          <a:xfrm>
            <a:off x="2461855" y="3750425"/>
            <a:ext cx="559800" cy="596160"/>
            <a:chOff x="2461855" y="3750425"/>
            <a:chExt cx="559800" cy="596160"/>
          </a:xfrm>
        </p:grpSpPr>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979CC680-CB1C-2142-B59D-6B50CFCCDA8F}"/>
                    </a:ext>
                  </a:extLst>
                </p14:cNvPr>
                <p14:cNvContentPartPr/>
                <p14:nvPr/>
              </p14:nvContentPartPr>
              <p14:xfrm>
                <a:off x="2793775" y="3839705"/>
                <a:ext cx="154440" cy="41400"/>
              </p14:xfrm>
            </p:contentPart>
          </mc:Choice>
          <mc:Fallback xmlns="">
            <p:pic>
              <p:nvPicPr>
                <p:cNvPr id="43" name="Ink 42">
                  <a:extLst>
                    <a:ext uri="{FF2B5EF4-FFF2-40B4-BE49-F238E27FC236}">
                      <a16:creationId xmlns:a16="http://schemas.microsoft.com/office/drawing/2014/main" id="{979CC680-CB1C-2142-B59D-6B50CFCCDA8F}"/>
                    </a:ext>
                  </a:extLst>
                </p:cNvPr>
                <p:cNvPicPr/>
                <p:nvPr/>
              </p:nvPicPr>
              <p:blipFill>
                <a:blip r:embed="rId59"/>
                <a:stretch>
                  <a:fillRect/>
                </a:stretch>
              </p:blipFill>
              <p:spPr>
                <a:xfrm>
                  <a:off x="2784775" y="3830705"/>
                  <a:ext cx="1720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DDA44732-31F6-5A47-A40D-1AB8E886579A}"/>
                    </a:ext>
                  </a:extLst>
                </p14:cNvPr>
                <p14:cNvContentPartPr/>
                <p14:nvPr/>
              </p14:nvContentPartPr>
              <p14:xfrm>
                <a:off x="2849575" y="3750425"/>
                <a:ext cx="38160" cy="234360"/>
              </p14:xfrm>
            </p:contentPart>
          </mc:Choice>
          <mc:Fallback xmlns="">
            <p:pic>
              <p:nvPicPr>
                <p:cNvPr id="44" name="Ink 43">
                  <a:extLst>
                    <a:ext uri="{FF2B5EF4-FFF2-40B4-BE49-F238E27FC236}">
                      <a16:creationId xmlns:a16="http://schemas.microsoft.com/office/drawing/2014/main" id="{DDA44732-31F6-5A47-A40D-1AB8E886579A}"/>
                    </a:ext>
                  </a:extLst>
                </p:cNvPr>
                <p:cNvPicPr/>
                <p:nvPr/>
              </p:nvPicPr>
              <p:blipFill>
                <a:blip r:embed="rId61"/>
                <a:stretch>
                  <a:fillRect/>
                </a:stretch>
              </p:blipFill>
              <p:spPr>
                <a:xfrm>
                  <a:off x="2840575" y="3741785"/>
                  <a:ext cx="558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 45">
                  <a:extLst>
                    <a:ext uri="{FF2B5EF4-FFF2-40B4-BE49-F238E27FC236}">
                      <a16:creationId xmlns:a16="http://schemas.microsoft.com/office/drawing/2014/main" id="{EC067F42-E756-B647-8428-F2A1F1AF6FE5}"/>
                    </a:ext>
                  </a:extLst>
                </p14:cNvPr>
                <p14:cNvContentPartPr/>
                <p14:nvPr/>
              </p14:nvContentPartPr>
              <p14:xfrm>
                <a:off x="2846695" y="4127345"/>
                <a:ext cx="174960" cy="58680"/>
              </p14:xfrm>
            </p:contentPart>
          </mc:Choice>
          <mc:Fallback xmlns="">
            <p:pic>
              <p:nvPicPr>
                <p:cNvPr id="46" name="Ink 45">
                  <a:extLst>
                    <a:ext uri="{FF2B5EF4-FFF2-40B4-BE49-F238E27FC236}">
                      <a16:creationId xmlns:a16="http://schemas.microsoft.com/office/drawing/2014/main" id="{EC067F42-E756-B647-8428-F2A1F1AF6FE5}"/>
                    </a:ext>
                  </a:extLst>
                </p:cNvPr>
                <p:cNvPicPr/>
                <p:nvPr/>
              </p:nvPicPr>
              <p:blipFill>
                <a:blip r:embed="rId63"/>
                <a:stretch>
                  <a:fillRect/>
                </a:stretch>
              </p:blipFill>
              <p:spPr>
                <a:xfrm>
                  <a:off x="2837695" y="4118345"/>
                  <a:ext cx="19260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0ABB17CF-CB50-4B45-A7C1-663DE6FAC922}"/>
                    </a:ext>
                  </a:extLst>
                </p14:cNvPr>
                <p14:cNvContentPartPr/>
                <p14:nvPr/>
              </p14:nvContentPartPr>
              <p14:xfrm>
                <a:off x="2936335" y="4087025"/>
                <a:ext cx="54360" cy="128160"/>
              </p14:xfrm>
            </p:contentPart>
          </mc:Choice>
          <mc:Fallback xmlns="">
            <p:pic>
              <p:nvPicPr>
                <p:cNvPr id="47" name="Ink 46">
                  <a:extLst>
                    <a:ext uri="{FF2B5EF4-FFF2-40B4-BE49-F238E27FC236}">
                      <a16:creationId xmlns:a16="http://schemas.microsoft.com/office/drawing/2014/main" id="{0ABB17CF-CB50-4B45-A7C1-663DE6FAC922}"/>
                    </a:ext>
                  </a:extLst>
                </p:cNvPr>
                <p:cNvPicPr/>
                <p:nvPr/>
              </p:nvPicPr>
              <p:blipFill>
                <a:blip r:embed="rId65"/>
                <a:stretch>
                  <a:fillRect/>
                </a:stretch>
              </p:blipFill>
              <p:spPr>
                <a:xfrm>
                  <a:off x="2927695" y="4078025"/>
                  <a:ext cx="7200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9" name="Ink 48">
                  <a:extLst>
                    <a:ext uri="{FF2B5EF4-FFF2-40B4-BE49-F238E27FC236}">
                      <a16:creationId xmlns:a16="http://schemas.microsoft.com/office/drawing/2014/main" id="{8B9DF3A8-9989-C541-8720-0B593A79A56C}"/>
                    </a:ext>
                  </a:extLst>
                </p14:cNvPr>
                <p14:cNvContentPartPr/>
                <p14:nvPr/>
              </p14:nvContentPartPr>
              <p14:xfrm>
                <a:off x="2548975" y="3910625"/>
                <a:ext cx="60120" cy="7200"/>
              </p14:xfrm>
            </p:contentPart>
          </mc:Choice>
          <mc:Fallback xmlns="">
            <p:pic>
              <p:nvPicPr>
                <p:cNvPr id="49" name="Ink 48">
                  <a:extLst>
                    <a:ext uri="{FF2B5EF4-FFF2-40B4-BE49-F238E27FC236}">
                      <a16:creationId xmlns:a16="http://schemas.microsoft.com/office/drawing/2014/main" id="{8B9DF3A8-9989-C541-8720-0B593A79A56C}"/>
                    </a:ext>
                  </a:extLst>
                </p:cNvPr>
                <p:cNvPicPr/>
                <p:nvPr/>
              </p:nvPicPr>
              <p:blipFill>
                <a:blip r:embed="rId67"/>
                <a:stretch>
                  <a:fillRect/>
                </a:stretch>
              </p:blipFill>
              <p:spPr>
                <a:xfrm>
                  <a:off x="2539975" y="3901985"/>
                  <a:ext cx="7776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3F91C3AC-8547-6C46-88E4-2C02CF223044}"/>
                    </a:ext>
                  </a:extLst>
                </p14:cNvPr>
                <p14:cNvContentPartPr/>
                <p14:nvPr/>
              </p14:nvContentPartPr>
              <p14:xfrm>
                <a:off x="2461855" y="3912785"/>
                <a:ext cx="216720" cy="36000"/>
              </p14:xfrm>
            </p:contentPart>
          </mc:Choice>
          <mc:Fallback xmlns="">
            <p:pic>
              <p:nvPicPr>
                <p:cNvPr id="50" name="Ink 49">
                  <a:extLst>
                    <a:ext uri="{FF2B5EF4-FFF2-40B4-BE49-F238E27FC236}">
                      <a16:creationId xmlns:a16="http://schemas.microsoft.com/office/drawing/2014/main" id="{3F91C3AC-8547-6C46-88E4-2C02CF223044}"/>
                    </a:ext>
                  </a:extLst>
                </p:cNvPr>
                <p:cNvPicPr/>
                <p:nvPr/>
              </p:nvPicPr>
              <p:blipFill>
                <a:blip r:embed="rId69"/>
                <a:stretch>
                  <a:fillRect/>
                </a:stretch>
              </p:blipFill>
              <p:spPr>
                <a:xfrm>
                  <a:off x="2452855" y="3903785"/>
                  <a:ext cx="2343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2" name="Ink 51">
                  <a:extLst>
                    <a:ext uri="{FF2B5EF4-FFF2-40B4-BE49-F238E27FC236}">
                      <a16:creationId xmlns:a16="http://schemas.microsoft.com/office/drawing/2014/main" id="{8BC4CD34-4AE0-274E-9FFC-7A168E951752}"/>
                    </a:ext>
                  </a:extLst>
                </p14:cNvPr>
                <p14:cNvContentPartPr/>
                <p14:nvPr/>
              </p14:nvContentPartPr>
              <p14:xfrm>
                <a:off x="2562655" y="3853385"/>
                <a:ext cx="22320" cy="201960"/>
              </p14:xfrm>
            </p:contentPart>
          </mc:Choice>
          <mc:Fallback xmlns="">
            <p:pic>
              <p:nvPicPr>
                <p:cNvPr id="52" name="Ink 51">
                  <a:extLst>
                    <a:ext uri="{FF2B5EF4-FFF2-40B4-BE49-F238E27FC236}">
                      <a16:creationId xmlns:a16="http://schemas.microsoft.com/office/drawing/2014/main" id="{8BC4CD34-4AE0-274E-9FFC-7A168E951752}"/>
                    </a:ext>
                  </a:extLst>
                </p:cNvPr>
                <p:cNvPicPr/>
                <p:nvPr/>
              </p:nvPicPr>
              <p:blipFill>
                <a:blip r:embed="rId71"/>
                <a:stretch>
                  <a:fillRect/>
                </a:stretch>
              </p:blipFill>
              <p:spPr>
                <a:xfrm>
                  <a:off x="2553655" y="3844745"/>
                  <a:ext cx="3996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4" name="Ink 53">
                  <a:extLst>
                    <a:ext uri="{FF2B5EF4-FFF2-40B4-BE49-F238E27FC236}">
                      <a16:creationId xmlns:a16="http://schemas.microsoft.com/office/drawing/2014/main" id="{9907FA11-6B8F-FE40-B821-46D7053D4D8F}"/>
                    </a:ext>
                  </a:extLst>
                </p14:cNvPr>
                <p14:cNvContentPartPr/>
                <p14:nvPr/>
              </p14:nvContentPartPr>
              <p14:xfrm>
                <a:off x="2602975" y="4214825"/>
                <a:ext cx="87120" cy="3960"/>
              </p14:xfrm>
            </p:contentPart>
          </mc:Choice>
          <mc:Fallback xmlns="">
            <p:pic>
              <p:nvPicPr>
                <p:cNvPr id="54" name="Ink 53">
                  <a:extLst>
                    <a:ext uri="{FF2B5EF4-FFF2-40B4-BE49-F238E27FC236}">
                      <a16:creationId xmlns:a16="http://schemas.microsoft.com/office/drawing/2014/main" id="{9907FA11-6B8F-FE40-B821-46D7053D4D8F}"/>
                    </a:ext>
                  </a:extLst>
                </p:cNvPr>
                <p:cNvPicPr/>
                <p:nvPr/>
              </p:nvPicPr>
              <p:blipFill>
                <a:blip r:embed="rId73"/>
                <a:stretch>
                  <a:fillRect/>
                </a:stretch>
              </p:blipFill>
              <p:spPr>
                <a:xfrm>
                  <a:off x="2593975" y="4205825"/>
                  <a:ext cx="1047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C2824114-E379-CB41-B21D-34EA2B20A071}"/>
                    </a:ext>
                  </a:extLst>
                </p14:cNvPr>
                <p14:cNvContentPartPr/>
                <p14:nvPr/>
              </p14:nvContentPartPr>
              <p14:xfrm>
                <a:off x="2689375" y="4218425"/>
                <a:ext cx="360" cy="360"/>
              </p14:xfrm>
            </p:contentPart>
          </mc:Choice>
          <mc:Fallback xmlns="">
            <p:pic>
              <p:nvPicPr>
                <p:cNvPr id="55" name="Ink 54">
                  <a:extLst>
                    <a:ext uri="{FF2B5EF4-FFF2-40B4-BE49-F238E27FC236}">
                      <a16:creationId xmlns:a16="http://schemas.microsoft.com/office/drawing/2014/main" id="{C2824114-E379-CB41-B21D-34EA2B20A071}"/>
                    </a:ext>
                  </a:extLst>
                </p:cNvPr>
                <p:cNvPicPr/>
                <p:nvPr/>
              </p:nvPicPr>
              <p:blipFill>
                <a:blip r:embed="rId75"/>
                <a:stretch>
                  <a:fillRect/>
                </a:stretch>
              </p:blipFill>
              <p:spPr>
                <a:xfrm>
                  <a:off x="2680735" y="42094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E5EF61A7-1A00-794A-87BF-250786794DF4}"/>
                    </a:ext>
                  </a:extLst>
                </p14:cNvPr>
                <p14:cNvContentPartPr/>
                <p14:nvPr/>
              </p14:nvContentPartPr>
              <p14:xfrm>
                <a:off x="2595415" y="4229945"/>
                <a:ext cx="223920" cy="36360"/>
              </p14:xfrm>
            </p:contentPart>
          </mc:Choice>
          <mc:Fallback xmlns="">
            <p:pic>
              <p:nvPicPr>
                <p:cNvPr id="57" name="Ink 56">
                  <a:extLst>
                    <a:ext uri="{FF2B5EF4-FFF2-40B4-BE49-F238E27FC236}">
                      <a16:creationId xmlns:a16="http://schemas.microsoft.com/office/drawing/2014/main" id="{E5EF61A7-1A00-794A-87BF-250786794DF4}"/>
                    </a:ext>
                  </a:extLst>
                </p:cNvPr>
                <p:cNvPicPr/>
                <p:nvPr/>
              </p:nvPicPr>
              <p:blipFill>
                <a:blip r:embed="rId77"/>
                <a:stretch>
                  <a:fillRect/>
                </a:stretch>
              </p:blipFill>
              <p:spPr>
                <a:xfrm>
                  <a:off x="2586415" y="4220945"/>
                  <a:ext cx="24156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9" name="Ink 58">
                  <a:extLst>
                    <a:ext uri="{FF2B5EF4-FFF2-40B4-BE49-F238E27FC236}">
                      <a16:creationId xmlns:a16="http://schemas.microsoft.com/office/drawing/2014/main" id="{9B09926B-F158-4A4F-9D85-BD9EE58C0ADC}"/>
                    </a:ext>
                  </a:extLst>
                </p14:cNvPr>
                <p14:cNvContentPartPr/>
                <p14:nvPr/>
              </p14:nvContentPartPr>
              <p14:xfrm>
                <a:off x="2699815" y="4180625"/>
                <a:ext cx="23400" cy="165960"/>
              </p14:xfrm>
            </p:contentPart>
          </mc:Choice>
          <mc:Fallback xmlns="">
            <p:pic>
              <p:nvPicPr>
                <p:cNvPr id="59" name="Ink 58">
                  <a:extLst>
                    <a:ext uri="{FF2B5EF4-FFF2-40B4-BE49-F238E27FC236}">
                      <a16:creationId xmlns:a16="http://schemas.microsoft.com/office/drawing/2014/main" id="{9B09926B-F158-4A4F-9D85-BD9EE58C0ADC}"/>
                    </a:ext>
                  </a:extLst>
                </p:cNvPr>
                <p:cNvPicPr/>
                <p:nvPr/>
              </p:nvPicPr>
              <p:blipFill>
                <a:blip r:embed="rId79"/>
                <a:stretch>
                  <a:fillRect/>
                </a:stretch>
              </p:blipFill>
              <p:spPr>
                <a:xfrm>
                  <a:off x="2691175" y="4171985"/>
                  <a:ext cx="41040" cy="183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61" name="Ink 60">
                <a:extLst>
                  <a:ext uri="{FF2B5EF4-FFF2-40B4-BE49-F238E27FC236}">
                    <a16:creationId xmlns:a16="http://schemas.microsoft.com/office/drawing/2014/main" id="{B9AC4C47-E576-4D44-9451-2AEF87E341FC}"/>
                  </a:ext>
                </a:extLst>
              </p14:cNvPr>
              <p14:cNvContentPartPr/>
              <p14:nvPr/>
            </p14:nvContentPartPr>
            <p14:xfrm>
              <a:off x="1719535" y="3003065"/>
              <a:ext cx="2784600" cy="1915560"/>
            </p14:xfrm>
          </p:contentPart>
        </mc:Choice>
        <mc:Fallback xmlns="">
          <p:pic>
            <p:nvPicPr>
              <p:cNvPr id="61" name="Ink 60">
                <a:extLst>
                  <a:ext uri="{FF2B5EF4-FFF2-40B4-BE49-F238E27FC236}">
                    <a16:creationId xmlns:a16="http://schemas.microsoft.com/office/drawing/2014/main" id="{B9AC4C47-E576-4D44-9451-2AEF87E341FC}"/>
                  </a:ext>
                </a:extLst>
              </p:cNvPr>
              <p:cNvPicPr/>
              <p:nvPr/>
            </p:nvPicPr>
            <p:blipFill>
              <a:blip r:embed="rId81"/>
              <a:stretch>
                <a:fillRect/>
              </a:stretch>
            </p:blipFill>
            <p:spPr>
              <a:xfrm>
                <a:off x="1710535" y="2994425"/>
                <a:ext cx="2802240" cy="1933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2" name="Ink 61">
                <a:extLst>
                  <a:ext uri="{FF2B5EF4-FFF2-40B4-BE49-F238E27FC236}">
                    <a16:creationId xmlns:a16="http://schemas.microsoft.com/office/drawing/2014/main" id="{9055920B-4FFC-6C4E-8E12-1F4AFCE9143B}"/>
                  </a:ext>
                </a:extLst>
              </p14:cNvPr>
              <p14:cNvContentPartPr/>
              <p14:nvPr/>
            </p14:nvContentPartPr>
            <p14:xfrm>
              <a:off x="6921895" y="2009465"/>
              <a:ext cx="1266840" cy="1051560"/>
            </p14:xfrm>
          </p:contentPart>
        </mc:Choice>
        <mc:Fallback xmlns="">
          <p:pic>
            <p:nvPicPr>
              <p:cNvPr id="62" name="Ink 61">
                <a:extLst>
                  <a:ext uri="{FF2B5EF4-FFF2-40B4-BE49-F238E27FC236}">
                    <a16:creationId xmlns:a16="http://schemas.microsoft.com/office/drawing/2014/main" id="{9055920B-4FFC-6C4E-8E12-1F4AFCE9143B}"/>
                  </a:ext>
                </a:extLst>
              </p:cNvPr>
              <p:cNvPicPr/>
              <p:nvPr/>
            </p:nvPicPr>
            <p:blipFill>
              <a:blip r:embed="rId83"/>
              <a:stretch>
                <a:fillRect/>
              </a:stretch>
            </p:blipFill>
            <p:spPr>
              <a:xfrm>
                <a:off x="6913255" y="2000825"/>
                <a:ext cx="1284480" cy="10692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32A52263-0B73-A346-98A0-5CE8B869AA85}"/>
                  </a:ext>
                </a:extLst>
              </p14:cNvPr>
              <p14:cNvContentPartPr/>
              <p14:nvPr/>
            </p14:nvContentPartPr>
            <p14:xfrm>
              <a:off x="4154575" y="1560905"/>
              <a:ext cx="1092240" cy="1060560"/>
            </p14:xfrm>
          </p:contentPart>
        </mc:Choice>
        <mc:Fallback xmlns="">
          <p:pic>
            <p:nvPicPr>
              <p:cNvPr id="63" name="Ink 62">
                <a:extLst>
                  <a:ext uri="{FF2B5EF4-FFF2-40B4-BE49-F238E27FC236}">
                    <a16:creationId xmlns:a16="http://schemas.microsoft.com/office/drawing/2014/main" id="{32A52263-0B73-A346-98A0-5CE8B869AA85}"/>
                  </a:ext>
                </a:extLst>
              </p:cNvPr>
              <p:cNvPicPr/>
              <p:nvPr/>
            </p:nvPicPr>
            <p:blipFill>
              <a:blip r:embed="rId85"/>
              <a:stretch>
                <a:fillRect/>
              </a:stretch>
            </p:blipFill>
            <p:spPr>
              <a:xfrm>
                <a:off x="4136575" y="1542905"/>
                <a:ext cx="1127880" cy="1096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4" name="Ink 63">
                <a:extLst>
                  <a:ext uri="{FF2B5EF4-FFF2-40B4-BE49-F238E27FC236}">
                    <a16:creationId xmlns:a16="http://schemas.microsoft.com/office/drawing/2014/main" id="{C4E1DAAE-AAFF-6441-BB06-806D65BF778A}"/>
                  </a:ext>
                </a:extLst>
              </p14:cNvPr>
              <p14:cNvContentPartPr/>
              <p14:nvPr/>
            </p14:nvContentPartPr>
            <p14:xfrm>
              <a:off x="6755935" y="4043465"/>
              <a:ext cx="1619640" cy="1433880"/>
            </p14:xfrm>
          </p:contentPart>
        </mc:Choice>
        <mc:Fallback xmlns="">
          <p:pic>
            <p:nvPicPr>
              <p:cNvPr id="64" name="Ink 63">
                <a:extLst>
                  <a:ext uri="{FF2B5EF4-FFF2-40B4-BE49-F238E27FC236}">
                    <a16:creationId xmlns:a16="http://schemas.microsoft.com/office/drawing/2014/main" id="{C4E1DAAE-AAFF-6441-BB06-806D65BF778A}"/>
                  </a:ext>
                </a:extLst>
              </p:cNvPr>
              <p:cNvPicPr/>
              <p:nvPr/>
            </p:nvPicPr>
            <p:blipFill>
              <a:blip r:embed="rId87"/>
              <a:stretch>
                <a:fillRect/>
              </a:stretch>
            </p:blipFill>
            <p:spPr>
              <a:xfrm>
                <a:off x="6738295" y="4025465"/>
                <a:ext cx="1655280" cy="1469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5" name="Ink 64">
                <a:extLst>
                  <a:ext uri="{FF2B5EF4-FFF2-40B4-BE49-F238E27FC236}">
                    <a16:creationId xmlns:a16="http://schemas.microsoft.com/office/drawing/2014/main" id="{5A76829A-4A3B-044C-AFC7-E3F96A0929D1}"/>
                  </a:ext>
                </a:extLst>
              </p14:cNvPr>
              <p14:cNvContentPartPr/>
              <p14:nvPr/>
            </p14:nvContentPartPr>
            <p14:xfrm>
              <a:off x="1425415" y="2528945"/>
              <a:ext cx="345600" cy="124920"/>
            </p14:xfrm>
          </p:contentPart>
        </mc:Choice>
        <mc:Fallback xmlns="">
          <p:pic>
            <p:nvPicPr>
              <p:cNvPr id="65" name="Ink 64">
                <a:extLst>
                  <a:ext uri="{FF2B5EF4-FFF2-40B4-BE49-F238E27FC236}">
                    <a16:creationId xmlns:a16="http://schemas.microsoft.com/office/drawing/2014/main" id="{5A76829A-4A3B-044C-AFC7-E3F96A0929D1}"/>
                  </a:ext>
                </a:extLst>
              </p:cNvPr>
              <p:cNvPicPr/>
              <p:nvPr/>
            </p:nvPicPr>
            <p:blipFill>
              <a:blip r:embed="rId89"/>
              <a:stretch>
                <a:fillRect/>
              </a:stretch>
            </p:blipFill>
            <p:spPr>
              <a:xfrm>
                <a:off x="1371415" y="2420945"/>
                <a:ext cx="45324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6" name="Ink 65">
                <a:extLst>
                  <a:ext uri="{FF2B5EF4-FFF2-40B4-BE49-F238E27FC236}">
                    <a16:creationId xmlns:a16="http://schemas.microsoft.com/office/drawing/2014/main" id="{52708EC0-6FCA-064C-B1A6-0BD41CDD4C73}"/>
                  </a:ext>
                </a:extLst>
              </p14:cNvPr>
              <p14:cNvContentPartPr/>
              <p14:nvPr/>
            </p14:nvContentPartPr>
            <p14:xfrm>
              <a:off x="9907015" y="3288545"/>
              <a:ext cx="212400" cy="15120"/>
            </p14:xfrm>
          </p:contentPart>
        </mc:Choice>
        <mc:Fallback xmlns="">
          <p:pic>
            <p:nvPicPr>
              <p:cNvPr id="66" name="Ink 65">
                <a:extLst>
                  <a:ext uri="{FF2B5EF4-FFF2-40B4-BE49-F238E27FC236}">
                    <a16:creationId xmlns:a16="http://schemas.microsoft.com/office/drawing/2014/main" id="{52708EC0-6FCA-064C-B1A6-0BD41CDD4C73}"/>
                  </a:ext>
                </a:extLst>
              </p:cNvPr>
              <p:cNvPicPr/>
              <p:nvPr/>
            </p:nvPicPr>
            <p:blipFill>
              <a:blip r:embed="rId91"/>
              <a:stretch>
                <a:fillRect/>
              </a:stretch>
            </p:blipFill>
            <p:spPr>
              <a:xfrm>
                <a:off x="9853375" y="3180545"/>
                <a:ext cx="32004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7" name="Ink 66">
                <a:extLst>
                  <a:ext uri="{FF2B5EF4-FFF2-40B4-BE49-F238E27FC236}">
                    <a16:creationId xmlns:a16="http://schemas.microsoft.com/office/drawing/2014/main" id="{7099CD65-9391-8149-80D2-D6C8549464EA}"/>
                  </a:ext>
                </a:extLst>
              </p14:cNvPr>
              <p14:cNvContentPartPr/>
              <p14:nvPr/>
            </p14:nvContentPartPr>
            <p14:xfrm>
              <a:off x="4530775" y="5451785"/>
              <a:ext cx="234360" cy="47880"/>
            </p14:xfrm>
          </p:contentPart>
        </mc:Choice>
        <mc:Fallback xmlns="">
          <p:pic>
            <p:nvPicPr>
              <p:cNvPr id="67" name="Ink 66">
                <a:extLst>
                  <a:ext uri="{FF2B5EF4-FFF2-40B4-BE49-F238E27FC236}">
                    <a16:creationId xmlns:a16="http://schemas.microsoft.com/office/drawing/2014/main" id="{7099CD65-9391-8149-80D2-D6C8549464EA}"/>
                  </a:ext>
                </a:extLst>
              </p:cNvPr>
              <p:cNvPicPr/>
              <p:nvPr/>
            </p:nvPicPr>
            <p:blipFill>
              <a:blip r:embed="rId93"/>
              <a:stretch>
                <a:fillRect/>
              </a:stretch>
            </p:blipFill>
            <p:spPr>
              <a:xfrm>
                <a:off x="4476775" y="5344145"/>
                <a:ext cx="342000" cy="263520"/>
              </a:xfrm>
              <a:prstGeom prst="rect">
                <a:avLst/>
              </a:prstGeom>
            </p:spPr>
          </p:pic>
        </mc:Fallback>
      </mc:AlternateContent>
    </p:spTree>
    <p:extLst>
      <p:ext uri="{BB962C8B-B14F-4D97-AF65-F5344CB8AC3E}">
        <p14:creationId xmlns:p14="http://schemas.microsoft.com/office/powerpoint/2010/main" val="2143883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13B4-D28B-4C4A-89A3-9CD986E95F02}"/>
              </a:ext>
            </a:extLst>
          </p:cNvPr>
          <p:cNvSpPr>
            <a:spLocks noGrp="1"/>
          </p:cNvSpPr>
          <p:nvPr>
            <p:ph type="title"/>
          </p:nvPr>
        </p:nvSpPr>
        <p:spPr/>
        <p:txBody>
          <a:bodyPr/>
          <a:lstStyle/>
          <a:p>
            <a:r>
              <a:rPr lang="en-US" dirty="0"/>
              <a:t>When clustering is used…</a:t>
            </a:r>
          </a:p>
        </p:txBody>
      </p:sp>
      <p:sp>
        <p:nvSpPr>
          <p:cNvPr id="3" name="Content Placeholder 2">
            <a:extLst>
              <a:ext uri="{FF2B5EF4-FFF2-40B4-BE49-F238E27FC236}">
                <a16:creationId xmlns:a16="http://schemas.microsoft.com/office/drawing/2014/main" id="{7828EE68-8D9E-5A45-974B-AE9429C2B380}"/>
              </a:ext>
            </a:extLst>
          </p:cNvPr>
          <p:cNvSpPr>
            <a:spLocks noGrp="1"/>
          </p:cNvSpPr>
          <p:nvPr>
            <p:ph idx="1"/>
          </p:nvPr>
        </p:nvSpPr>
        <p:spPr/>
        <p:txBody>
          <a:bodyPr>
            <a:normAutofit/>
          </a:bodyPr>
          <a:lstStyle/>
          <a:p>
            <a:r>
              <a:rPr lang="en-US" sz="3600" dirty="0"/>
              <a:t>We must balance between three criteria:</a:t>
            </a:r>
          </a:p>
          <a:p>
            <a:pPr lvl="1"/>
            <a:r>
              <a:rPr lang="en-US" sz="3200" dirty="0">
                <a:solidFill>
                  <a:srgbClr val="0070C0"/>
                </a:solidFill>
              </a:rPr>
              <a:t>maximizing inter-cluster distance, </a:t>
            </a:r>
          </a:p>
          <a:p>
            <a:pPr lvl="1"/>
            <a:r>
              <a:rPr lang="en-US" sz="3200" dirty="0">
                <a:solidFill>
                  <a:srgbClr val="FF0000"/>
                </a:solidFill>
              </a:rPr>
              <a:t>minimizing intra-cluster distance,</a:t>
            </a:r>
          </a:p>
          <a:p>
            <a:pPr lvl="1"/>
            <a:r>
              <a:rPr lang="en-US" sz="3200" dirty="0">
                <a:solidFill>
                  <a:srgbClr val="00B050"/>
                </a:solidFill>
              </a:rPr>
              <a:t>minimizing the number of clusters.</a:t>
            </a:r>
          </a:p>
        </p:txBody>
      </p:sp>
    </p:spTree>
    <p:extLst>
      <p:ext uri="{BB962C8B-B14F-4D97-AF65-F5344CB8AC3E}">
        <p14:creationId xmlns:p14="http://schemas.microsoft.com/office/powerpoint/2010/main" val="152150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C3CF-2199-7C18-DAE6-111152013D7D}"/>
              </a:ext>
            </a:extLst>
          </p:cNvPr>
          <p:cNvSpPr>
            <a:spLocks noGrp="1"/>
          </p:cNvSpPr>
          <p:nvPr>
            <p:ph type="title"/>
          </p:nvPr>
        </p:nvSpPr>
        <p:spPr/>
        <p:txBody>
          <a:bodyPr/>
          <a:lstStyle/>
          <a:p>
            <a:r>
              <a:rPr lang="en-US" dirty="0"/>
              <a:t>A Spoonful of Philosophy</a:t>
            </a:r>
          </a:p>
        </p:txBody>
      </p:sp>
      <p:sp>
        <p:nvSpPr>
          <p:cNvPr id="3" name="Content Placeholder 2">
            <a:extLst>
              <a:ext uri="{FF2B5EF4-FFF2-40B4-BE49-F238E27FC236}">
                <a16:creationId xmlns:a16="http://schemas.microsoft.com/office/drawing/2014/main" id="{706963FA-3E5B-1268-C921-46B44340DE1A}"/>
              </a:ext>
            </a:extLst>
          </p:cNvPr>
          <p:cNvSpPr>
            <a:spLocks noGrp="1"/>
          </p:cNvSpPr>
          <p:nvPr>
            <p:ph idx="1"/>
          </p:nvPr>
        </p:nvSpPr>
        <p:spPr/>
        <p:txBody>
          <a:bodyPr>
            <a:normAutofit fontScale="92500" lnSpcReduction="10000"/>
          </a:bodyPr>
          <a:lstStyle/>
          <a:p>
            <a:pPr marL="0" indent="0">
              <a:buNone/>
            </a:pPr>
            <a:r>
              <a:rPr lang="en-US" dirty="0"/>
              <a:t>Our original goal was to answer the following questions:</a:t>
            </a:r>
          </a:p>
          <a:p>
            <a:r>
              <a:rPr lang="en-US" dirty="0">
                <a:solidFill>
                  <a:srgbClr val="7030A0"/>
                </a:solidFill>
              </a:rPr>
              <a:t>How good is a specific model (after ML)?</a:t>
            </a:r>
          </a:p>
          <a:p>
            <a:r>
              <a:rPr lang="en-US" dirty="0">
                <a:solidFill>
                  <a:srgbClr val="7030A0"/>
                </a:solidFill>
              </a:rPr>
              <a:t>Which of two models is better?</a:t>
            </a:r>
          </a:p>
          <a:p>
            <a:r>
              <a:rPr lang="en-US" dirty="0">
                <a:solidFill>
                  <a:srgbClr val="7030A0"/>
                </a:solidFill>
              </a:rPr>
              <a:t>Which of two learning algorithms is better?</a:t>
            </a:r>
            <a:endParaRPr lang="en-US" dirty="0"/>
          </a:p>
          <a:p>
            <a:pPr marL="0" indent="0">
              <a:buNone/>
            </a:pPr>
            <a:r>
              <a:rPr lang="en-US" dirty="0">
                <a:solidFill>
                  <a:srgbClr val="FF0000"/>
                </a:solidFill>
              </a:rPr>
              <a:t>These questions seem to have subjective words: “good”, “better”.</a:t>
            </a:r>
          </a:p>
          <a:p>
            <a:pPr marL="0" indent="0">
              <a:buNone/>
            </a:pPr>
            <a:r>
              <a:rPr lang="en-US" dirty="0"/>
              <a:t>Our</a:t>
            </a:r>
            <a:r>
              <a:rPr lang="en-US" dirty="0">
                <a:solidFill>
                  <a:srgbClr val="FF0000"/>
                </a:solidFill>
              </a:rPr>
              <a:t> new </a:t>
            </a:r>
            <a:r>
              <a:rPr lang="en-US" dirty="0"/>
              <a:t>goal is to answer the following questions:</a:t>
            </a:r>
          </a:p>
          <a:p>
            <a:r>
              <a:rPr lang="en-US" dirty="0">
                <a:solidFill>
                  <a:srgbClr val="C00000"/>
                </a:solidFill>
              </a:rPr>
              <a:t>Find numeric measures or indicators that capture how good is a specific model or algorithm.</a:t>
            </a:r>
          </a:p>
          <a:p>
            <a:r>
              <a:rPr lang="en-US" dirty="0">
                <a:solidFill>
                  <a:srgbClr val="C00000"/>
                </a:solidFill>
              </a:rPr>
              <a:t>If the above is impossible, find comparative preference indicators that can see which model or algorithm is preferable to another.</a:t>
            </a:r>
          </a:p>
          <a:p>
            <a:endParaRPr lang="en-US" dirty="0">
              <a:solidFill>
                <a:srgbClr val="7030A0"/>
              </a:solidFill>
            </a:endParaRPr>
          </a:p>
          <a:p>
            <a:pPr marL="0" indent="0">
              <a:buNone/>
            </a:pPr>
            <a:endParaRPr lang="en-US" dirty="0">
              <a:solidFill>
                <a:srgbClr val="7030A0"/>
              </a:solidFill>
            </a:endParaRPr>
          </a:p>
        </p:txBody>
      </p:sp>
    </p:spTree>
    <p:extLst>
      <p:ext uri="{BB962C8B-B14F-4D97-AF65-F5344CB8AC3E}">
        <p14:creationId xmlns:p14="http://schemas.microsoft.com/office/powerpoint/2010/main" val="1694905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13B4-D28B-4C4A-89A3-9CD986E95F02}"/>
              </a:ext>
            </a:extLst>
          </p:cNvPr>
          <p:cNvSpPr>
            <a:spLocks noGrp="1"/>
          </p:cNvSpPr>
          <p:nvPr>
            <p:ph type="title"/>
          </p:nvPr>
        </p:nvSpPr>
        <p:spPr/>
        <p:txBody>
          <a:bodyPr/>
          <a:lstStyle/>
          <a:p>
            <a:r>
              <a:rPr lang="en-US" dirty="0"/>
              <a:t>When clustering is used…</a:t>
            </a:r>
          </a:p>
        </p:txBody>
      </p:sp>
      <p:sp>
        <p:nvSpPr>
          <p:cNvPr id="3" name="Content Placeholder 2">
            <a:extLst>
              <a:ext uri="{FF2B5EF4-FFF2-40B4-BE49-F238E27FC236}">
                <a16:creationId xmlns:a16="http://schemas.microsoft.com/office/drawing/2014/main" id="{7828EE68-8D9E-5A45-974B-AE9429C2B380}"/>
              </a:ext>
            </a:extLst>
          </p:cNvPr>
          <p:cNvSpPr>
            <a:spLocks noGrp="1"/>
          </p:cNvSpPr>
          <p:nvPr>
            <p:ph idx="1"/>
          </p:nvPr>
        </p:nvSpPr>
        <p:spPr/>
        <p:txBody>
          <a:bodyPr>
            <a:normAutofit/>
          </a:bodyPr>
          <a:lstStyle/>
          <a:p>
            <a:r>
              <a:rPr lang="en-US" dirty="0"/>
              <a:t>We must balance between three criteria:</a:t>
            </a:r>
          </a:p>
          <a:p>
            <a:pPr lvl="1"/>
            <a:r>
              <a:rPr lang="en-US" dirty="0"/>
              <a:t>maximizing inter-cluster distance, </a:t>
            </a:r>
          </a:p>
          <a:p>
            <a:pPr lvl="1"/>
            <a:r>
              <a:rPr lang="en-US" dirty="0"/>
              <a:t>minimizing intra-cluster distance,</a:t>
            </a:r>
          </a:p>
          <a:p>
            <a:pPr lvl="1"/>
            <a:r>
              <a:rPr lang="en-US" dirty="0"/>
              <a:t>minimizing the number of clusters.</a:t>
            </a:r>
          </a:p>
          <a:p>
            <a:r>
              <a:rPr lang="en-US" dirty="0">
                <a:solidFill>
                  <a:srgbClr val="FF0000"/>
                </a:solidFill>
              </a:rPr>
              <a:t>Inter-cluster distance </a:t>
            </a:r>
            <a:r>
              <a:rPr lang="en-US" dirty="0"/>
              <a:t>may be defined in different ways (e.g., distance between centroids, or distance between cluster boundaries) and may also have to account for the incommensurability of different dimensions (e.g., human height in meters, human weight in kilograms).</a:t>
            </a:r>
          </a:p>
        </p:txBody>
      </p:sp>
    </p:spTree>
    <p:extLst>
      <p:ext uri="{BB962C8B-B14F-4D97-AF65-F5344CB8AC3E}">
        <p14:creationId xmlns:p14="http://schemas.microsoft.com/office/powerpoint/2010/main" val="2336753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13B4-D28B-4C4A-89A3-9CD986E95F02}"/>
              </a:ext>
            </a:extLst>
          </p:cNvPr>
          <p:cNvSpPr>
            <a:spLocks noGrp="1"/>
          </p:cNvSpPr>
          <p:nvPr>
            <p:ph type="title"/>
          </p:nvPr>
        </p:nvSpPr>
        <p:spPr/>
        <p:txBody>
          <a:bodyPr/>
          <a:lstStyle/>
          <a:p>
            <a:r>
              <a:rPr lang="en-US" dirty="0"/>
              <a:t>When clustering is used…</a:t>
            </a:r>
          </a:p>
        </p:txBody>
      </p:sp>
      <p:sp>
        <p:nvSpPr>
          <p:cNvPr id="3" name="Content Placeholder 2">
            <a:extLst>
              <a:ext uri="{FF2B5EF4-FFF2-40B4-BE49-F238E27FC236}">
                <a16:creationId xmlns:a16="http://schemas.microsoft.com/office/drawing/2014/main" id="{7828EE68-8D9E-5A45-974B-AE9429C2B380}"/>
              </a:ext>
            </a:extLst>
          </p:cNvPr>
          <p:cNvSpPr>
            <a:spLocks noGrp="1"/>
          </p:cNvSpPr>
          <p:nvPr>
            <p:ph idx="1"/>
          </p:nvPr>
        </p:nvSpPr>
        <p:spPr/>
        <p:txBody>
          <a:bodyPr>
            <a:normAutofit/>
          </a:bodyPr>
          <a:lstStyle/>
          <a:p>
            <a:r>
              <a:rPr lang="en-US" dirty="0"/>
              <a:t>We must balance between three criteria:</a:t>
            </a:r>
          </a:p>
          <a:p>
            <a:pPr lvl="1"/>
            <a:r>
              <a:rPr lang="en-US" dirty="0"/>
              <a:t>maximizing inter-cluster distance, </a:t>
            </a:r>
          </a:p>
          <a:p>
            <a:pPr lvl="1"/>
            <a:r>
              <a:rPr lang="en-US" dirty="0"/>
              <a:t>minimizing intra-cluster distance,</a:t>
            </a:r>
          </a:p>
          <a:p>
            <a:pPr lvl="1"/>
            <a:r>
              <a:rPr lang="en-US" dirty="0"/>
              <a:t>minimizing the number of clusters.</a:t>
            </a:r>
          </a:p>
          <a:p>
            <a:r>
              <a:rPr lang="en-US" dirty="0">
                <a:solidFill>
                  <a:srgbClr val="FF0000"/>
                </a:solidFill>
              </a:rPr>
              <a:t>Inter-cluster distance </a:t>
            </a:r>
            <a:r>
              <a:rPr lang="en-US" dirty="0"/>
              <a:t>may be defined in different ways and may also have to account for the incommensurability of different dimensions.</a:t>
            </a:r>
          </a:p>
          <a:p>
            <a:r>
              <a:rPr lang="en-US" dirty="0">
                <a:solidFill>
                  <a:srgbClr val="FF0000"/>
                </a:solidFill>
              </a:rPr>
              <a:t>Intra-cluster distance </a:t>
            </a:r>
            <a:r>
              <a:rPr lang="en-US" dirty="0"/>
              <a:t>may focus on average or maximum distances between points in a cluster, or from points to the cluster centroid, or from points to cluster boundaries.</a:t>
            </a:r>
          </a:p>
        </p:txBody>
      </p:sp>
    </p:spTree>
    <p:extLst>
      <p:ext uri="{BB962C8B-B14F-4D97-AF65-F5344CB8AC3E}">
        <p14:creationId xmlns:p14="http://schemas.microsoft.com/office/powerpoint/2010/main" val="3921594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5D4B-A9AB-3D44-A294-0A045A4E798A}"/>
              </a:ext>
            </a:extLst>
          </p:cNvPr>
          <p:cNvSpPr>
            <a:spLocks noGrp="1"/>
          </p:cNvSpPr>
          <p:nvPr>
            <p:ph type="title"/>
          </p:nvPr>
        </p:nvSpPr>
        <p:spPr/>
        <p:txBody>
          <a:bodyPr>
            <a:normAutofit fontScale="90000"/>
          </a:bodyPr>
          <a:lstStyle/>
          <a:p>
            <a:r>
              <a:rPr lang="en-US" dirty="0"/>
              <a:t>If you are evaluating a new algorithm or model, what is the “straw man” for comparison?</a:t>
            </a:r>
          </a:p>
        </p:txBody>
      </p:sp>
      <p:sp>
        <p:nvSpPr>
          <p:cNvPr id="3" name="Content Placeholder 2">
            <a:extLst>
              <a:ext uri="{FF2B5EF4-FFF2-40B4-BE49-F238E27FC236}">
                <a16:creationId xmlns:a16="http://schemas.microsoft.com/office/drawing/2014/main" id="{B0C64B5F-B622-0142-B136-3E871743B7D9}"/>
              </a:ext>
            </a:extLst>
          </p:cNvPr>
          <p:cNvSpPr>
            <a:spLocks noGrp="1"/>
          </p:cNvSpPr>
          <p:nvPr>
            <p:ph idx="1"/>
          </p:nvPr>
        </p:nvSpPr>
        <p:spPr/>
        <p:txBody>
          <a:bodyPr>
            <a:normAutofit lnSpcReduction="10000"/>
          </a:bodyPr>
          <a:lstStyle/>
          <a:p>
            <a:r>
              <a:rPr lang="en-US" dirty="0">
                <a:solidFill>
                  <a:srgbClr val="FF0000"/>
                </a:solidFill>
              </a:rPr>
              <a:t>Classification: </a:t>
            </a:r>
            <a:r>
              <a:rPr lang="en-US" dirty="0"/>
              <a:t>linear perceptron; support vector machine; small feedforward neural network trained with </a:t>
            </a:r>
            <a:r>
              <a:rPr lang="en-US" dirty="0">
                <a:solidFill>
                  <a:srgbClr val="FF0000"/>
                </a:solidFill>
              </a:rPr>
              <a:t>backpropagation</a:t>
            </a:r>
            <a:r>
              <a:rPr lang="en-US" dirty="0"/>
              <a:t>; decision tree; random forest</a:t>
            </a:r>
          </a:p>
          <a:p>
            <a:endParaRPr lang="en-US" dirty="0"/>
          </a:p>
          <a:p>
            <a:r>
              <a:rPr lang="en-US" dirty="0">
                <a:solidFill>
                  <a:srgbClr val="FF0000"/>
                </a:solidFill>
              </a:rPr>
              <a:t>Function approximation: </a:t>
            </a:r>
            <a:r>
              <a:rPr lang="en-US" dirty="0"/>
              <a:t>linear regression; logistic regression; support vector regression; small feedforward NN (with backpropagation)</a:t>
            </a:r>
          </a:p>
          <a:p>
            <a:endParaRPr lang="en-US" dirty="0">
              <a:solidFill>
                <a:srgbClr val="FF0000"/>
              </a:solidFill>
            </a:endParaRPr>
          </a:p>
          <a:p>
            <a:r>
              <a:rPr lang="en-US" dirty="0">
                <a:solidFill>
                  <a:srgbClr val="FF0000"/>
                </a:solidFill>
              </a:rPr>
              <a:t>Forecasting/prediction over time: </a:t>
            </a:r>
            <a:r>
              <a:rPr lang="en-US" dirty="0"/>
              <a:t>no change model; short-term average; long-term average; seasonal average; linear trend model;  ARMA; ARIMA; LSTM/GRU neural network</a:t>
            </a:r>
          </a:p>
          <a:p>
            <a:endParaRPr lang="en-US" dirty="0"/>
          </a:p>
        </p:txBody>
      </p:sp>
    </p:spTree>
    <p:extLst>
      <p:ext uri="{BB962C8B-B14F-4D97-AF65-F5344CB8AC3E}">
        <p14:creationId xmlns:p14="http://schemas.microsoft.com/office/powerpoint/2010/main" val="3514789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n-fold Cross-validation </a:t>
            </a:r>
            <a:r>
              <a:rPr lang="en-US" dirty="0"/>
              <a:t>(repeated resampling)</a:t>
            </a:r>
            <a:endParaRPr lang="en-US" dirty="0">
              <a:solidFill>
                <a:srgbClr val="7030A0"/>
              </a:solidFill>
            </a:endParaRPr>
          </a:p>
        </p:txBody>
      </p:sp>
      <p:sp>
        <p:nvSpPr>
          <p:cNvPr id="3" name="Content Placeholder 2"/>
          <p:cNvSpPr>
            <a:spLocks noGrp="1"/>
          </p:cNvSpPr>
          <p:nvPr>
            <p:ph idx="1"/>
          </p:nvPr>
        </p:nvSpPr>
        <p:spPr/>
        <p:txBody>
          <a:bodyPr>
            <a:normAutofit/>
          </a:bodyPr>
          <a:lstStyle/>
          <a:p>
            <a:endParaRPr lang="en-US" dirty="0"/>
          </a:p>
          <a:p>
            <a:r>
              <a:rPr lang="en-US" sz="3600" i="1" dirty="0"/>
              <a:t>For n trials, do:</a:t>
            </a:r>
          </a:p>
          <a:p>
            <a:pPr lvl="2"/>
            <a:r>
              <a:rPr lang="en-US" sz="2800" i="1" dirty="0"/>
              <a:t>Split data set again into training and validation subsets;</a:t>
            </a:r>
          </a:p>
          <a:p>
            <a:pPr lvl="2"/>
            <a:r>
              <a:rPr lang="en-US" sz="2800" i="1" dirty="0"/>
              <a:t>Train;</a:t>
            </a:r>
          </a:p>
          <a:p>
            <a:pPr lvl="2"/>
            <a:r>
              <a:rPr lang="en-US" sz="2800" i="1" dirty="0"/>
              <a:t>Evaluate on validation set;</a:t>
            </a:r>
          </a:p>
          <a:p>
            <a:r>
              <a:rPr lang="en-US" sz="3600" i="1" dirty="0"/>
              <a:t>Combine the results of all trials.</a:t>
            </a:r>
          </a:p>
          <a:p>
            <a:endParaRPr lang="en-US" dirty="0"/>
          </a:p>
        </p:txBody>
      </p:sp>
    </p:spTree>
    <p:extLst>
      <p:ext uri="{BB962C8B-B14F-4D97-AF65-F5344CB8AC3E}">
        <p14:creationId xmlns:p14="http://schemas.microsoft.com/office/powerpoint/2010/main" val="2065430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6109-CAA0-267B-555A-D9B0D7D0FEBE}"/>
              </a:ext>
            </a:extLst>
          </p:cNvPr>
          <p:cNvSpPr>
            <a:spLocks noGrp="1"/>
          </p:cNvSpPr>
          <p:nvPr>
            <p:ph type="title"/>
          </p:nvPr>
        </p:nvSpPr>
        <p:spPr/>
        <p:txBody>
          <a:bodyPr/>
          <a:lstStyle/>
          <a:p>
            <a:r>
              <a:rPr lang="en-US" dirty="0"/>
              <a:t>Over-training</a:t>
            </a:r>
          </a:p>
        </p:txBody>
      </p:sp>
      <p:sp>
        <p:nvSpPr>
          <p:cNvPr id="3" name="Content Placeholder 2">
            <a:extLst>
              <a:ext uri="{FF2B5EF4-FFF2-40B4-BE49-F238E27FC236}">
                <a16:creationId xmlns:a16="http://schemas.microsoft.com/office/drawing/2014/main" id="{C59D6F23-64A1-7F9A-C538-78BBEC420946}"/>
              </a:ext>
            </a:extLst>
          </p:cNvPr>
          <p:cNvSpPr>
            <a:spLocks noGrp="1"/>
          </p:cNvSpPr>
          <p:nvPr>
            <p:ph idx="1"/>
          </p:nvPr>
        </p:nvSpPr>
        <p:spPr/>
        <p:txBody>
          <a:bodyPr/>
          <a:lstStyle/>
          <a:p>
            <a:r>
              <a:rPr lang="en-US" dirty="0"/>
              <a:t>Training for too long can result in adverse performance on test data.</a:t>
            </a:r>
          </a:p>
          <a:p>
            <a:endParaRPr lang="en-US" dirty="0">
              <a:solidFill>
                <a:srgbClr val="FF0000"/>
              </a:solidFill>
            </a:endParaRPr>
          </a:p>
          <a:p>
            <a:r>
              <a:rPr lang="en-US" dirty="0">
                <a:solidFill>
                  <a:srgbClr val="FF0000"/>
                </a:solidFill>
              </a:rPr>
              <a:t>Performance of the trained model may be excellent on the training data, but worsen on the test data.</a:t>
            </a:r>
          </a:p>
          <a:p>
            <a:endParaRPr lang="en-US" dirty="0"/>
          </a:p>
          <a:p>
            <a:r>
              <a:rPr lang="en-US" u="sng" dirty="0"/>
              <a:t>Example</a:t>
            </a:r>
            <a:r>
              <a:rPr lang="en-US" dirty="0"/>
              <a:t>: a model may effectively memorize training data, but it may be incapable of giving good results on new data.</a:t>
            </a:r>
          </a:p>
        </p:txBody>
      </p:sp>
    </p:spTree>
    <p:extLst>
      <p:ext uri="{BB962C8B-B14F-4D97-AF65-F5344CB8AC3E}">
        <p14:creationId xmlns:p14="http://schemas.microsoft.com/office/powerpoint/2010/main" val="1520073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B6F9-6117-B096-E373-C52E24729C19}"/>
              </a:ext>
            </a:extLst>
          </p:cNvPr>
          <p:cNvSpPr>
            <a:spLocks noGrp="1"/>
          </p:cNvSpPr>
          <p:nvPr>
            <p:ph type="title"/>
          </p:nvPr>
        </p:nvSpPr>
        <p:spPr/>
        <p:txBody>
          <a:bodyPr/>
          <a:lstStyle/>
          <a:p>
            <a:r>
              <a:rPr lang="en-US" dirty="0"/>
              <a:t>One approach to avoid over-training</a:t>
            </a:r>
          </a:p>
        </p:txBody>
      </p:sp>
      <p:sp>
        <p:nvSpPr>
          <p:cNvPr id="3" name="Content Placeholder 2">
            <a:extLst>
              <a:ext uri="{FF2B5EF4-FFF2-40B4-BE49-F238E27FC236}">
                <a16:creationId xmlns:a16="http://schemas.microsoft.com/office/drawing/2014/main" id="{70DFDD9D-2AAD-069A-64C6-71FD267F9E33}"/>
              </a:ext>
            </a:extLst>
          </p:cNvPr>
          <p:cNvSpPr>
            <a:spLocks noGrp="1"/>
          </p:cNvSpPr>
          <p:nvPr>
            <p:ph idx="1"/>
          </p:nvPr>
        </p:nvSpPr>
        <p:spPr/>
        <p:txBody>
          <a:bodyPr/>
          <a:lstStyle/>
          <a:p>
            <a:r>
              <a:rPr lang="en-US" dirty="0"/>
              <a:t>Divide data set into </a:t>
            </a:r>
            <a:r>
              <a:rPr lang="en-US" dirty="0">
                <a:solidFill>
                  <a:srgbClr val="0070C0"/>
                </a:solidFill>
              </a:rPr>
              <a:t>three</a:t>
            </a:r>
            <a:r>
              <a:rPr lang="en-US" dirty="0"/>
              <a:t> subsets (training, validation, testing).</a:t>
            </a:r>
          </a:p>
          <a:p>
            <a:r>
              <a:rPr lang="en-US" dirty="0"/>
              <a:t>Repeat:</a:t>
            </a:r>
          </a:p>
          <a:p>
            <a:pPr lvl="1"/>
            <a:r>
              <a:rPr lang="en-US" dirty="0">
                <a:solidFill>
                  <a:srgbClr val="FF0000"/>
                </a:solidFill>
              </a:rPr>
              <a:t>Perform another iteration of training;</a:t>
            </a:r>
          </a:p>
          <a:p>
            <a:pPr lvl="1"/>
            <a:r>
              <a:rPr lang="en-US" dirty="0">
                <a:solidFill>
                  <a:srgbClr val="7030A0"/>
                </a:solidFill>
              </a:rPr>
              <a:t>Compare performance on training set and validation set</a:t>
            </a:r>
          </a:p>
          <a:p>
            <a:pPr marL="0" indent="0">
              <a:buNone/>
            </a:pPr>
            <a:r>
              <a:rPr lang="en-US" dirty="0"/>
              <a:t>   Until validation performance begins to worsen over successive iterations;</a:t>
            </a:r>
          </a:p>
          <a:p>
            <a:r>
              <a:rPr lang="en-US" dirty="0"/>
              <a:t>Evaluate the trained model on the testing subset.</a:t>
            </a:r>
          </a:p>
        </p:txBody>
      </p:sp>
    </p:spTree>
    <p:extLst>
      <p:ext uri="{BB962C8B-B14F-4D97-AF65-F5344CB8AC3E}">
        <p14:creationId xmlns:p14="http://schemas.microsoft.com/office/powerpoint/2010/main" val="3795109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5CAA-20BD-4268-692E-840144FF018A}"/>
              </a:ext>
            </a:extLst>
          </p:cNvPr>
          <p:cNvSpPr>
            <a:spLocks noGrp="1"/>
          </p:cNvSpPr>
          <p:nvPr>
            <p:ph type="title"/>
          </p:nvPr>
        </p:nvSpPr>
        <p:spPr/>
        <p:txBody>
          <a:bodyPr>
            <a:normAutofit/>
          </a:bodyPr>
          <a:lstStyle/>
          <a:p>
            <a:r>
              <a:rPr lang="en-US" sz="4000" dirty="0"/>
              <a:t>Training data vs. Validation data vs. Testing data</a:t>
            </a:r>
          </a:p>
        </p:txBody>
      </p:sp>
      <p:sp>
        <p:nvSpPr>
          <p:cNvPr id="3" name="Content Placeholder 2">
            <a:extLst>
              <a:ext uri="{FF2B5EF4-FFF2-40B4-BE49-F238E27FC236}">
                <a16:creationId xmlns:a16="http://schemas.microsoft.com/office/drawing/2014/main" id="{0BAC15CF-4E3E-5C27-0EC1-5FFB5BAFCDA9}"/>
              </a:ext>
            </a:extLst>
          </p:cNvPr>
          <p:cNvSpPr>
            <a:spLocks noGrp="1"/>
          </p:cNvSpPr>
          <p:nvPr>
            <p:ph idx="1"/>
          </p:nvPr>
        </p:nvSpPr>
        <p:spPr/>
        <p:txBody>
          <a:bodyPr>
            <a:normAutofit fontScale="92500"/>
          </a:bodyPr>
          <a:lstStyle/>
          <a:p>
            <a:r>
              <a:rPr lang="en-US" dirty="0">
                <a:solidFill>
                  <a:srgbClr val="C00000"/>
                </a:solidFill>
              </a:rPr>
              <a:t>Training set: A set of examples used for learning, that is to fit the parameters of the classifier.</a:t>
            </a:r>
          </a:p>
          <a:p>
            <a:r>
              <a:rPr lang="en-US" dirty="0">
                <a:solidFill>
                  <a:srgbClr val="00B0F0"/>
                </a:solidFill>
              </a:rPr>
              <a:t>Validation set: A set of examples used to tune the parameters of a classifier, for example to choose the number of hidden units in a neural network.</a:t>
            </a:r>
          </a:p>
          <a:p>
            <a:r>
              <a:rPr lang="en-US" dirty="0">
                <a:solidFill>
                  <a:srgbClr val="00B050"/>
                </a:solidFill>
              </a:rPr>
              <a:t>Test set: A set of examples used only to assess the performance of a fully-specified classifier.</a:t>
            </a:r>
          </a:p>
          <a:p>
            <a:pPr marL="0" indent="0">
              <a:buNone/>
            </a:pPr>
            <a:r>
              <a:rPr lang="en-US" dirty="0"/>
              <a:t>[Brian Ripley, p. 354, </a:t>
            </a:r>
            <a:r>
              <a:rPr lang="en-US" dirty="0">
                <a:hlinkClick r:id="rId2"/>
              </a:rPr>
              <a:t>Pattern Recognition and Neural Networks</a:t>
            </a:r>
            <a:r>
              <a:rPr lang="en-US" dirty="0"/>
              <a:t>, 1996]</a:t>
            </a:r>
          </a:p>
          <a:p>
            <a:pPr marL="0" indent="0">
              <a:buNone/>
            </a:pPr>
            <a:r>
              <a:rPr lang="en-US" i="1" dirty="0"/>
              <a:t>For more discussion, see</a:t>
            </a:r>
          </a:p>
          <a:p>
            <a:pPr marL="0" indent="0">
              <a:buNone/>
            </a:pPr>
            <a:r>
              <a:rPr lang="en-US" i="1" dirty="0"/>
              <a:t> </a:t>
            </a:r>
            <a:r>
              <a:rPr lang="en-US" i="1" dirty="0">
                <a:hlinkClick r:id="rId3"/>
              </a:rPr>
              <a:t>https://machinelearningmastery.com/difference-test-validation-datasets/</a:t>
            </a:r>
            <a:r>
              <a:rPr lang="en-US" i="1" dirty="0"/>
              <a:t> </a:t>
            </a:r>
          </a:p>
        </p:txBody>
      </p:sp>
    </p:spTree>
    <p:extLst>
      <p:ext uri="{BB962C8B-B14F-4D97-AF65-F5344CB8AC3E}">
        <p14:creationId xmlns:p14="http://schemas.microsoft.com/office/powerpoint/2010/main" val="2023245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F31E-DC2A-0AE2-F740-A30E0E48EF7B}"/>
              </a:ext>
            </a:extLst>
          </p:cNvPr>
          <p:cNvSpPr>
            <a:spLocks noGrp="1"/>
          </p:cNvSpPr>
          <p:nvPr>
            <p:ph type="title"/>
          </p:nvPr>
        </p:nvSpPr>
        <p:spPr/>
        <p:txBody>
          <a:bodyPr/>
          <a:lstStyle/>
          <a:p>
            <a:r>
              <a:rPr lang="en-US" dirty="0"/>
              <a:t>Example: Textbook problems and solutions</a:t>
            </a:r>
            <a:br>
              <a:rPr lang="en-US" dirty="0"/>
            </a:br>
            <a:endParaRPr lang="en-US" dirty="0"/>
          </a:p>
        </p:txBody>
      </p:sp>
      <p:sp>
        <p:nvSpPr>
          <p:cNvPr id="3" name="Content Placeholder 2">
            <a:extLst>
              <a:ext uri="{FF2B5EF4-FFF2-40B4-BE49-F238E27FC236}">
                <a16:creationId xmlns:a16="http://schemas.microsoft.com/office/drawing/2014/main" id="{EF7657A2-1727-477E-8A8A-07F514BEEEFC}"/>
              </a:ext>
            </a:extLst>
          </p:cNvPr>
          <p:cNvSpPr>
            <a:spLocks noGrp="1"/>
          </p:cNvSpPr>
          <p:nvPr>
            <p:ph idx="1"/>
          </p:nvPr>
        </p:nvSpPr>
        <p:spPr/>
        <p:txBody>
          <a:bodyPr/>
          <a:lstStyle/>
          <a:p>
            <a:pPr marL="0" indent="0">
              <a:buNone/>
            </a:pPr>
            <a:r>
              <a:rPr lang="en-US" dirty="0">
                <a:solidFill>
                  <a:srgbClr val="FF0000"/>
                </a:solidFill>
              </a:rPr>
              <a:t>”Training data”: the solved exercises in the chapters of the textbook</a:t>
            </a:r>
          </a:p>
          <a:p>
            <a:pPr marL="0" indent="0">
              <a:buNone/>
            </a:pPr>
            <a:endParaRPr lang="en-US" dirty="0">
              <a:solidFill>
                <a:srgbClr val="0070C0"/>
              </a:solidFill>
            </a:endParaRPr>
          </a:p>
          <a:p>
            <a:pPr marL="0" indent="0">
              <a:buNone/>
            </a:pPr>
            <a:r>
              <a:rPr lang="en-US" dirty="0">
                <a:solidFill>
                  <a:srgbClr val="0070C0"/>
                </a:solidFill>
              </a:rPr>
              <a:t>“Validation data”: questions posed in the chapters, to which answers may be provided at the end of the book, so that you can check your answers and evaluate the results of learning</a:t>
            </a:r>
          </a:p>
          <a:p>
            <a:pPr marL="0" indent="0">
              <a:buNone/>
            </a:pPr>
            <a:endParaRPr lang="en-US" dirty="0"/>
          </a:p>
          <a:p>
            <a:pPr marL="0" indent="0">
              <a:buNone/>
            </a:pPr>
            <a:r>
              <a:rPr lang="en-US" dirty="0">
                <a:solidFill>
                  <a:srgbClr val="00B050"/>
                </a:solidFill>
              </a:rPr>
              <a:t>“Test data”: exam questions, for which no answers have been provided, and your professor uses these to evaluate your learning.</a:t>
            </a:r>
          </a:p>
        </p:txBody>
      </p:sp>
    </p:spTree>
    <p:extLst>
      <p:ext uri="{BB962C8B-B14F-4D97-AF65-F5344CB8AC3E}">
        <p14:creationId xmlns:p14="http://schemas.microsoft.com/office/powerpoint/2010/main" val="106128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547F-9587-CA40-948A-F5C2A6DB9182}"/>
              </a:ext>
            </a:extLst>
          </p:cNvPr>
          <p:cNvSpPr>
            <a:spLocks noGrp="1"/>
          </p:cNvSpPr>
          <p:nvPr>
            <p:ph type="title"/>
          </p:nvPr>
        </p:nvSpPr>
        <p:spPr/>
        <p:txBody>
          <a:bodyPr/>
          <a:lstStyle/>
          <a:p>
            <a:r>
              <a:rPr lang="en-US" dirty="0"/>
              <a:t>On model complexity</a:t>
            </a:r>
          </a:p>
        </p:txBody>
      </p:sp>
      <p:sp>
        <p:nvSpPr>
          <p:cNvPr id="3" name="Content Placeholder 2">
            <a:extLst>
              <a:ext uri="{FF2B5EF4-FFF2-40B4-BE49-F238E27FC236}">
                <a16:creationId xmlns:a16="http://schemas.microsoft.com/office/drawing/2014/main" id="{50C130E2-4BD4-044E-AF55-69B8016F7A91}"/>
              </a:ext>
            </a:extLst>
          </p:cNvPr>
          <p:cNvSpPr>
            <a:spLocks noGrp="1"/>
          </p:cNvSpPr>
          <p:nvPr>
            <p:ph idx="1"/>
          </p:nvPr>
        </p:nvSpPr>
        <p:spPr/>
        <p:txBody>
          <a:bodyPr/>
          <a:lstStyle/>
          <a:p>
            <a:r>
              <a:rPr lang="en-US" dirty="0">
                <a:solidFill>
                  <a:srgbClr val="FF0000"/>
                </a:solidFill>
              </a:rPr>
              <a:t>Occam’s razor: </a:t>
            </a:r>
            <a:r>
              <a:rPr lang="en-US" dirty="0"/>
              <a:t>prefer simpler models, with fewer parameters</a:t>
            </a:r>
          </a:p>
          <a:p>
            <a:pPr lvl="1"/>
            <a:r>
              <a:rPr lang="en-US" dirty="0"/>
              <a:t>Avoid over-fitting</a:t>
            </a:r>
          </a:p>
          <a:p>
            <a:pPr lvl="1"/>
            <a:r>
              <a:rPr lang="en-US" dirty="0"/>
              <a:t>Expected to perform better on test data</a:t>
            </a:r>
          </a:p>
          <a:p>
            <a:pPr marL="457200" lvl="1" indent="0">
              <a:buNone/>
            </a:pPr>
            <a:endParaRPr lang="en-US" dirty="0"/>
          </a:p>
          <a:p>
            <a:r>
              <a:rPr lang="en-US" dirty="0">
                <a:solidFill>
                  <a:srgbClr val="FF0000"/>
                </a:solidFill>
              </a:rPr>
              <a:t>But: </a:t>
            </a:r>
            <a:r>
              <a:rPr lang="en-US" dirty="0"/>
              <a:t>what if the more complex model gives </a:t>
            </a:r>
            <a:r>
              <a:rPr lang="en-US" dirty="0">
                <a:solidFill>
                  <a:srgbClr val="FF0000"/>
                </a:solidFill>
              </a:rPr>
              <a:t>better quality </a:t>
            </a:r>
            <a:r>
              <a:rPr lang="en-US" dirty="0"/>
              <a:t>results, and obtains them </a:t>
            </a:r>
            <a:r>
              <a:rPr lang="en-US" dirty="0">
                <a:solidFill>
                  <a:srgbClr val="FF0000"/>
                </a:solidFill>
              </a:rPr>
              <a:t>faster</a:t>
            </a:r>
            <a:r>
              <a:rPr lang="en-US" dirty="0"/>
              <a:t>?</a:t>
            </a:r>
          </a:p>
          <a:p>
            <a:endParaRPr lang="en-US" dirty="0"/>
          </a:p>
          <a:p>
            <a:r>
              <a:rPr lang="en-US" dirty="0"/>
              <a:t>We must consider the tradeoff!</a:t>
            </a:r>
          </a:p>
          <a:p>
            <a:endParaRPr lang="en-US" dirty="0"/>
          </a:p>
          <a:p>
            <a:endParaRPr lang="en-US" dirty="0"/>
          </a:p>
        </p:txBody>
      </p:sp>
    </p:spTree>
    <p:extLst>
      <p:ext uri="{BB962C8B-B14F-4D97-AF65-F5344CB8AC3E}">
        <p14:creationId xmlns:p14="http://schemas.microsoft.com/office/powerpoint/2010/main" val="8443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B360-8EE9-3D7C-9849-F3FE702685A2}"/>
              </a:ext>
            </a:extLst>
          </p:cNvPr>
          <p:cNvSpPr>
            <a:spLocks noGrp="1"/>
          </p:cNvSpPr>
          <p:nvPr>
            <p:ph type="title"/>
          </p:nvPr>
        </p:nvSpPr>
        <p:spPr/>
        <p:txBody>
          <a:bodyPr/>
          <a:lstStyle/>
          <a:p>
            <a:r>
              <a:rPr lang="en-US" dirty="0"/>
              <a:t>The Optimization Perspective</a:t>
            </a:r>
          </a:p>
        </p:txBody>
      </p:sp>
      <p:sp>
        <p:nvSpPr>
          <p:cNvPr id="3" name="Content Placeholder 2">
            <a:extLst>
              <a:ext uri="{FF2B5EF4-FFF2-40B4-BE49-F238E27FC236}">
                <a16:creationId xmlns:a16="http://schemas.microsoft.com/office/drawing/2014/main" id="{0BEEF451-E2D4-9F87-DEE5-8806D15B961D}"/>
              </a:ext>
            </a:extLst>
          </p:cNvPr>
          <p:cNvSpPr>
            <a:spLocks noGrp="1"/>
          </p:cNvSpPr>
          <p:nvPr>
            <p:ph idx="1"/>
          </p:nvPr>
        </p:nvSpPr>
        <p:spPr/>
        <p:txBody>
          <a:bodyPr>
            <a:normAutofit fontScale="92500"/>
          </a:bodyPr>
          <a:lstStyle/>
          <a:p>
            <a:r>
              <a:rPr lang="en-US" dirty="0"/>
              <a:t>The goal of machine learning is to </a:t>
            </a:r>
            <a:r>
              <a:rPr lang="en-US" dirty="0">
                <a:solidFill>
                  <a:srgbClr val="C00000"/>
                </a:solidFill>
              </a:rPr>
              <a:t>minimize or maximize a mathematically well-defined function</a:t>
            </a:r>
            <a:r>
              <a:rPr lang="en-US" dirty="0"/>
              <a:t>, e.g., mean squared error or accuracy.</a:t>
            </a:r>
          </a:p>
          <a:p>
            <a:endParaRPr lang="en-US" dirty="0"/>
          </a:p>
          <a:p>
            <a:pPr marL="0" indent="0">
              <a:buNone/>
            </a:pPr>
            <a:r>
              <a:rPr lang="en-US" dirty="0"/>
              <a:t>Variations: </a:t>
            </a:r>
          </a:p>
          <a:p>
            <a:pPr marL="514350" indent="-514350">
              <a:buFont typeface="+mj-lt"/>
              <a:buAutoNum type="arabicPeriod"/>
            </a:pPr>
            <a:r>
              <a:rPr lang="en-US" dirty="0">
                <a:solidFill>
                  <a:srgbClr val="FF0000"/>
                </a:solidFill>
              </a:rPr>
              <a:t>When subjective human evaluation is needed </a:t>
            </a:r>
            <a:r>
              <a:rPr lang="en-US" dirty="0"/>
              <a:t>(e.g., how easy to use is a GUI?), we may only be able to compare two candidates.</a:t>
            </a:r>
          </a:p>
          <a:p>
            <a:pPr marL="514350" indent="-514350">
              <a:buFont typeface="+mj-lt"/>
              <a:buAutoNum type="arabicPeriod"/>
            </a:pPr>
            <a:r>
              <a:rPr lang="en-US" dirty="0">
                <a:solidFill>
                  <a:srgbClr val="FF0000"/>
                </a:solidFill>
              </a:rPr>
              <a:t>When multiple objectives must be addressed </a:t>
            </a:r>
            <a:r>
              <a:rPr lang="en-US" dirty="0"/>
              <a:t>(e.g., false positives and false negatives), they must be combined in some manner, or a multi-objective optimization algorithm used to compare alternatives.</a:t>
            </a:r>
          </a:p>
        </p:txBody>
      </p:sp>
    </p:spTree>
    <p:extLst>
      <p:ext uri="{BB962C8B-B14F-4D97-AF65-F5344CB8AC3E}">
        <p14:creationId xmlns:p14="http://schemas.microsoft.com/office/powerpoint/2010/main" val="307342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54A0-FC88-8365-B335-A63A8F6A81FE}"/>
              </a:ext>
            </a:extLst>
          </p:cNvPr>
          <p:cNvSpPr>
            <a:spLocks noGrp="1"/>
          </p:cNvSpPr>
          <p:nvPr>
            <p:ph type="title"/>
          </p:nvPr>
        </p:nvSpPr>
        <p:spPr/>
        <p:txBody>
          <a:bodyPr/>
          <a:lstStyle/>
          <a:p>
            <a:r>
              <a:rPr lang="en-US" dirty="0"/>
              <a:t>What should we look for when deciding on criteria to evaluate learning?</a:t>
            </a:r>
          </a:p>
        </p:txBody>
      </p:sp>
      <p:sp>
        <p:nvSpPr>
          <p:cNvPr id="3" name="Content Placeholder 2">
            <a:extLst>
              <a:ext uri="{FF2B5EF4-FFF2-40B4-BE49-F238E27FC236}">
                <a16:creationId xmlns:a16="http://schemas.microsoft.com/office/drawing/2014/main" id="{E02183C9-1A5A-8E76-B943-804DC2C402B8}"/>
              </a:ext>
            </a:extLst>
          </p:cNvPr>
          <p:cNvSpPr>
            <a:spLocks noGrp="1"/>
          </p:cNvSpPr>
          <p:nvPr>
            <p:ph idx="1"/>
          </p:nvPr>
        </p:nvSpPr>
        <p:spPr/>
        <p:txBody>
          <a:bodyPr>
            <a:normAutofit fontScale="92500" lnSpcReduction="10000"/>
          </a:bodyPr>
          <a:lstStyle/>
          <a:p>
            <a:r>
              <a:rPr lang="en-US" sz="3200" dirty="0"/>
              <a:t>Easy to compute</a:t>
            </a:r>
          </a:p>
          <a:p>
            <a:r>
              <a:rPr lang="en-US" sz="3200" dirty="0">
                <a:solidFill>
                  <a:srgbClr val="C00000"/>
                </a:solidFill>
              </a:rPr>
              <a:t>Meaningful &amp; relevant for the problem we want to address</a:t>
            </a:r>
          </a:p>
          <a:p>
            <a:r>
              <a:rPr lang="en-US" sz="3200" dirty="0"/>
              <a:t>Mathematically justifiable (not totally arbitrary)</a:t>
            </a:r>
          </a:p>
          <a:p>
            <a:r>
              <a:rPr lang="en-US" sz="3200" u="sng" dirty="0"/>
              <a:t>Unaffected by</a:t>
            </a:r>
            <a:r>
              <a:rPr lang="en-US" sz="3200" dirty="0"/>
              <a:t>:</a:t>
            </a:r>
          </a:p>
          <a:p>
            <a:pPr lvl="1"/>
            <a:r>
              <a:rPr lang="en-US" sz="2800" dirty="0"/>
              <a:t> </a:t>
            </a:r>
            <a:r>
              <a:rPr lang="en-US" sz="2800" dirty="0">
                <a:solidFill>
                  <a:srgbClr val="FF0000"/>
                </a:solidFill>
              </a:rPr>
              <a:t>Anomalies</a:t>
            </a:r>
            <a:r>
              <a:rPr lang="en-US" sz="2800" dirty="0"/>
              <a:t> (e.g., a seemingly healthy young person who succumbs to Covid)</a:t>
            </a:r>
          </a:p>
          <a:p>
            <a:pPr lvl="1"/>
            <a:r>
              <a:rPr lang="en-US" sz="2800" dirty="0">
                <a:solidFill>
                  <a:srgbClr val="FF0000"/>
                </a:solidFill>
              </a:rPr>
              <a:t>Noise</a:t>
            </a:r>
            <a:r>
              <a:rPr lang="en-US" sz="2800" dirty="0"/>
              <a:t> (due to natural processes or measurement errors)</a:t>
            </a:r>
          </a:p>
          <a:p>
            <a:pPr lvl="1"/>
            <a:r>
              <a:rPr lang="en-US" sz="2800" dirty="0"/>
              <a:t>Dimensional </a:t>
            </a:r>
            <a:r>
              <a:rPr lang="en-US" sz="2800" dirty="0">
                <a:solidFill>
                  <a:srgbClr val="FF0000"/>
                </a:solidFill>
              </a:rPr>
              <a:t>scaling</a:t>
            </a:r>
            <a:r>
              <a:rPr lang="en-US" sz="2800" dirty="0"/>
              <a:t> (e.g., measuring height in inches vs. </a:t>
            </a:r>
            <a:r>
              <a:rPr lang="en-US" sz="2800" dirty="0" err="1"/>
              <a:t>metres</a:t>
            </a:r>
            <a:r>
              <a:rPr lang="en-US" sz="2800" dirty="0"/>
              <a:t>)</a:t>
            </a:r>
          </a:p>
          <a:p>
            <a:pPr lvl="1"/>
            <a:r>
              <a:rPr lang="en-US" sz="2800" dirty="0"/>
              <a:t>Choice of </a:t>
            </a:r>
            <a:r>
              <a:rPr lang="en-US" sz="2800" dirty="0">
                <a:solidFill>
                  <a:srgbClr val="FF0000"/>
                </a:solidFill>
              </a:rPr>
              <a:t>subset of data </a:t>
            </a:r>
            <a:r>
              <a:rPr lang="en-US" sz="2800" dirty="0"/>
              <a:t>is used for learning </a:t>
            </a:r>
          </a:p>
          <a:p>
            <a:pPr lvl="1"/>
            <a:r>
              <a:rPr lang="en-US" sz="2800" dirty="0">
                <a:solidFill>
                  <a:srgbClr val="FF0000"/>
                </a:solidFill>
              </a:rPr>
              <a:t>Irrelevant dimensions </a:t>
            </a:r>
            <a:r>
              <a:rPr lang="en-US" sz="2800" dirty="0"/>
              <a:t>of data (e.g., SUID in predicting grade)</a:t>
            </a:r>
          </a:p>
        </p:txBody>
      </p:sp>
    </p:spTree>
    <p:extLst>
      <p:ext uri="{BB962C8B-B14F-4D97-AF65-F5344CB8AC3E}">
        <p14:creationId xmlns:p14="http://schemas.microsoft.com/office/powerpoint/2010/main" val="2704685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for evaluation</a:t>
            </a:r>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Mean squared error </a:t>
            </a:r>
            <a:r>
              <a:rPr lang="en-US" dirty="0"/>
              <a:t>(and other norms)</a:t>
            </a:r>
          </a:p>
          <a:p>
            <a:r>
              <a:rPr lang="en-US" dirty="0">
                <a:solidFill>
                  <a:srgbClr val="7030A0"/>
                </a:solidFill>
              </a:rPr>
              <a:t>Classification accuracy </a:t>
            </a:r>
            <a:r>
              <a:rPr lang="en-US" dirty="0"/>
              <a:t>(possibly weighted)</a:t>
            </a:r>
          </a:p>
          <a:p>
            <a:r>
              <a:rPr lang="en-US" dirty="0">
                <a:solidFill>
                  <a:srgbClr val="C00000"/>
                </a:solidFill>
              </a:rPr>
              <a:t>Confusion matrix: </a:t>
            </a:r>
            <a:r>
              <a:rPr lang="en-US" dirty="0"/>
              <a:t>showing different kinds of errors (i.e., how many data points of each class are classified as belonging to another)</a:t>
            </a:r>
          </a:p>
          <a:p>
            <a:r>
              <a:rPr lang="en-US" dirty="0">
                <a:solidFill>
                  <a:srgbClr val="00B050"/>
                </a:solidFill>
              </a:rPr>
              <a:t>Cost</a:t>
            </a:r>
            <a:r>
              <a:rPr lang="en-US" dirty="0"/>
              <a:t>, possibly giving different weightage to different kinds of errors </a:t>
            </a:r>
            <a:r>
              <a:rPr lang="en-US" sz="2400" dirty="0"/>
              <a:t>(e.g., misclassifying a tiger cub’s image as a kitten is not as bad as a dog)</a:t>
            </a:r>
          </a:p>
          <a:p>
            <a:r>
              <a:rPr lang="en-US" dirty="0">
                <a:solidFill>
                  <a:srgbClr val="0070C0"/>
                </a:solidFill>
              </a:rPr>
              <a:t>Distances</a:t>
            </a:r>
            <a:r>
              <a:rPr lang="en-US" dirty="0"/>
              <a:t> between points clustered together (e.g., distances from neighbors, boundaries, centroids of clusters)</a:t>
            </a:r>
          </a:p>
          <a:p>
            <a:r>
              <a:rPr lang="en-US" dirty="0">
                <a:solidFill>
                  <a:schemeClr val="accent6">
                    <a:lumMod val="50000"/>
                  </a:schemeClr>
                </a:solidFill>
              </a:rPr>
              <a:t>Information theoretic </a:t>
            </a:r>
            <a:r>
              <a:rPr lang="en-US" sz="2400" dirty="0"/>
              <a:t>(e.g., cross-entropy, </a:t>
            </a:r>
            <a:r>
              <a:rPr lang="en-US" sz="2400" dirty="0" err="1"/>
              <a:t>Kullback-Leibler</a:t>
            </a:r>
            <a:r>
              <a:rPr lang="en-US" sz="2400" dirty="0"/>
              <a:t> divergence, perplexity)</a:t>
            </a:r>
          </a:p>
          <a:p>
            <a:r>
              <a:rPr lang="en-US" dirty="0"/>
              <a:t>Multi-objective (weighted sum vs. domination)</a:t>
            </a:r>
          </a:p>
          <a:p>
            <a:pPr marL="0" indent="0">
              <a:buNone/>
            </a:pPr>
            <a:endParaRPr lang="en-US" sz="2400" dirty="0"/>
          </a:p>
        </p:txBody>
      </p:sp>
    </p:spTree>
    <p:extLst>
      <p:ext uri="{BB962C8B-B14F-4D97-AF65-F5344CB8AC3E}">
        <p14:creationId xmlns:p14="http://schemas.microsoft.com/office/powerpoint/2010/main" val="374943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lstStyle/>
          <a:p>
            <a:pPr marL="0" indent="0">
              <a:buNone/>
            </a:pPr>
            <a:r>
              <a:rPr lang="en-US" dirty="0">
                <a:solidFill>
                  <a:srgbClr val="FF0000"/>
                </a:solidFill>
              </a:rPr>
              <a:t>Learning task: </a:t>
            </a:r>
            <a:r>
              <a:rPr lang="en-US" dirty="0"/>
              <a:t>to predict how much rain is expected tomorrow.</a:t>
            </a:r>
          </a:p>
          <a:p>
            <a:endParaRPr lang="en-US" dirty="0"/>
          </a:p>
          <a:p>
            <a:pPr marL="0" indent="0">
              <a:buNone/>
            </a:pPr>
            <a:r>
              <a:rPr lang="en-US" dirty="0"/>
              <a:t>Assume we have somehow accomplished learning.</a:t>
            </a:r>
          </a:p>
          <a:p>
            <a:pPr marL="0" indent="0">
              <a:buNone/>
            </a:pPr>
            <a:endParaRPr lang="en-US" dirty="0"/>
          </a:p>
          <a:p>
            <a:r>
              <a:rPr lang="en-US" dirty="0"/>
              <a:t>How would we evaluate the result of learning?</a:t>
            </a:r>
          </a:p>
          <a:p>
            <a:endParaRPr lang="en-US" dirty="0"/>
          </a:p>
        </p:txBody>
      </p:sp>
    </p:spTree>
    <p:extLst>
      <p:ext uri="{BB962C8B-B14F-4D97-AF65-F5344CB8AC3E}">
        <p14:creationId xmlns:p14="http://schemas.microsoft.com/office/powerpoint/2010/main" val="309420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67A8-06B2-E9D6-89BA-FC36D8A02EDA}"/>
              </a:ext>
            </a:extLst>
          </p:cNvPr>
          <p:cNvSpPr>
            <a:spLocks noGrp="1"/>
          </p:cNvSpPr>
          <p:nvPr>
            <p:ph type="title"/>
          </p:nvPr>
        </p:nvSpPr>
        <p:spPr/>
        <p:txBody>
          <a:bodyPr/>
          <a:lstStyle/>
          <a:p>
            <a:r>
              <a:rPr lang="en-US" dirty="0"/>
              <a:t>Mean Squared Error (MSE)</a:t>
            </a:r>
          </a:p>
        </p:txBody>
      </p:sp>
      <p:sp>
        <p:nvSpPr>
          <p:cNvPr id="3" name="Content Placeholder 2">
            <a:extLst>
              <a:ext uri="{FF2B5EF4-FFF2-40B4-BE49-F238E27FC236}">
                <a16:creationId xmlns:a16="http://schemas.microsoft.com/office/drawing/2014/main" id="{2900E330-1553-6407-B42A-07958C174A2C}"/>
              </a:ext>
            </a:extLst>
          </p:cNvPr>
          <p:cNvSpPr>
            <a:spLocks noGrp="1"/>
          </p:cNvSpPr>
          <p:nvPr>
            <p:ph idx="1"/>
          </p:nvPr>
        </p:nvSpPr>
        <p:spPr/>
        <p:txBody>
          <a:bodyPr>
            <a:normAutofit lnSpcReduction="10000"/>
          </a:bodyPr>
          <a:lstStyle/>
          <a:p>
            <a:pPr marL="0" indent="0">
              <a:buNone/>
            </a:pPr>
            <a:r>
              <a:rPr lang="en-US" dirty="0">
                <a:solidFill>
                  <a:srgbClr val="C00000"/>
                </a:solidFill>
              </a:rPr>
              <a:t>MSE = Average</a:t>
            </a:r>
            <a:r>
              <a:rPr lang="en-US" dirty="0"/>
              <a:t> (over all training data) the </a:t>
            </a:r>
            <a:r>
              <a:rPr lang="en-US" dirty="0">
                <a:solidFill>
                  <a:srgbClr val="0070C0"/>
                </a:solidFill>
              </a:rPr>
              <a:t>square of </a:t>
            </a:r>
            <a:r>
              <a:rPr lang="en-US" dirty="0"/>
              <a:t>the </a:t>
            </a:r>
            <a:r>
              <a:rPr lang="en-US" dirty="0">
                <a:solidFill>
                  <a:srgbClr val="00B050"/>
                </a:solidFill>
              </a:rPr>
              <a:t>difference between desired (target) outputs and actual outputs </a:t>
            </a:r>
            <a:r>
              <a:rPr lang="en-US" dirty="0"/>
              <a:t>(generated by the trained model).</a:t>
            </a:r>
          </a:p>
          <a:p>
            <a:pPr marL="0" indent="0">
              <a:buNone/>
            </a:pPr>
            <a:endParaRPr lang="en-US" dirty="0"/>
          </a:p>
          <a:p>
            <a:pPr marL="0" indent="0">
              <a:buNone/>
            </a:pPr>
            <a:r>
              <a:rPr lang="en-US" dirty="0"/>
              <a:t>MSE has been used in science, engineering, and statistics for many decades (before ML).</a:t>
            </a:r>
          </a:p>
          <a:p>
            <a:pPr marL="0" indent="0">
              <a:buNone/>
            </a:pPr>
            <a:endParaRPr lang="en-US" dirty="0"/>
          </a:p>
          <a:p>
            <a:pPr marL="0" indent="0">
              <a:buNone/>
            </a:pPr>
            <a:r>
              <a:rPr lang="en-US" dirty="0"/>
              <a:t>MSE is the </a:t>
            </a:r>
            <a:r>
              <a:rPr lang="en-US" u="sng" dirty="0"/>
              <a:t>most widely used evaluation criterion </a:t>
            </a:r>
            <a:r>
              <a:rPr lang="en-US" dirty="0"/>
              <a:t>in ML–except in image processing or computer vision, where cross-entropy is considered better.</a:t>
            </a:r>
          </a:p>
        </p:txBody>
      </p:sp>
    </p:spTree>
    <p:extLst>
      <p:ext uri="{BB962C8B-B14F-4D97-AF65-F5344CB8AC3E}">
        <p14:creationId xmlns:p14="http://schemas.microsoft.com/office/powerpoint/2010/main" val="19519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2204</TotalTime>
  <Words>4195</Words>
  <Application>Microsoft Office PowerPoint</Application>
  <PresentationFormat>Widescreen</PresentationFormat>
  <Paragraphs>314</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Cambria Math</vt:lpstr>
      <vt:lpstr>Office Theme</vt:lpstr>
      <vt:lpstr>Evaluating the Results of  Machine Learning</vt:lpstr>
      <vt:lpstr>A Spoonful of Philosophy</vt:lpstr>
      <vt:lpstr>A Spoonful of Philosophy</vt:lpstr>
      <vt:lpstr>A Spoonful of Philosophy</vt:lpstr>
      <vt:lpstr>The Optimization Perspective</vt:lpstr>
      <vt:lpstr>What should we look for when deciding on criteria to evaluate learning?</vt:lpstr>
      <vt:lpstr>Criteria for evaluation</vt:lpstr>
      <vt:lpstr>Class Exercise</vt:lpstr>
      <vt:lpstr>Mean Squared Error (MSE)</vt:lpstr>
      <vt:lpstr>Rain amount prediction example</vt:lpstr>
      <vt:lpstr>Rain amount prediction example</vt:lpstr>
      <vt:lpstr>Where can MSE be used?</vt:lpstr>
      <vt:lpstr>Where can MSE be used?</vt:lpstr>
      <vt:lpstr>Example problems from Finance</vt:lpstr>
      <vt:lpstr>Can we use MSE for 2-Class Classification Problems?</vt:lpstr>
      <vt:lpstr>Can we use MSE for 2-Class Classification Problems?</vt:lpstr>
      <vt:lpstr>…Can we use MSE for 2-Class Classification Problems?</vt:lpstr>
      <vt:lpstr>Can we use MSE for multi-Class Classification Problems (with more than 2 classes)?</vt:lpstr>
      <vt:lpstr>Can we use MSE for multi-Class Classification Problems (with more than 2 classes)?</vt:lpstr>
      <vt:lpstr>Can we use MSE for multi-Class Classification Problems (with more than 2 classes)?</vt:lpstr>
      <vt:lpstr>Can we use MSE for multi-Class Classification Problems (with more than 2 classes)?</vt:lpstr>
      <vt:lpstr>Can we use MSE for multi-Class Classification Problems (with more than 2 classes)?</vt:lpstr>
      <vt:lpstr>If not MSE, how else do we evaluate performance on classification problems?</vt:lpstr>
      <vt:lpstr>If not MSE, how else do we evaluate performance on 2-class classification problems?</vt:lpstr>
      <vt:lpstr>Evaluating 2-class classification performance in terms of True/False Positives/Negatives</vt:lpstr>
      <vt:lpstr>Class Exercise </vt:lpstr>
      <vt:lpstr>Class Exercise </vt:lpstr>
      <vt:lpstr>Evaluating 2-class classification performance in terms of True/False Positives/Negatives</vt:lpstr>
      <vt:lpstr>Suggestions</vt:lpstr>
      <vt:lpstr>Evaluating 2-class classification performance in terms of True/False Positives/Negatives</vt:lpstr>
      <vt:lpstr>Evaluating 2-class classification performance in terms of True/False Positives/Negatives</vt:lpstr>
      <vt:lpstr>Evaluating 2-class classification performance in terms of True/False Positives/Negatives</vt:lpstr>
      <vt:lpstr>Evaluating 2-class classification performance in terms of True/False Positives/Negatives</vt:lpstr>
      <vt:lpstr>Class Exercise</vt:lpstr>
      <vt:lpstr>MSE vs. Accuracy for classification problems</vt:lpstr>
      <vt:lpstr>Other concerns for classification problems</vt:lpstr>
      <vt:lpstr>Anomaly detection vs. classification</vt:lpstr>
      <vt:lpstr>Classification with clusters (and anomalies)</vt:lpstr>
      <vt:lpstr>When clustering is used…</vt:lpstr>
      <vt:lpstr>When clustering is used…</vt:lpstr>
      <vt:lpstr>When clustering is used…</vt:lpstr>
      <vt:lpstr>If you are evaluating a new algorithm or model, what is the “straw man” for comparison?</vt:lpstr>
      <vt:lpstr>n-fold Cross-validation (repeated resampling)</vt:lpstr>
      <vt:lpstr>Over-training</vt:lpstr>
      <vt:lpstr>One approach to avoid over-training</vt:lpstr>
      <vt:lpstr>Training data vs. Validation data vs. Testing data</vt:lpstr>
      <vt:lpstr>Example: Textbook problems and solutions </vt:lpstr>
      <vt:lpstr>On model complexity</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Chilukuri K Mohan</dc:creator>
  <cp:lastModifiedBy>Arlene Dcosta</cp:lastModifiedBy>
  <cp:revision>25</cp:revision>
  <dcterms:created xsi:type="dcterms:W3CDTF">2019-01-15T17:27:55Z</dcterms:created>
  <dcterms:modified xsi:type="dcterms:W3CDTF">2023-09-20T19:21:20Z</dcterms:modified>
</cp:coreProperties>
</file>