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843" autoAdjust="0"/>
  </p:normalViewPr>
  <p:slideViewPr>
    <p:cSldViewPr snapToGrid="0">
      <p:cViewPr varScale="1">
        <p:scale>
          <a:sx n="72" d="100"/>
          <a:sy n="72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4DB0A-4993-4644-B3B8-84334ACB13A4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E8919-A223-4253-A721-362A9E6E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3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E8919-A223-4253-A721-362A9E6E96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2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 W =  2 *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E8919-A223-4253-A721-362A9E6E9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0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MSE ///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E8919-A223-4253-A721-362A9E6E96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7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Optimization Problems : min MSE and max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E8919-A223-4253-A721-362A9E6E96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C57-3A63-AE13-1F56-0531F410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EAFB1-4048-6BC4-7402-48EC09486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749D-07AE-E790-6E6B-8677FD7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A8D5-FB7A-D465-FA22-39D21EB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3984-E124-A942-0FB8-8CC72352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F31-3697-EE00-4294-CEAB44A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5CA5-AB95-019A-2996-E0E9CEFD6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2FF6-D164-CCCA-63B4-D6C7B32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2804-19BC-E0EE-EB0C-FC94C9C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67F9-2401-EB44-20B1-5C7878A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95B1F-B5AC-4932-8251-D85A02F1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223FA-8231-7091-0B53-D1BD31E5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1F31-F8C9-BD35-08FA-F9B25D63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5C58-4DFA-7024-F146-5A4AC05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7967-B561-2781-D901-2E25C721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C2E9-7460-E45C-3805-81C93C3B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B0EB-4DB3-531F-55CB-B2F967A9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754E-6262-C178-6641-0A535447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C42E-E330-D9CB-582F-09EBC7E8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56F-BC1D-45CE-73BD-41D41E9D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C372-CD18-9088-B12B-DB9E68FB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56F5-962F-48ED-E815-EC20E8D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31E1-B72B-45D8-B027-7BD274D2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2F63-EEB1-D83D-DF78-2B6698CB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E9F8-179C-B7D1-94D9-A4689BEC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EB6B-0A19-1070-B172-3E58530B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45B8-0E63-0E4D-4702-25FB1136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9F19-3427-10E3-08B5-184F371D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6317-A42D-2221-334D-A3BF4DA9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8C31-DC50-FC21-F7EB-2B5E91D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69DE-E1E6-841B-84F0-7743281F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8E44-6DD4-2A91-3A4F-1EDEBDA5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8A16-5F0D-02BC-E20D-F7BDDFB6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4A76-75F9-26DB-C859-69A3ECD2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AEE10-48D7-D6F6-DBFC-BE597350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80674-AAE9-BE58-A02B-A9305105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6F1C-9127-45E8-FD31-1FDCB715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F4609-6956-49B9-56C2-1F2D1BA9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0C2C9-B181-851C-5C94-11BB335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979C-B651-F58B-2B5F-320276D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A0E7-C325-0D4B-03A7-BDBD396C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ABDA-E9FB-2164-BBA8-FFE43982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2007-67BB-E3FA-9FDB-8F8CEF79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E0E0-73F4-4E90-A5D4-07A6601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70177-7E0B-74C7-BE8C-4C421F9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D6B9-EB38-7531-DCEA-D4EEE6AD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8F9-E632-966D-850F-210D3055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67C1-49C0-4C78-69CC-30862237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9B938-5EAF-FC5F-C749-E6397A02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76E8-6E76-1518-EBE7-386ECC3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94084-2143-2DE5-FD67-06CCB4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8F89-8D5B-4510-7BBC-34999BC6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618D-F85E-4ED3-133B-5977ABAD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D327F-4D3E-8C3F-EFF5-6D47A15F8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5F4CA-7F4B-0347-ADF5-BF0E41E4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7E46-7393-E723-759A-70B8A1B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C1A5-A2BC-2ADC-DADA-78DF7EC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1821-2CC5-25F6-F89A-DC24A72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947BF-CEBF-2E1B-B50F-C06931D0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8C83-7A48-B5AD-8851-CF0F2AFB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2FD2-66D1-CC20-4F59-1B217B0F5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B324-5303-934C-9ABC-949604FE985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AA28-5398-839E-EE2F-97505560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88C5-CA2F-D85D-F0AD-86E902047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A279-0744-4848-810E-C63C4858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F55F-1E9B-2B4F-2B51-B3C27514D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D48C2-5CC9-C790-9FB8-CAE7DBCA4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(to help understand SVM presentation)</a:t>
            </a:r>
          </a:p>
        </p:txBody>
      </p:sp>
    </p:spTree>
    <p:extLst>
      <p:ext uri="{BB962C8B-B14F-4D97-AF65-F5344CB8AC3E}">
        <p14:creationId xmlns:p14="http://schemas.microsoft.com/office/powerpoint/2010/main" val="4984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818B-5D33-6CF9-A407-F0863E13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vs. Unconstrained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80F0-7076-8B6C-6667-41F13324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Real problems have constraints</a:t>
            </a:r>
            <a:r>
              <a:rPr lang="en-US" dirty="0"/>
              <a:t>, e.g., </a:t>
            </a:r>
          </a:p>
          <a:p>
            <a:pPr lvl="1"/>
            <a:r>
              <a:rPr lang="en-US" dirty="0"/>
              <a:t>Establishing boundaries of feasible regions, or </a:t>
            </a:r>
          </a:p>
          <a:p>
            <a:pPr lvl="1"/>
            <a:r>
              <a:rPr lang="en-US" dirty="0"/>
              <a:t>Describing dependencies between attributes, or </a:t>
            </a:r>
          </a:p>
          <a:p>
            <a:pPr lvl="1"/>
            <a:r>
              <a:rPr lang="en-US" dirty="0"/>
              <a:t>Restricting parameter values to a discrete set (e.g., integers or {-1, +1}).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Unconstrained optimization problems are much easier to solve than constrained ones!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212E-5D73-D875-177B-BF61260B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polytopes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0F6C-C62B-6AAA-800F-71C3904D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Convexity implies that if you draw a line from any point in the set to any other point in the set, every point on that line also lies in the set.</a:t>
            </a:r>
          </a:p>
          <a:p>
            <a:r>
              <a:rPr lang="en-US" dirty="0"/>
              <a:t>Example: In 2D, a convex polygon will have interior angles &lt; 180 degrees.</a:t>
            </a:r>
          </a:p>
          <a:p>
            <a:endParaRPr lang="en-US" dirty="0"/>
          </a:p>
          <a:p>
            <a:r>
              <a:rPr lang="en-US" dirty="0"/>
              <a:t>If the feasible region (satisfying all constraints) for a problem is a  convex polytope, then we  can start from any feasible point and explore points along any line until you reach a “boundary”, </a:t>
            </a:r>
            <a:r>
              <a:rPr lang="en-US" dirty="0">
                <a:solidFill>
                  <a:srgbClr val="7030A0"/>
                </a:solidFill>
              </a:rPr>
              <a:t>after which we need explore any more.</a:t>
            </a:r>
          </a:p>
          <a:p>
            <a:r>
              <a:rPr lang="en-US" dirty="0">
                <a:solidFill>
                  <a:srgbClr val="FF0000"/>
                </a:solidFill>
              </a:rPr>
              <a:t>This drastically reduces the number of possible solutions to explore!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26F-0D7D-F316-2EBB-B7474C5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AD54-BB88-A44A-B7ED-12F4B17A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LP Algorithms solve linear optimization problems with linear equality and linear inequality constraints.  </a:t>
            </a:r>
          </a:p>
          <a:p>
            <a:r>
              <a:rPr lang="en-US" dirty="0"/>
              <a:t>Each linear constraint can be imagined as a half-space, e.g., on one side of a plane if the space is 3D.</a:t>
            </a:r>
          </a:p>
          <a:p>
            <a:r>
              <a:rPr lang="en-US" dirty="0">
                <a:solidFill>
                  <a:srgbClr val="FF0000"/>
                </a:solidFill>
              </a:rPr>
              <a:t>The collection of linear constraints describes a subspace bounded by hyperplane segments, a convex polytope.</a:t>
            </a:r>
          </a:p>
          <a:p>
            <a:r>
              <a:rPr lang="en-US" dirty="0"/>
              <a:t>Inside such a convex polytope (including the boundaries), we need to find a point that minimizes or maximizes a linear objective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7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1736-0FB8-5D40-1076-DB5C54B6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1A8-0DB7-EA86-A9A4-A0C9034F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 functions increase in value rapidly as you approach the boundary of a feasible region in a convex polytope.</a:t>
            </a:r>
          </a:p>
          <a:p>
            <a:r>
              <a:rPr lang="en-US" dirty="0"/>
              <a:t>These can be used as penalty functions, to replace inequality constraints in linear optimization problems.</a:t>
            </a:r>
          </a:p>
          <a:p>
            <a:r>
              <a:rPr lang="en-US" dirty="0"/>
              <a:t>They force algorithms to stay inside feasible regions.</a:t>
            </a:r>
          </a:p>
          <a:p>
            <a:r>
              <a:rPr lang="en-US" dirty="0"/>
              <a:t>In “interior-point” algorithms, barrier functions such as </a:t>
            </a:r>
            <a:r>
              <a:rPr lang="en-US" dirty="0">
                <a:solidFill>
                  <a:srgbClr val="FF0000"/>
                </a:solidFill>
              </a:rPr>
              <a:t>–log(</a:t>
            </a:r>
            <a:r>
              <a:rPr lang="en-US" i="1" dirty="0">
                <a:solidFill>
                  <a:srgbClr val="FF0000"/>
                </a:solidFill>
              </a:rPr>
              <a:t>b- ax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are used (where </a:t>
            </a:r>
            <a:r>
              <a:rPr lang="en-US" i="1" dirty="0"/>
              <a:t>ax&lt;b), </a:t>
            </a:r>
            <a:r>
              <a:rPr lang="en-US" dirty="0"/>
              <a:t>presumed to be infinite at or beyond the boundary.</a:t>
            </a:r>
          </a:p>
          <a:p>
            <a:r>
              <a:rPr lang="en-US" dirty="0"/>
              <a:t>These have very little impact far from the boundary </a:t>
            </a:r>
            <a:r>
              <a:rPr lang="en-US" i="1" dirty="0"/>
              <a:t>b.</a:t>
            </a:r>
          </a:p>
          <a:p>
            <a:r>
              <a:rPr lang="en-US" dirty="0"/>
              <a:t>For multiple dimensions, add up the terms from each dimension</a:t>
            </a:r>
          </a:p>
        </p:txBody>
      </p:sp>
    </p:spTree>
    <p:extLst>
      <p:ext uri="{BB962C8B-B14F-4D97-AF65-F5344CB8AC3E}">
        <p14:creationId xmlns:p14="http://schemas.microsoft.com/office/powerpoint/2010/main" val="7347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3D65-E287-2AD6-1440-87B7CEA3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“Path-following” Solutions for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08B1-5372-4138-D27F-622A552A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Replace the </a:t>
            </a:r>
            <a:r>
              <a:rPr lang="en-US" i="1" dirty="0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 inequality constraints by adding the sum of logarithmic barrier functions to the objective function.</a:t>
            </a:r>
          </a:p>
          <a:p>
            <a:r>
              <a:rPr lang="en-US" dirty="0"/>
              <a:t>Now the revised goal is to </a:t>
            </a:r>
            <a:r>
              <a:rPr lang="en-US" dirty="0">
                <a:solidFill>
                  <a:srgbClr val="FF0000"/>
                </a:solidFill>
              </a:rPr>
              <a:t>minimize </a:t>
            </a:r>
            <a:r>
              <a:rPr lang="en-US" i="1" dirty="0" err="1">
                <a:solidFill>
                  <a:srgbClr val="FF0000"/>
                </a:solidFill>
              </a:rPr>
              <a:t>t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f(x) + b(x) </a:t>
            </a:r>
            <a:r>
              <a:rPr lang="en-US" dirty="0"/>
              <a:t>where</a:t>
            </a:r>
            <a:r>
              <a:rPr lang="en-US" i="1" dirty="0"/>
              <a:t>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is a penalty parameter updated in each iteration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Start somewhere in the feasible region.</a:t>
            </a:r>
          </a:p>
          <a:p>
            <a:r>
              <a:rPr lang="en-US" dirty="0"/>
              <a:t>Steadily improve the quality of the solution using Newton’s method at each iteration, and updating the penalty coefficient to be </a:t>
            </a:r>
          </a:p>
          <a:p>
            <a:pPr marL="0" indent="0">
              <a:buNone/>
            </a:pPr>
            <a:r>
              <a:rPr lang="en-US" i="1" dirty="0"/>
              <a:t>	t</a:t>
            </a:r>
            <a:r>
              <a:rPr lang="en-US" i="1" baseline="-25000" dirty="0"/>
              <a:t>i+1 </a:t>
            </a:r>
            <a:r>
              <a:rPr lang="en-US" i="1" dirty="0"/>
              <a:t>= (1 + 0.001/sqrt(m))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r>
              <a:rPr lang="en-US" dirty="0"/>
              <a:t>The solution accuracy is inversely proportional to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and the algorithm complexity can hence be proved to be cubic in the number of variables.</a:t>
            </a:r>
            <a:endParaRPr lang="en-US" baseline="-25000" dirty="0"/>
          </a:p>
          <a:p>
            <a:pPr marL="0" indent="0">
              <a:buNone/>
            </a:pP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44913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B2B5-19CE-2D85-C845-3DC9CF38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Quadratic Optimization (or Quadratic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6FB6-07C0-4046-3798-437B074A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/>
          <a:lstStyle/>
          <a:p>
            <a:r>
              <a:rPr lang="en-US" dirty="0"/>
              <a:t>QP: The function to be optimized is quadratic, but the constraints are linear; </a:t>
            </a:r>
            <a:r>
              <a:rPr lang="en-US" dirty="0">
                <a:solidFill>
                  <a:srgbClr val="FF0000"/>
                </a:solidFill>
              </a:rPr>
              <a:t>minimize 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30000" dirty="0" err="1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rgbClr val="FF0000"/>
                </a:solidFill>
              </a:rPr>
              <a:t> Q x + </a:t>
            </a:r>
            <a:r>
              <a:rPr lang="en-US" i="1" dirty="0" err="1">
                <a:solidFill>
                  <a:srgbClr val="FF0000"/>
                </a:solidFill>
              </a:rPr>
              <a:t>c</a:t>
            </a:r>
            <a:r>
              <a:rPr lang="en-US" i="1" baseline="30000" dirty="0" err="1">
                <a:solidFill>
                  <a:srgbClr val="FF0000"/>
                </a:solidFill>
              </a:rPr>
              <a:t>T</a:t>
            </a:r>
            <a:r>
              <a:rPr lang="en-US" i="1" baseline="30000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x, </a:t>
            </a:r>
            <a:r>
              <a:rPr lang="en-US" dirty="0">
                <a:solidFill>
                  <a:srgbClr val="7030A0"/>
                </a:solidFill>
              </a:rPr>
              <a:t>subject to </a:t>
            </a:r>
            <a:r>
              <a:rPr lang="en-US" i="1" dirty="0">
                <a:solidFill>
                  <a:srgbClr val="7030A0"/>
                </a:solidFill>
                <a:effectLst/>
              </a:rPr>
              <a:t>A x ⪯ b, </a:t>
            </a:r>
            <a:r>
              <a:rPr lang="en-US" dirty="0">
                <a:effectLst/>
              </a:rPr>
              <a:t>where</a:t>
            </a:r>
            <a:r>
              <a:rPr lang="en-US" i="1" dirty="0">
                <a:effectLst/>
              </a:rPr>
              <a:t> Q </a:t>
            </a:r>
            <a:r>
              <a:rPr lang="en-US" dirty="0">
                <a:effectLst/>
              </a:rPr>
              <a:t>is symmetric.</a:t>
            </a:r>
            <a:endParaRPr lang="en-US" dirty="0"/>
          </a:p>
          <a:p>
            <a:r>
              <a:rPr lang="en-US" dirty="0"/>
              <a:t>Special case of constrained least-squares optimization: </a:t>
            </a:r>
            <a:r>
              <a:rPr lang="en-US" i="1" dirty="0"/>
              <a:t>Q</a:t>
            </a:r>
            <a:r>
              <a:rPr lang="en-US" dirty="0"/>
              <a:t> is positive-definite (so that </a:t>
            </a:r>
            <a:r>
              <a:rPr lang="en-US" i="1" dirty="0" err="1"/>
              <a:t>z</a:t>
            </a:r>
            <a:r>
              <a:rPr lang="en-US" i="1" baseline="30000" dirty="0" err="1"/>
              <a:t>T</a:t>
            </a:r>
            <a:r>
              <a:rPr lang="en-US" i="1" dirty="0" err="1"/>
              <a:t>Qz</a:t>
            </a:r>
            <a:r>
              <a:rPr lang="en-US" i="1" dirty="0"/>
              <a:t> &gt;0 </a:t>
            </a:r>
            <a:r>
              <a:rPr lang="en-US" dirty="0"/>
              <a:t>for all </a:t>
            </a:r>
            <a:r>
              <a:rPr lang="en-US" i="1" dirty="0"/>
              <a:t>z) </a:t>
            </a:r>
          </a:p>
          <a:p>
            <a:endParaRPr lang="en-US" dirty="0"/>
          </a:p>
          <a:p>
            <a:r>
              <a:rPr lang="en-US" dirty="0"/>
              <a:t>Quadratically Constrained QP: constraints can also be quadratic.</a:t>
            </a:r>
          </a:p>
        </p:txBody>
      </p:sp>
      <p:sp>
        <p:nvSpPr>
          <p:cNvPr id="5" name="AutoShape 1" descr="{\tfrac {1}{2}}\mathbf {x} ^{\mathrm {T} }Q\mathbf {x} +\mathbf {c} ^{\mathrm {T} }\mathbf {x} ">
            <a:extLst>
              <a:ext uri="{FF2B5EF4-FFF2-40B4-BE49-F238E27FC236}">
                <a16:creationId xmlns:a16="http://schemas.microsoft.com/office/drawing/2014/main" id="{755E7BC5-346D-85A3-4B41-D935FC2B0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3635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{\displaystyle A\mathbf {x} \preceq \mathbf {b} ,}">
            <a:extLst>
              <a:ext uri="{FF2B5EF4-FFF2-40B4-BE49-F238E27FC236}">
                <a16:creationId xmlns:a16="http://schemas.microsoft.com/office/drawing/2014/main" id="{F7E52A48-AA98-5023-1F6A-2091167C7E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3635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11101</TotalTime>
  <Words>582</Words>
  <Application>Microsoft Office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 Linear Programming</vt:lpstr>
      <vt:lpstr>Constrained vs. Unconstrained problems</vt:lpstr>
      <vt:lpstr>Convex polytopes</vt:lpstr>
      <vt:lpstr>Linear Programming</vt:lpstr>
      <vt:lpstr>Barrier functions</vt:lpstr>
      <vt:lpstr>Efficient “Path-following” Solutions for LP</vt:lpstr>
      <vt:lpstr>Quadratic Optimization (or Quadratic Programming)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lLinear Programming</dc:title>
  <dc:creator>Chilukuri Mohan</dc:creator>
  <cp:lastModifiedBy>Arlene Dcosta</cp:lastModifiedBy>
  <cp:revision>5</cp:revision>
  <dcterms:created xsi:type="dcterms:W3CDTF">2023-12-03T15:41:38Z</dcterms:created>
  <dcterms:modified xsi:type="dcterms:W3CDTF">2023-12-11T17:04:06Z</dcterms:modified>
</cp:coreProperties>
</file>