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/>
  </p:normalViewPr>
  <p:slideViewPr>
    <p:cSldViewPr snapToGrid="0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02C5-B479-B331-1E1D-1323A95F8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29578-F3E2-E52A-6673-176B47AD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023-4C15-47C4-1FB0-182A6704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BDF0-5FE4-3957-6E91-21546F2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6671-7310-41F5-FEC6-D8B6201D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FB14-E481-287F-A8DA-B8618FC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C2F68-1594-DB64-9CA7-D56814D5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1CBF-CD75-E8EA-A146-965B3739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950C-85E7-F1E0-2DAE-6860BBD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598E-1D46-7E6B-8C5D-C2F5F6AB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BCB85-43DE-1E45-1117-C1904051D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1ADD4-6057-FE81-628E-BF70FFA7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D2D4-0851-94F0-3456-A9632B40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A538-8A95-5B9E-29DC-7B0645E5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2C2D-3320-2554-6853-062E9DF4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4DCB-5B66-2730-0B0E-B0CE88CB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37CC-BDC6-E5CA-0E5E-E33DD160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88AA-3456-3593-6034-04438B65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A5F3-5155-6705-CC9A-204C6E4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09D-1ECD-8B6B-D90C-6D1AEE98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5E79-07E3-F94F-2390-CC873C53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4BCF-63FB-6A3D-3021-C6840661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84C3-8ADF-1331-4841-4CDED8D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19B4-F471-86F4-FC46-54E750DC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8333-99C7-DBB6-54BD-60AF62E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9B7-2115-24BA-08AC-E02495D8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F9FA-A76E-637A-7526-7C3D2A85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4DFF-4EB6-B510-1C7E-B47C5C60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0089-340A-489C-53B1-FB40A28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9BD5-9F19-76DC-A01B-E1EC255C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F66BC-1360-7F3D-A7A2-08BB4772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08E1-8C68-CBE6-908F-75431FF9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6D1F-9E8A-BBAB-92BE-E9060045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17D5E-FCB4-94EA-B323-442AA5FE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1BEF6-7C67-E136-9430-8EDEB6828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A424A-6E83-9BDF-2C55-2F6B166C8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25A3-0A04-7CD2-ADC6-C91C8792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A18A9-B575-A887-19FA-A7E6BD5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51201-88CF-DE64-CB98-71FC88B7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9F63-F978-1E68-9C90-23F1A6CF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12237-60CF-CC89-3C3E-D7D1E933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5EF70-6196-E37F-5386-9B75DF3B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A28C7-B225-3C85-313D-AFC506F1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E88C5-F701-A969-129B-9EA6D662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D57F-90B9-CC35-BCF0-A4365D1C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6C1F2-1E51-1E72-24CD-5C86EFCE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37F2-6FC5-B4E0-20FE-A09EBA05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8C98-944C-8655-50C1-72FD7279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8D186-B7E8-03E9-9127-78BD6B40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8B6E-1407-2928-E971-B1A6B244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69DC5-6005-CBCF-10CE-17AE48E7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7DAB-F562-2538-5B5F-16A4F67D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C301-1288-415A-9F25-FE4A499F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B41CB-6F99-E318-7EA4-9DD9979C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3BF2-0C9D-60BC-0116-55015BF0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A6E3-A65F-824E-6ED5-76E695F5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F5B9E-9AFB-0D11-05F8-76035F93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4CD61-69FF-8C97-6BD5-55176D2F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121A3-9CD1-485E-4604-541D8A58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301A5-F2A0-438C-FC64-208D69E6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5B2-37AE-2ECD-A300-3218864C6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8F00-E17A-3441-AC35-2BE726819A2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7FE5-8207-55AD-DCFB-44136C48C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296F-1977-0B88-E530-15530B0AD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2F25-1A56-5640-AB77-63CFC6A3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AB43-3EDA-5BC2-93A1-44D6C86AE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tree to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986A8-3717-F595-33E5-3E1A7B847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(Reviewing variations of the Decision tree approach)</a:t>
            </a:r>
          </a:p>
        </p:txBody>
      </p:sp>
    </p:spTree>
    <p:extLst>
      <p:ext uri="{BB962C8B-B14F-4D97-AF65-F5344CB8AC3E}">
        <p14:creationId xmlns:p14="http://schemas.microsoft.com/office/powerpoint/2010/main" val="137070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B2A3-1627-6673-D110-6A3A5623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3763-C40C-1B4F-400B-F3E3286F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model: a single tree; data points are routed through paths from the root to the leaves, and each leaf corresponds to a decision made for the data points that reach that leaf.</a:t>
            </a:r>
          </a:p>
          <a:p>
            <a:r>
              <a:rPr lang="en-US" u="sng" dirty="0">
                <a:solidFill>
                  <a:srgbClr val="FF0000"/>
                </a:solidFill>
              </a:rPr>
              <a:t>The learning algorithm: </a:t>
            </a:r>
            <a:r>
              <a:rPr lang="en-US" dirty="0">
                <a:solidFill>
                  <a:srgbClr val="FF0000"/>
                </a:solidFill>
              </a:rPr>
              <a:t>start with an empty tree, and repeatedly find the “best” query (e.g., maximizing information gain) to be used next to split the training data reaching each node.</a:t>
            </a:r>
          </a:p>
          <a:p>
            <a:r>
              <a:rPr lang="en-US" dirty="0"/>
              <a:t>Unlike neural networks, data is not presented one point at a time, and there are no connection weights.</a:t>
            </a:r>
          </a:p>
          <a:p>
            <a:r>
              <a:rPr lang="en-US" u="sng" dirty="0">
                <a:solidFill>
                  <a:srgbClr val="FF0000"/>
                </a:solidFill>
              </a:rPr>
              <a:t>Problems: </a:t>
            </a:r>
            <a:r>
              <a:rPr lang="en-US" dirty="0">
                <a:solidFill>
                  <a:srgbClr val="FF0000"/>
                </a:solidFill>
              </a:rPr>
              <a:t>computational expense, poor generalization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FEF8-76F0-E45D-22EB-4FA7CEFE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and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C492-A3F0-C2B1-F2E2-0430E0D5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1825625"/>
            <a:ext cx="11183814" cy="4351338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Model: </a:t>
            </a:r>
            <a:r>
              <a:rPr lang="en-US" dirty="0">
                <a:solidFill>
                  <a:srgbClr val="FF0000"/>
                </a:solidFill>
              </a:rPr>
              <a:t>Ensemble of small decision trees, </a:t>
            </a:r>
            <a:r>
              <a:rPr lang="en-US" dirty="0"/>
              <a:t>and the final decision for a data point is based on aggregating all the decisions from the trees.</a:t>
            </a:r>
          </a:p>
          <a:p>
            <a:r>
              <a:rPr lang="en-US" dirty="0">
                <a:solidFill>
                  <a:srgbClr val="0070C0"/>
                </a:solidFill>
              </a:rPr>
              <a:t>Learning algorithm: Train each tree on a different subset of the data.</a:t>
            </a:r>
          </a:p>
          <a:p>
            <a:r>
              <a:rPr lang="en-US" dirty="0"/>
              <a:t>Frequent variation: Train each tree using a different subset of attributes.</a:t>
            </a:r>
          </a:p>
          <a:p>
            <a:r>
              <a:rPr lang="en-US" dirty="0"/>
              <a:t>Parallelism: All trees can be trained in parallel.</a:t>
            </a:r>
          </a:p>
          <a:p>
            <a:r>
              <a:rPr lang="en-US" dirty="0">
                <a:solidFill>
                  <a:srgbClr val="0070C0"/>
                </a:solidFill>
              </a:rPr>
              <a:t>Simplest aggregation approach: majority vote or averaging</a:t>
            </a:r>
          </a:p>
        </p:txBody>
      </p:sp>
    </p:spTree>
    <p:extLst>
      <p:ext uri="{BB962C8B-B14F-4D97-AF65-F5344CB8AC3E}">
        <p14:creationId xmlns:p14="http://schemas.microsoft.com/office/powerpoint/2010/main" val="2799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EFC8-057C-4C36-D97A-E55550C0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(with decision 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60B2-3356-FB7C-8200-DDDE741A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collection of trees</a:t>
            </a:r>
          </a:p>
          <a:p>
            <a:r>
              <a:rPr lang="en-US" dirty="0"/>
              <a:t>Learning Algorithm:</a:t>
            </a:r>
          </a:p>
          <a:p>
            <a:pPr lvl="1"/>
            <a:r>
              <a:rPr lang="en-US" dirty="0"/>
              <a:t>Start with one tree, add one tree at a time.  (No parallelism)</a:t>
            </a:r>
          </a:p>
          <a:p>
            <a:pPr lvl="1"/>
            <a:r>
              <a:rPr lang="en-US" dirty="0"/>
              <a:t>Data misclassified by existing trees are given greater weight when training the next tree; correctly classified data receive lower weights.</a:t>
            </a:r>
          </a:p>
          <a:p>
            <a:r>
              <a:rPr lang="en-US" dirty="0"/>
              <a:t>Each tree is given a weight depending on how well it performs.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78D2-785E-AEF7-B2EB-13A9752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772-BC23-3172-879F-02383E65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917" cy="4351338"/>
          </a:xfrm>
        </p:spPr>
        <p:txBody>
          <a:bodyPr>
            <a:normAutofit/>
          </a:bodyPr>
          <a:lstStyle/>
          <a:p>
            <a:r>
              <a:rPr lang="en-US" dirty="0"/>
              <a:t>Model: collection of stumps or trees (weak learners)</a:t>
            </a:r>
          </a:p>
          <a:p>
            <a:r>
              <a:rPr lang="en-US" dirty="0"/>
              <a:t>“Adaptive” Boosting: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Weight associated with each weak learner is adjusted to minimize overall error.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Weight associated with each data point depends on the error made by the model (collection of trees) so far; so the next decision tree is trained to perform better on data on which previous trees don’t do well.</a:t>
            </a:r>
          </a:p>
          <a:p>
            <a:pPr lvl="1"/>
            <a:endParaRPr lang="en-US" dirty="0"/>
          </a:p>
          <a:p>
            <a:r>
              <a:rPr lang="en-US" dirty="0"/>
              <a:t>Expression for weight of a weak learner: ln </a:t>
            </a:r>
            <a:r>
              <a:rPr lang="en-US" i="1" dirty="0"/>
              <a:t>((1-err)/(2(err))), </a:t>
            </a:r>
            <a:r>
              <a:rPr lang="en-US" dirty="0"/>
              <a:t>where  </a:t>
            </a:r>
            <a:r>
              <a:rPr lang="en-US" i="1" dirty="0"/>
              <a:t>“err” </a:t>
            </a:r>
            <a:r>
              <a:rPr lang="en-US" dirty="0"/>
              <a:t>is proportional to the  sum of weights of misclassified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E824-790F-80D0-9828-61126D9F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A109-E5F9-ADA8-35A4-7F837D3F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Useful when the goal is prediction or function approximation, not just classification, e.g., to minimize MSE (or a similar loss function).</a:t>
            </a:r>
          </a:p>
          <a:p>
            <a:r>
              <a:rPr lang="en-US" dirty="0"/>
              <a:t>As in AdaBoost, we add one weak learner at a time.</a:t>
            </a:r>
          </a:p>
          <a:p>
            <a:r>
              <a:rPr lang="en-US" dirty="0">
                <a:solidFill>
                  <a:srgbClr val="FF0000"/>
                </a:solidFill>
              </a:rPr>
              <a:t>The next weak learner is trained to minimize the “residual” error remaining after the current model (set of weak learners) has been applied.</a:t>
            </a:r>
          </a:p>
          <a:p>
            <a:r>
              <a:rPr lang="en-US" dirty="0"/>
              <a:t>This is done by gradient descent; with MSE, the gradient is linear.</a:t>
            </a:r>
          </a:p>
          <a:p>
            <a:r>
              <a:rPr lang="en-US" dirty="0">
                <a:solidFill>
                  <a:srgbClr val="FF0000"/>
                </a:solidFill>
              </a:rPr>
              <a:t>Gradient Tree Boosting = Gradient boosting with decision trees, usually with &lt;10 leaves; each tree’s weight is chosen to minimize overall error, sometimes multiplied by a small learning rate.</a:t>
            </a:r>
          </a:p>
          <a:p>
            <a:r>
              <a:rPr lang="en-US" dirty="0"/>
              <a:t>Can be combined with bagging (training each tree on a separate data subset).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143C-7C18-4578-CED7-0F98D5D6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</a:t>
            </a:r>
            <a:r>
              <a:rPr lang="en-US" dirty="0"/>
              <a:t> uses Gradient Boosting?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6355-CE70-9C8A-DB1E-397694E1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Yahoo</a:t>
            </a:r>
          </a:p>
          <a:p>
            <a:r>
              <a:rPr lang="en-US" dirty="0"/>
              <a:t>Yandex</a:t>
            </a:r>
          </a:p>
          <a:p>
            <a:r>
              <a:rPr lang="en-US" dirty="0"/>
              <a:t>Discovery of Higgs Boson at the Large Hadron Collider—they used gradient boosted deep neural networks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8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378C-4ED6-FD09-1BB4-877AFE13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(Extreme Gradient 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9E81-6764-4888-107A-60AEB0E1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sparse tree boosting</a:t>
            </a:r>
          </a:p>
          <a:p>
            <a:r>
              <a:rPr lang="en-US" dirty="0">
                <a:solidFill>
                  <a:srgbClr val="FF0000"/>
                </a:solidFill>
              </a:rPr>
              <a:t>Newton-Raphson algorithm instead of simple gradient descent, using a second order (quadratic) Taylor approximation, i.e., update made to each parameter = </a:t>
            </a:r>
            <a:r>
              <a:rPr lang="en-US" i="1" dirty="0">
                <a:solidFill>
                  <a:srgbClr val="FF0000"/>
                </a:solidFill>
              </a:rPr>
              <a:t>-(step size) (first derivative)/(second derivative)</a:t>
            </a:r>
          </a:p>
          <a:p>
            <a:endParaRPr lang="en-US" dirty="0"/>
          </a:p>
          <a:p>
            <a:r>
              <a:rPr lang="en-US" dirty="0"/>
              <a:t>Winner of many competitions!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3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6EED-7E53-AE89-AAC4-BCD532C9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library (Yandex)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5D0A-BE78-B014-A227-96B3AD04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gradient boosting, for categorical learning</a:t>
            </a:r>
          </a:p>
          <a:p>
            <a:r>
              <a:rPr lang="en-US" dirty="0"/>
              <a:t>Fast GPU training</a:t>
            </a:r>
          </a:p>
          <a:p>
            <a:r>
              <a:rPr lang="en-US" dirty="0">
                <a:solidFill>
                  <a:srgbClr val="FF0000"/>
                </a:solidFill>
              </a:rPr>
              <a:t>Model: collection of oblivious trees (all leaves are at the same level, internal nodes have max. degree 3, nodes on rightmost path may have degree 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of the top-7 ML libraries (as of 2021).</a:t>
            </a:r>
          </a:p>
        </p:txBody>
      </p:sp>
    </p:spTree>
    <p:extLst>
      <p:ext uri="{BB962C8B-B14F-4D97-AF65-F5344CB8AC3E}">
        <p14:creationId xmlns:p14="http://schemas.microsoft.com/office/powerpoint/2010/main" val="180982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636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From tree to tree</vt:lpstr>
      <vt:lpstr>Decision Tree</vt:lpstr>
      <vt:lpstr>Random Forests and Bagging</vt:lpstr>
      <vt:lpstr>Boosting (with decision trees)</vt:lpstr>
      <vt:lpstr>AdaBoost</vt:lpstr>
      <vt:lpstr>Gradient Boosting</vt:lpstr>
      <vt:lpstr>Hoo uses Gradient Boosting?</vt:lpstr>
      <vt:lpstr>XGBoost (Extreme Gradient Boosting)</vt:lpstr>
      <vt:lpstr>CatBoost library (Yandex)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tree to tree</dc:title>
  <dc:creator>Chilukuri K Mohan</dc:creator>
  <cp:lastModifiedBy>Chilukuri K Mohan</cp:lastModifiedBy>
  <cp:revision>1</cp:revision>
  <dcterms:created xsi:type="dcterms:W3CDTF">2023-11-27T14:58:50Z</dcterms:created>
  <dcterms:modified xsi:type="dcterms:W3CDTF">2023-11-27T16:11:21Z</dcterms:modified>
</cp:coreProperties>
</file>