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4" r:id="rId3"/>
    <p:sldId id="315" r:id="rId4"/>
    <p:sldId id="335" r:id="rId5"/>
    <p:sldId id="334" r:id="rId6"/>
    <p:sldId id="316" r:id="rId7"/>
    <p:sldId id="317" r:id="rId8"/>
    <p:sldId id="318" r:id="rId9"/>
    <p:sldId id="319" r:id="rId10"/>
    <p:sldId id="321" r:id="rId11"/>
    <p:sldId id="320" r:id="rId12"/>
    <p:sldId id="322" r:id="rId13"/>
    <p:sldId id="323" r:id="rId14"/>
    <p:sldId id="327" r:id="rId15"/>
    <p:sldId id="329" r:id="rId16"/>
    <p:sldId id="326" r:id="rId17"/>
    <p:sldId id="324" r:id="rId18"/>
    <p:sldId id="325" r:id="rId19"/>
    <p:sldId id="328" r:id="rId20"/>
    <p:sldId id="330" r:id="rId21"/>
    <p:sldId id="336" r:id="rId22"/>
    <p:sldId id="338" r:id="rId23"/>
    <p:sldId id="337" r:id="rId24"/>
    <p:sldId id="331" r:id="rId25"/>
    <p:sldId id="332" r:id="rId26"/>
    <p:sldId id="3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/>
    <p:restoredTop sz="94561"/>
  </p:normalViewPr>
  <p:slideViewPr>
    <p:cSldViewPr>
      <p:cViewPr varScale="1">
        <p:scale>
          <a:sx n="92" d="100"/>
          <a:sy n="92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AB627-6190-2F4E-B496-81CC6BEBCCDB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94F71-CDBC-1748-94D5-9F5CE45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32EF-19DD-41FF-8E5F-C5C08257195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anosis" TargetMode="External"/><Relationship Id="rId7" Type="http://schemas.openxmlformats.org/officeDocument/2006/relationships/hyperlink" Target="https://en.wikipedia.org/wiki/Breathing" TargetMode="External"/><Relationship Id="rId2" Type="http://schemas.openxmlformats.org/officeDocument/2006/relationships/hyperlink" Target="https://en.wikipedia.org/wiki/Acrocyano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lexion" TargetMode="External"/><Relationship Id="rId5" Type="http://schemas.openxmlformats.org/officeDocument/2006/relationships/hyperlink" Target="https://en.wikipedia.org/wiki/Reflex" TargetMode="External"/><Relationship Id="rId4" Type="http://schemas.openxmlformats.org/officeDocument/2006/relationships/hyperlink" Target="https://en.wikipedia.org/wiki/Pulse_ra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Extraction and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CIS662, Sep. 13, 2023</a:t>
            </a:r>
          </a:p>
        </p:txBody>
      </p:sp>
    </p:spTree>
    <p:extLst>
      <p:ext uri="{BB962C8B-B14F-4D97-AF65-F5344CB8AC3E}">
        <p14:creationId xmlns:p14="http://schemas.microsoft.com/office/powerpoint/2010/main" val="296113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D24-3361-E72C-1EA9-0929439D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cases for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19FBE-8A70-1649-5AA0-CDC8E5DDD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I(X;Y)=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Conditional independence: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=1, </a:t>
                </a:r>
                <a:r>
                  <a:rPr lang="en-US" dirty="0"/>
                  <a:t>hence</a:t>
                </a:r>
                <a:r>
                  <a:rPr lang="en-US" dirty="0">
                    <a:solidFill>
                      <a:srgbClr val="7030A0"/>
                    </a:solidFill>
                  </a:rPr>
                  <a:t> I(X;Y)=0</a:t>
                </a:r>
              </a:p>
              <a:p>
                <a:r>
                  <a:rPr lang="en-US" dirty="0"/>
                  <a:t>Total dependence:</a:t>
                </a:r>
              </a:p>
              <a:p>
                <a:pPr marL="0" indent="0">
                  <a:buNone/>
                </a:pPr>
                <a:r>
                  <a:rPr lang="en-US" dirty="0"/>
                  <a:t> 	e.g.,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=P(y), </a:t>
                </a:r>
                <a:r>
                  <a:rPr lang="en-US" dirty="0"/>
                  <a:t>then </a:t>
                </a:r>
                <a:r>
                  <a:rPr lang="en-US" dirty="0">
                    <a:solidFill>
                      <a:srgbClr val="7030A0"/>
                    </a:solidFill>
                  </a:rPr>
                  <a:t>I(X;Y)=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log </a:t>
                </a:r>
                <a:r>
                  <a:rPr lang="en-US" i="1" dirty="0">
                    <a:solidFill>
                      <a:srgbClr val="7030A0"/>
                    </a:solidFill>
                  </a:rPr>
                  <a:t>P(x)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19FBE-8A70-1649-5AA0-CDC8E5DDD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3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0590-91B3-EAB5-C034-19584243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Mutual Information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8235-9245-5C6D-7F57-39A4E251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useful is an attribute X for predicting Y?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= How large is I(Y;X)?</a:t>
            </a:r>
          </a:p>
          <a:p>
            <a:r>
              <a:rPr lang="en-US" dirty="0"/>
              <a:t>Which subset of </a:t>
            </a:r>
            <a:r>
              <a:rPr lang="en-US" i="1" dirty="0"/>
              <a:t>k </a:t>
            </a:r>
            <a:r>
              <a:rPr lang="en-US" dirty="0"/>
              <a:t>attributes of input data are most useful for predicting </a:t>
            </a:r>
            <a:r>
              <a:rPr lang="en-US" i="1" dirty="0"/>
              <a:t>Y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= </a:t>
            </a:r>
            <a:r>
              <a:rPr lang="en-US" dirty="0">
                <a:solidFill>
                  <a:srgbClr val="7030A0"/>
                </a:solidFill>
              </a:rPr>
              <a:t>find the subset of attributes </a:t>
            </a:r>
            <a:r>
              <a:rPr lang="en-US" i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with the highest I(Y; A).</a:t>
            </a:r>
          </a:p>
          <a:p>
            <a:r>
              <a:rPr lang="en-US" dirty="0"/>
              <a:t>How redundant is variable X, given variable Y?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= How large is I(X;Y)/(Entropy(X) + Entropy(Y)) ?</a:t>
            </a:r>
          </a:p>
        </p:txBody>
      </p:sp>
    </p:spTree>
    <p:extLst>
      <p:ext uri="{BB962C8B-B14F-4D97-AF65-F5344CB8AC3E}">
        <p14:creationId xmlns:p14="http://schemas.microsoft.com/office/powerpoint/2010/main" val="115737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FB11-8F93-2A7E-A11E-C872FC2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E38D-D224-00B7-4729-23D99EE3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correlation and mutual information focus on the given individual attributes by themselves.</a:t>
            </a:r>
          </a:p>
          <a:p>
            <a:r>
              <a:rPr lang="en-US" dirty="0"/>
              <a:t>What if we would like to find the </a:t>
            </a:r>
            <a:r>
              <a:rPr lang="en-US" dirty="0">
                <a:solidFill>
                  <a:srgbClr val="FF0000"/>
                </a:solidFill>
              </a:rPr>
              <a:t>most useful features that are linear combinations of attributes?</a:t>
            </a:r>
          </a:p>
          <a:p>
            <a:r>
              <a:rPr lang="en-US" dirty="0"/>
              <a:t>This is achieved by </a:t>
            </a:r>
            <a:r>
              <a:rPr lang="en-US" dirty="0">
                <a:solidFill>
                  <a:srgbClr val="FF0000"/>
                </a:solidFill>
              </a:rPr>
              <a:t>Principal Component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0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FB11-8F93-2A7E-A11E-C872FC2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E38D-D224-00B7-4729-23D99EE3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Given: </a:t>
            </a:r>
            <a:r>
              <a:rPr lang="en-US" dirty="0"/>
              <a:t>data consisting of many attributes (columns in  a table).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Find: </a:t>
            </a:r>
          </a:p>
          <a:p>
            <a:pPr marL="514350" indent="-514350">
              <a:buAutoNum type="arabicPeriod"/>
            </a:pPr>
            <a:r>
              <a:rPr lang="en-US" dirty="0"/>
              <a:t>Among all possible (infinitely many) linear combinations of attributes, which one is the most useful?</a:t>
            </a:r>
          </a:p>
          <a:p>
            <a:pPr marL="514350" indent="-514350">
              <a:buAutoNum type="arabicPeriod"/>
            </a:pPr>
            <a:r>
              <a:rPr lang="en-US" dirty="0"/>
              <a:t>Given </a:t>
            </a:r>
            <a:r>
              <a:rPr lang="en-US" i="1" dirty="0"/>
              <a:t>k&gt;0</a:t>
            </a:r>
            <a:r>
              <a:rPr lang="en-US" dirty="0"/>
              <a:t>, </a:t>
            </a:r>
            <a:r>
              <a:rPr lang="en-US" dirty="0" err="1"/>
              <a:t>mong</a:t>
            </a:r>
            <a:r>
              <a:rPr lang="en-US" dirty="0"/>
              <a:t> all possible linear combinations of attributes which </a:t>
            </a:r>
            <a:r>
              <a:rPr lang="en-US" i="1" dirty="0"/>
              <a:t>k </a:t>
            </a:r>
            <a:r>
              <a:rPr lang="en-US" dirty="0"/>
              <a:t>linear combinations are (together) the most useful?</a:t>
            </a:r>
          </a:p>
          <a:p>
            <a:pPr marL="514350" indent="-514350">
              <a:buAutoNum type="arabicPeriod"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Alternate framing: </a:t>
            </a:r>
          </a:p>
          <a:p>
            <a:r>
              <a:rPr lang="en-US" dirty="0">
                <a:solidFill>
                  <a:srgbClr val="7030A0"/>
                </a:solidFill>
              </a:rPr>
              <a:t>Which linear combinations capture the most information available in the given data?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3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7DC-C899-D52F-BBF0-BC7EC0B0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CCD4-1F9F-A1D8-83D2-489CC1CD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Subtract the mean from every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covariance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its Eigenvectors and Eigenvalues.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the Eigenvectors to have unit length.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Measure the relative importance of each Eigenvector as the ratio of its Eigenvalue to the sum of all Eigenvalues.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</a:t>
            </a:r>
            <a:r>
              <a:rPr lang="en-US" i="1" dirty="0"/>
              <a:t>k</a:t>
            </a:r>
            <a:r>
              <a:rPr lang="en-US" dirty="0"/>
              <a:t> most important Eigenvectors.</a:t>
            </a:r>
          </a:p>
        </p:txBody>
      </p:sp>
    </p:spTree>
    <p:extLst>
      <p:ext uri="{BB962C8B-B14F-4D97-AF65-F5344CB8AC3E}">
        <p14:creationId xmlns:p14="http://schemas.microsoft.com/office/powerpoint/2010/main" val="407630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3ACD-64DB-1137-E239-93CAD877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(k) Eigenvectors are enough?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2E4988-9554-D9A6-4E29-F5BC99982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1" y="1690687"/>
            <a:ext cx="8295454" cy="49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9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F2DC0-40C5-8DB1-8A08-750A97E7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600200"/>
            <a:ext cx="4036334" cy="48087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 Eigenvectors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/>
              <a:t>Iterative algorithms have been developed, but currently the most efficient approach is “Singular Value Decomposition”</a:t>
            </a:r>
            <a:br>
              <a:rPr lang="en-US" sz="3600" dirty="0"/>
            </a:b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D41715-8CBD-D956-389F-6162AEF0A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2D4-ACFE-F30E-536D-B815A09F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Eigenvectors to identify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A810-9327-FD45-FADC-036D4A89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Given: matrix </a:t>
            </a:r>
            <a:r>
              <a:rPr lang="en-US" i="1" dirty="0"/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1. Find vector </a:t>
            </a:r>
            <a:r>
              <a:rPr lang="en-US" i="1" dirty="0">
                <a:solidFill>
                  <a:srgbClr val="7030A0"/>
                </a:solidFill>
              </a:rPr>
              <a:t>X</a:t>
            </a:r>
            <a:r>
              <a:rPr lang="en-US" dirty="0">
                <a:solidFill>
                  <a:srgbClr val="7030A0"/>
                </a:solidFill>
              </a:rPr>
              <a:t> and value </a:t>
            </a:r>
            <a:r>
              <a:rPr lang="en-US" i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such that </a:t>
            </a:r>
            <a:r>
              <a:rPr lang="en-US" i="1" dirty="0">
                <a:solidFill>
                  <a:srgbClr val="7030A0"/>
                </a:solidFill>
              </a:rPr>
              <a:t>AX=</a:t>
            </a:r>
            <a:r>
              <a:rPr lang="en-US" i="1" dirty="0" err="1">
                <a:solidFill>
                  <a:srgbClr val="7030A0"/>
                </a:solidFill>
              </a:rPr>
              <a:t>cX</a:t>
            </a:r>
            <a:r>
              <a:rPr lang="en-US" i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--X is an Eigenvector and c is the corresponding Eigenvalue.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Find a set of mutually orthogonal Eigenvectors S (scaled to have unit length) and their corresponding Eigenvalues.</a:t>
            </a:r>
          </a:p>
          <a:p>
            <a:pPr marL="0" indent="0">
              <a:buNone/>
            </a:pPr>
            <a:r>
              <a:rPr lang="en-US" dirty="0"/>
              <a:t>3. Find the set of unit length mutually orthogonal Eigenvectors sorted in the order of decreasing Eigenvalue magnitudes.</a:t>
            </a:r>
          </a:p>
          <a:p>
            <a:pPr marL="0" indent="0">
              <a:buNone/>
            </a:pPr>
            <a:r>
              <a:rPr lang="en-US" dirty="0"/>
              <a:t>4. Select the first k among the set of unit length mutually orthogonal Eigenvectors sorted in the order of decreasing Eigenvalue magnitudes.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2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3F0-AE68-D2EE-B578-A790CD4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4CC1-2E0B-7049-DE1D-7CFC2EBF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 to project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-dimensional data into </a:t>
            </a:r>
            <a:r>
              <a:rPr lang="en-US" i="1" dirty="0">
                <a:solidFill>
                  <a:srgbClr val="FF0000"/>
                </a:solidFill>
              </a:rPr>
              <a:t>k (&lt;d)</a:t>
            </a:r>
            <a:r>
              <a:rPr lang="en-US" dirty="0">
                <a:solidFill>
                  <a:srgbClr val="FF0000"/>
                </a:solidFill>
              </a:rPr>
              <a:t> dimensions.</a:t>
            </a:r>
          </a:p>
          <a:p>
            <a:r>
              <a:rPr lang="en-US" dirty="0"/>
              <a:t>Information loss can occur when we project data into a low dimensional space; the best projections are those that </a:t>
            </a:r>
            <a:r>
              <a:rPr lang="en-US" dirty="0">
                <a:solidFill>
                  <a:srgbClr val="FF0000"/>
                </a:solidFill>
              </a:rPr>
              <a:t>minimize such information loss.</a:t>
            </a:r>
          </a:p>
          <a:p>
            <a:r>
              <a:rPr lang="en-US" dirty="0">
                <a:solidFill>
                  <a:srgbClr val="7030A0"/>
                </a:solidFill>
              </a:rPr>
              <a:t>Merely ignoring </a:t>
            </a:r>
            <a:r>
              <a:rPr lang="en-US" i="1" dirty="0">
                <a:solidFill>
                  <a:srgbClr val="7030A0"/>
                </a:solidFill>
              </a:rPr>
              <a:t>d-k</a:t>
            </a:r>
            <a:r>
              <a:rPr lang="en-US" dirty="0">
                <a:solidFill>
                  <a:srgbClr val="7030A0"/>
                </a:solidFill>
              </a:rPr>
              <a:t> dimensions may result in too much information loss!</a:t>
            </a:r>
          </a:p>
          <a:p>
            <a:r>
              <a:rPr lang="en-US" dirty="0">
                <a:solidFill>
                  <a:srgbClr val="FF0000"/>
                </a:solidFill>
              </a:rPr>
              <a:t>We can minimize information loss by projecting into a space whose basis vectors are the Eigenvectors corresponding to the largest Eigenvalues.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amount of information loss can be assessed as proportional to the sum of the magnitudes of the remaining (unchosen) Eigenvalues.</a:t>
            </a:r>
          </a:p>
          <a:p>
            <a:r>
              <a:rPr lang="en-US" dirty="0">
                <a:solidFill>
                  <a:srgbClr val="7030A0"/>
                </a:solidFill>
              </a:rPr>
              <a:t>PCA “rotates” the data space to align with the Eigenvectors that capture most of the variance in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256058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517A-08B8-0A07-605B-843AB3DD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B0EE-CF82-FBF9-630D-7FFC2B2B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 a given matrix X (representing all available data) as the product of three other matrices, i.e.,  X=USW</a:t>
            </a:r>
            <a:r>
              <a:rPr lang="en-US" baseline="30000" dirty="0"/>
              <a:t>T</a:t>
            </a:r>
            <a:r>
              <a:rPr lang="en-US" dirty="0"/>
              <a:t>, where:</a:t>
            </a:r>
          </a:p>
          <a:p>
            <a:r>
              <a:rPr lang="en-US" dirty="0"/>
              <a:t> S is a rectangular diagonal matrix, </a:t>
            </a:r>
          </a:p>
          <a:p>
            <a:r>
              <a:rPr lang="en-US" dirty="0"/>
              <a:t>the columns of U are orthogonal unit vectors,  and</a:t>
            </a:r>
          </a:p>
          <a:p>
            <a:r>
              <a:rPr lang="en-US" dirty="0"/>
              <a:t>W is a square matrix whose columns are orthogonal unit vectors.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Then the vectors of W are the Eigenvectors of X</a:t>
            </a:r>
            <a:r>
              <a:rPr lang="en-US" baseline="30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X, and the elements of S are the square roots of the Eigenvalues of X</a:t>
            </a:r>
            <a:r>
              <a:rPr lang="en-US" baseline="30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Efficient algorithms exist for SVD computations, hence for PCA.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F1B9-0D55-2F43-9801-48CF0A3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8050-5026-5D48-8F95-1AEF541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Learning task: </a:t>
            </a:r>
            <a:r>
              <a:rPr lang="en-US" dirty="0"/>
              <a:t>to predict someone’s final future GPA after 2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Inputs: </a:t>
            </a:r>
            <a:r>
              <a:rPr lang="en-US" dirty="0"/>
              <a:t>all possible information from a graduate student’s application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Questions: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What attributes are useful </a:t>
            </a:r>
            <a:r>
              <a:rPr lang="en-US" dirty="0"/>
              <a:t>for accurate prediction?</a:t>
            </a:r>
          </a:p>
          <a:p>
            <a:pPr marL="514350" indent="-514350">
              <a:buAutoNum type="arabicPeriod"/>
            </a:pPr>
            <a:r>
              <a:rPr lang="en-US" dirty="0"/>
              <a:t>Which specific </a:t>
            </a:r>
            <a:r>
              <a:rPr lang="en-US" dirty="0">
                <a:solidFill>
                  <a:srgbClr val="7030A0"/>
                </a:solidFill>
              </a:rPr>
              <a:t>arithmetic combinations of attributes </a:t>
            </a:r>
            <a:r>
              <a:rPr lang="en-US" dirty="0"/>
              <a:t>are more useful than the raw attributes themselves?</a:t>
            </a:r>
          </a:p>
          <a:p>
            <a:pPr marL="514350" indent="-514350">
              <a:buAutoNum type="arabicPeriod"/>
            </a:pPr>
            <a:r>
              <a:rPr lang="en-US" dirty="0"/>
              <a:t>How would we </a:t>
            </a:r>
            <a:r>
              <a:rPr lang="en-US" dirty="0">
                <a:solidFill>
                  <a:srgbClr val="7030A0"/>
                </a:solidFill>
              </a:rPr>
              <a:t>discover</a:t>
            </a:r>
            <a:r>
              <a:rPr lang="en-US" dirty="0"/>
              <a:t> these?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9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CD3F-17EC-19A4-F59B-13A3B78C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Attribute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546F-9810-BF9C-DBA3-806B1586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need to “discover” nonlinear attribute combinations that are most useful for a given problem?</a:t>
            </a:r>
          </a:p>
          <a:p>
            <a:r>
              <a:rPr lang="en-US" dirty="0">
                <a:solidFill>
                  <a:srgbClr val="7030A0"/>
                </a:solidFill>
              </a:rPr>
              <a:t>Any not-too-lossy data compression technique can be thought of as accomplishing this goal.</a:t>
            </a:r>
          </a:p>
          <a:p>
            <a:r>
              <a:rPr lang="en-US" dirty="0"/>
              <a:t>Possible, but much more computation is needed.</a:t>
            </a:r>
          </a:p>
          <a:p>
            <a:r>
              <a:rPr lang="en-US" dirty="0"/>
              <a:t>Examples: (discrete) Fourier transform, Cosine transform, kernel PCA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8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BE77-FF4D-9A2A-16EF-2648F60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028A-66B3-B2C0-3291-27FD2FD6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Kernels: provide functions that map to higher-dimensional spaces within which data from different classes is linearly separable.</a:t>
            </a:r>
          </a:p>
          <a:p>
            <a:r>
              <a:rPr lang="en-US" dirty="0"/>
              <a:t>Clever tricks are used to facilitate fast computation, avoiding explicit representation, instead working with the dot products of transformed vectors.</a:t>
            </a:r>
          </a:p>
          <a:p>
            <a:endParaRPr lang="en-US" dirty="0"/>
          </a:p>
          <a:p>
            <a:r>
              <a:rPr lang="en-US" dirty="0"/>
              <a:t>Examples: Polynomial kernels,  Gaussian kernels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F996-B002-203A-0FE6-FD17F3D6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Factor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F7C8-7223-326D-DD18-0F8FE6FE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 describing observed data attributes as linear combinations of unobserved </a:t>
            </a:r>
            <a:r>
              <a:rPr lang="en-US" dirty="0">
                <a:solidFill>
                  <a:srgbClr val="FF0000"/>
                </a:solidFill>
              </a:rPr>
              <a:t>latent variables </a:t>
            </a:r>
            <a:r>
              <a:rPr lang="en-US" dirty="0"/>
              <a:t>(plus some error).</a:t>
            </a:r>
          </a:p>
          <a:p>
            <a:r>
              <a:rPr lang="en-US" dirty="0"/>
              <a:t>Exploratory Factor Analysis: to identify relationships between observed attributes.  If data is normally distributed, a Maximum Likelihood approach is used; else Principal Axis Factoring (similar to PCA).</a:t>
            </a:r>
          </a:p>
        </p:txBody>
      </p:sp>
    </p:spTree>
    <p:extLst>
      <p:ext uri="{BB962C8B-B14F-4D97-AF65-F5344CB8AC3E}">
        <p14:creationId xmlns:p14="http://schemas.microsoft.com/office/powerpoint/2010/main" val="83138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ACEC-5F28-AC44-63A5-04A38866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PCA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6871-6774-A515-7C34-0D46A69E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Component Analysis (ICA): used to separate signals into independent non-Gaussian components, i.e., recovering pieces from a combination.</a:t>
            </a:r>
          </a:p>
          <a:p>
            <a:r>
              <a:rPr lang="en-US" dirty="0"/>
              <a:t>Canonical Correlation Analysis (CCA): transforms two sets of variables into projections in which their correlation is maximized.</a:t>
            </a:r>
          </a:p>
        </p:txBody>
      </p:sp>
    </p:spTree>
    <p:extLst>
      <p:ext uri="{BB962C8B-B14F-4D97-AF65-F5344CB8AC3E}">
        <p14:creationId xmlns:p14="http://schemas.microsoft.com/office/powerpoint/2010/main" val="405286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1DD1-8BB5-EFF3-4D8F-B9B67572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after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A360-A236-7DA6-4002-1068055E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fast ML algorithms are available, and if it is not possible to identify features beforehand, </a:t>
            </a:r>
            <a:r>
              <a:rPr lang="en-US" dirty="0">
                <a:solidFill>
                  <a:srgbClr val="FF0000"/>
                </a:solidFill>
              </a:rPr>
              <a:t>we can analyze the results of ML to identify the most useful attributes or features.</a:t>
            </a:r>
          </a:p>
          <a:p>
            <a:r>
              <a:rPr lang="en-US" dirty="0">
                <a:solidFill>
                  <a:srgbClr val="7030A0"/>
                </a:solidFill>
              </a:rPr>
              <a:t>After such identification, the ML model architecture can be simplified.</a:t>
            </a:r>
          </a:p>
          <a:p>
            <a:r>
              <a:rPr lang="en-US" dirty="0"/>
              <a:t>The simpler ML model can be iteratively </a:t>
            </a:r>
            <a:r>
              <a:rPr lang="en-US" dirty="0">
                <a:solidFill>
                  <a:srgbClr val="FF0000"/>
                </a:solidFill>
              </a:rPr>
              <a:t>retrained</a:t>
            </a:r>
            <a:r>
              <a:rPr lang="en-US" dirty="0"/>
              <a:t> to improve its performance.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Advantage: </a:t>
            </a:r>
            <a:r>
              <a:rPr lang="en-US" dirty="0"/>
              <a:t>we obtain a good empirical evaluation of which attributes are useful.</a:t>
            </a:r>
          </a:p>
          <a:p>
            <a:r>
              <a:rPr lang="en-US" dirty="0">
                <a:solidFill>
                  <a:srgbClr val="FF0000"/>
                </a:solidFill>
              </a:rPr>
              <a:t>Drawback: </a:t>
            </a:r>
            <a:r>
              <a:rPr lang="en-US" dirty="0"/>
              <a:t>too much effort may be spent in training and retraining the models.</a:t>
            </a:r>
          </a:p>
        </p:txBody>
      </p:sp>
    </p:spTree>
    <p:extLst>
      <p:ext uri="{BB962C8B-B14F-4D97-AF65-F5344CB8AC3E}">
        <p14:creationId xmlns:p14="http://schemas.microsoft.com/office/powerpoint/2010/main" val="1963278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8CD-5E20-6BFD-8DE5-EA3A431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Iterative “Leave-one-out” approach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—assuming low correlation between attrib</a:t>
            </a:r>
            <a:r>
              <a:rPr lang="en-US" sz="3200" dirty="0"/>
              <a:t>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67EB-D9D6-C5F3-7BE5-C66B5FA2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ML model using all attributes; let its loss function value be 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</a:t>
            </a:r>
            <a:r>
              <a:rPr lang="en-US" i="1" dirty="0"/>
              <a:t>a</a:t>
            </a:r>
            <a:r>
              <a:rPr lang="en-US" dirty="0"/>
              <a:t>, do:</a:t>
            </a:r>
          </a:p>
          <a:p>
            <a:pPr lvl="1"/>
            <a:r>
              <a:rPr lang="en-US" dirty="0"/>
              <a:t>Delete </a:t>
            </a:r>
            <a:r>
              <a:rPr lang="en-US" i="1" dirty="0"/>
              <a:t>a</a:t>
            </a:r>
            <a:r>
              <a:rPr lang="en-US" dirty="0"/>
              <a:t> from the trained model;</a:t>
            </a:r>
          </a:p>
          <a:p>
            <a:pPr lvl="1"/>
            <a:r>
              <a:rPr lang="en-US" dirty="0"/>
              <a:t>Retrain the model;</a:t>
            </a:r>
          </a:p>
          <a:p>
            <a:pPr lvl="1"/>
            <a:r>
              <a:rPr lang="en-US" dirty="0"/>
              <a:t>Let the loss function of the resulting model be </a:t>
            </a:r>
            <a:r>
              <a:rPr lang="en-US" i="1" dirty="0" err="1"/>
              <a:t>E</a:t>
            </a:r>
            <a:r>
              <a:rPr lang="en-US" i="1" baseline="-25000" dirty="0" err="1"/>
              <a:t>a</a:t>
            </a:r>
            <a:endParaRPr lang="en-US" i="1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the importance of </a:t>
            </a:r>
            <a:r>
              <a:rPr lang="en-US" i="1" dirty="0"/>
              <a:t>a </a:t>
            </a:r>
            <a:r>
              <a:rPr lang="en-US" dirty="0"/>
              <a:t>to be</a:t>
            </a:r>
            <a:r>
              <a:rPr lang="en-US" i="1" dirty="0"/>
              <a:t> (E-</a:t>
            </a:r>
            <a:r>
              <a:rPr lang="en-US" i="1" dirty="0" err="1"/>
              <a:t>E</a:t>
            </a:r>
            <a:r>
              <a:rPr lang="en-US" i="1" baseline="-25000" dirty="0" err="1"/>
              <a:t>a</a:t>
            </a:r>
            <a:r>
              <a:rPr lang="en-US" i="1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attributes that maximize </a:t>
            </a:r>
            <a:r>
              <a:rPr lang="en-US" i="1" dirty="0"/>
              <a:t>(E-</a:t>
            </a:r>
            <a:r>
              <a:rPr lang="en-US" i="1" dirty="0" err="1"/>
              <a:t>E</a:t>
            </a:r>
            <a:r>
              <a:rPr lang="en-US" i="1" baseline="-25000" dirty="0" err="1"/>
              <a:t>a</a:t>
            </a:r>
            <a:r>
              <a:rPr lang="en-US" i="1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new model with the selected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new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4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8CD-5E20-6BFD-8DE5-EA3A431C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Iterative “Add-one-in” approach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—not assuming low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67EB-D9D6-C5F3-7BE5-C66B5FA2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ML model using all attributes; let its loss function value be </a:t>
            </a:r>
            <a:r>
              <a:rPr lang="en-US" i="1" dirty="0"/>
              <a:t>E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 number of selected attributes</a:t>
            </a:r>
            <a:r>
              <a:rPr lang="en-US" i="1" dirty="0"/>
              <a:t>&lt;k</a:t>
            </a:r>
            <a:r>
              <a:rPr lang="en-US" dirty="0"/>
              <a:t>, do: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For each remaining (unselected) attribute </a:t>
            </a:r>
            <a:r>
              <a:rPr lang="en-US" i="1" dirty="0"/>
              <a:t>a</a:t>
            </a:r>
            <a:r>
              <a:rPr lang="en-US" dirty="0"/>
              <a:t>, do:</a:t>
            </a:r>
          </a:p>
          <a:p>
            <a:pPr lvl="2"/>
            <a:r>
              <a:rPr lang="en-US" dirty="0"/>
              <a:t>Delete </a:t>
            </a:r>
            <a:r>
              <a:rPr lang="en-US" i="1" dirty="0"/>
              <a:t>a</a:t>
            </a:r>
            <a:r>
              <a:rPr lang="en-US" dirty="0"/>
              <a:t> from the trained model;</a:t>
            </a:r>
          </a:p>
          <a:p>
            <a:pPr lvl="2"/>
            <a:r>
              <a:rPr lang="en-US" dirty="0"/>
              <a:t>Retrain the model;</a:t>
            </a:r>
          </a:p>
          <a:p>
            <a:pPr lvl="2"/>
            <a:r>
              <a:rPr lang="en-US" dirty="0"/>
              <a:t>Let the loss function of the resulting model be </a:t>
            </a:r>
            <a:r>
              <a:rPr lang="en-US" i="1" dirty="0" err="1"/>
              <a:t>E</a:t>
            </a:r>
            <a:r>
              <a:rPr lang="en-US" i="1" baseline="-25000" dirty="0" err="1"/>
              <a:t>a</a:t>
            </a:r>
            <a:endParaRPr lang="en-US" i="1" baseline="-250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Evaluate the importance of </a:t>
            </a:r>
            <a:r>
              <a:rPr lang="en-US" i="1" dirty="0"/>
              <a:t>a </a:t>
            </a:r>
            <a:r>
              <a:rPr lang="en-US" dirty="0"/>
              <a:t>to be</a:t>
            </a:r>
            <a:r>
              <a:rPr lang="en-US" i="1" dirty="0"/>
              <a:t> (E-</a:t>
            </a:r>
            <a:r>
              <a:rPr lang="en-US" i="1" dirty="0" err="1"/>
              <a:t>E</a:t>
            </a:r>
            <a:r>
              <a:rPr lang="en-US" i="1" baseline="-25000" dirty="0" err="1"/>
              <a:t>a</a:t>
            </a:r>
            <a:r>
              <a:rPr lang="en-US" i="1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Select attribute </a:t>
            </a:r>
            <a:r>
              <a:rPr lang="en-US" i="1" dirty="0"/>
              <a:t>a* </a:t>
            </a:r>
            <a:r>
              <a:rPr lang="en-US" dirty="0"/>
              <a:t>that maximizes </a:t>
            </a:r>
            <a:r>
              <a:rPr lang="en-US" i="1" dirty="0"/>
              <a:t>(E-</a:t>
            </a:r>
            <a:r>
              <a:rPr lang="en-US" i="1" dirty="0" err="1"/>
              <a:t>E</a:t>
            </a:r>
            <a:r>
              <a:rPr lang="en-US" i="1" baseline="-25000" dirty="0" err="1"/>
              <a:t>a</a:t>
            </a:r>
            <a:r>
              <a:rPr lang="en-US" i="1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Add </a:t>
            </a:r>
            <a:r>
              <a:rPr lang="en-US" i="1" dirty="0"/>
              <a:t>a*</a:t>
            </a:r>
            <a:r>
              <a:rPr lang="en-US" dirty="0"/>
              <a:t> to the list of selected attributes;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Delete </a:t>
            </a:r>
            <a:r>
              <a:rPr lang="en-US" i="1" dirty="0"/>
              <a:t>a*</a:t>
            </a:r>
            <a:r>
              <a:rPr lang="en-US" dirty="0"/>
              <a:t> from the trained model, retrain, and let its loss function value be </a:t>
            </a:r>
            <a:r>
              <a:rPr lang="en-US" i="1" dirty="0"/>
              <a:t>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3. Build a new model with the selected attributes.</a:t>
            </a:r>
          </a:p>
          <a:p>
            <a:pPr marL="0" indent="0">
              <a:buNone/>
            </a:pPr>
            <a:r>
              <a:rPr lang="en-US" dirty="0"/>
              <a:t>4. Train the new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93B-73FC-1BBF-F635-5C799115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“Features” (in the ML context)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9F12-C634-1A79-EDE0-E1169506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or their combinations that are most useful for the ML task, i.e., those which make it easier for learning to be accomplished.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Three kinds of features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1. Attributes</a:t>
            </a:r>
          </a:p>
          <a:p>
            <a:pPr marL="0" indent="0">
              <a:buNone/>
            </a:pPr>
            <a:r>
              <a:rPr lang="en-US" dirty="0"/>
              <a:t>2. Linear combinations of attributes</a:t>
            </a:r>
          </a:p>
          <a:p>
            <a:pPr marL="0" indent="0">
              <a:buNone/>
            </a:pPr>
            <a:r>
              <a:rPr lang="en-US" dirty="0"/>
              <a:t>3. Nonlinear combinations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2464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0E401-C6B4-291A-432A-948608C6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Example of a well-known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7B17-3E57-862B-32A1-A8C67699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115969"/>
            <a:ext cx="10175630" cy="7357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APGAR score: summarizing Appearance, Pulse, Grimace, Activity, Respiration for a newborn</a:t>
            </a:r>
          </a:p>
          <a:p>
            <a:pPr algn="ctr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2B8144-D921-0CE9-4034-58D9E38D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98910"/>
              </p:ext>
            </p:extLst>
          </p:nvPr>
        </p:nvGraphicFramePr>
        <p:xfrm>
          <a:off x="989839" y="2405149"/>
          <a:ext cx="10206228" cy="38993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9689">
                  <a:extLst>
                    <a:ext uri="{9D8B030D-6E8A-4147-A177-3AD203B41FA5}">
                      <a16:colId xmlns:a16="http://schemas.microsoft.com/office/drawing/2014/main" val="271693862"/>
                    </a:ext>
                  </a:extLst>
                </a:gridCol>
                <a:gridCol w="2021063">
                  <a:extLst>
                    <a:ext uri="{9D8B030D-6E8A-4147-A177-3AD203B41FA5}">
                      <a16:colId xmlns:a16="http://schemas.microsoft.com/office/drawing/2014/main" val="3962887148"/>
                    </a:ext>
                  </a:extLst>
                </a:gridCol>
                <a:gridCol w="2401599">
                  <a:extLst>
                    <a:ext uri="{9D8B030D-6E8A-4147-A177-3AD203B41FA5}">
                      <a16:colId xmlns:a16="http://schemas.microsoft.com/office/drawing/2014/main" val="3755439192"/>
                    </a:ext>
                  </a:extLst>
                </a:gridCol>
                <a:gridCol w="2382678">
                  <a:extLst>
                    <a:ext uri="{9D8B030D-6E8A-4147-A177-3AD203B41FA5}">
                      <a16:colId xmlns:a16="http://schemas.microsoft.com/office/drawing/2014/main" val="1278631606"/>
                    </a:ext>
                  </a:extLst>
                </a:gridCol>
                <a:gridCol w="1531199">
                  <a:extLst>
                    <a:ext uri="{9D8B030D-6E8A-4147-A177-3AD203B41FA5}">
                      <a16:colId xmlns:a16="http://schemas.microsoft.com/office/drawing/2014/main" val="3251685985"/>
                    </a:ext>
                  </a:extLst>
                </a:gridCol>
              </a:tblGrid>
              <a:tr h="690266">
                <a:tc>
                  <a:txBody>
                    <a:bodyPr/>
                    <a:lstStyle/>
                    <a:p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Score of 0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Score of 1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Score of 2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Component of backronym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246767"/>
                  </a:ext>
                </a:extLst>
              </a:tr>
              <a:tr h="93246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Skin color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blue or pale all over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blue at extremities, </a:t>
                      </a:r>
                      <a:br>
                        <a:rPr lang="en-US" sz="16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body pink</a:t>
                      </a:r>
                      <a:br>
                        <a:rPr lang="en-US" sz="16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2" tooltip="Acrocyanosi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acrocyanosis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no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3" tooltip="Cyanosi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cyanosis</a:t>
                      </a:r>
                      <a:br>
                        <a:rPr lang="en-US" sz="16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body and extremities pink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Appearance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102311"/>
                  </a:ext>
                </a:extLst>
              </a:tr>
              <a:tr h="448067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4" tooltip="Pulse ra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Pulse rate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absent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 100 beats per minute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≥ 100 beats per minute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Pulse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602729"/>
                  </a:ext>
                </a:extLst>
              </a:tr>
              <a:tr h="69026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5" tooltip="Refl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Reflex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 irritability grimace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no response to stimulation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grimace on suction or aggressive stimulation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cry on stimulation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Grimace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432947"/>
                  </a:ext>
                </a:extLst>
              </a:tr>
              <a:tr h="69026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Muscle Tone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some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6" tooltip="Flex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flexion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flexed arms and legs that resist extension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474978"/>
                  </a:ext>
                </a:extLst>
              </a:tr>
              <a:tr h="448067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7" tooltip="Breath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Respiratory effort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absent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weak, irregular, gasping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strong, robust cry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Respiration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0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67A7-887B-1921-D55F-696303F5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domain-specific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74BA-905A-AFFC-040C-DB92F18A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processing: bag of words, n-grams</a:t>
            </a:r>
          </a:p>
          <a:p>
            <a:r>
              <a:rPr lang="en-US" dirty="0"/>
              <a:t>Speech processing: phonemes, syllables</a:t>
            </a:r>
          </a:p>
          <a:p>
            <a:r>
              <a:rPr lang="en-US" dirty="0"/>
              <a:t>Image processing: straight line segments, curves, circle, other shape primitives</a:t>
            </a:r>
          </a:p>
          <a:p>
            <a:r>
              <a:rPr lang="en-US" dirty="0"/>
              <a:t>Medical diagnosis: clusters of related symptoms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ML models such as neural networks simultaneously perform feature extraction while solving a supervised learning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783-C10C-502F-5AF4-5D5322F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may be strongly correlated!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CBCC-0B7C-22BB-326B-534C7ACF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a student’s grades in Calculus 1 and Calculus 2 courses—usually (but not always) they are both low or both high.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what?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prediction may strongly depend on these attributes, but knowing either one is sufficient, </a:t>
            </a:r>
            <a:r>
              <a:rPr lang="en-US" dirty="0">
                <a:solidFill>
                  <a:srgbClr val="FF0000"/>
                </a:solidFill>
              </a:rPr>
              <a:t>the second one does not provide additional information</a:t>
            </a:r>
            <a:r>
              <a:rPr lang="en-US" dirty="0"/>
              <a:t> for the prediction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4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8D33-D4B1-4A17-E255-393B9E2B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A184-7EC4-D8D8-DBB8-CE664E95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a labeled data set with many attributes, determine which attributes are (a) irrelevant; (b) useful; (c) most useful for the prediction task.</a:t>
            </a:r>
          </a:p>
          <a:p>
            <a:r>
              <a:rPr lang="en-US" b="1" dirty="0"/>
              <a:t>Best scenario</a:t>
            </a:r>
            <a:r>
              <a:rPr lang="en-US" dirty="0"/>
              <a:t>: decide before applying an ML algorithm.</a:t>
            </a:r>
          </a:p>
          <a:p>
            <a:r>
              <a:rPr lang="en-US" b="1" dirty="0"/>
              <a:t>Usual scenario</a:t>
            </a:r>
            <a:r>
              <a:rPr lang="en-US" dirty="0"/>
              <a:t>: learn model parameters first, and then perform post-hoc analysis.</a:t>
            </a:r>
          </a:p>
        </p:txBody>
      </p:sp>
    </p:spTree>
    <p:extLst>
      <p:ext uri="{BB962C8B-B14F-4D97-AF65-F5344CB8AC3E}">
        <p14:creationId xmlns:p14="http://schemas.microsoft.com/office/powerpoint/2010/main" val="154028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80B6-94DB-7960-B51D-D50475A0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“Early” decisions about 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2B01-2B42-B418-B5C0-28816E88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Prior knowledge is helpful</a:t>
            </a:r>
            <a:r>
              <a:rPr lang="en-US" dirty="0"/>
              <a:t>: delete attributes known to be merely identifiers of individual data (e.g., name, SUID, address, …)—doing this will prevent the possibility of spurious inferences.</a:t>
            </a:r>
          </a:p>
          <a:p>
            <a:r>
              <a:rPr lang="en-US" dirty="0">
                <a:solidFill>
                  <a:srgbClr val="FF0000"/>
                </a:solidFill>
              </a:rPr>
              <a:t>Magnitude of correlation of attribute with the data label </a:t>
            </a:r>
            <a:r>
              <a:rPr lang="en-US" dirty="0"/>
              <a:t>(or quantity to be predicted): if correlation is highly positive or negative, we know the attribute is more useful for prediction.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 between attributes: </a:t>
            </a:r>
            <a:r>
              <a:rPr lang="en-US" dirty="0"/>
              <a:t>if two attributes are strongly correlated (positively or negatively), one can be omitted.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D24-3361-E72C-1EA9-0929439D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 than linear correlation?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19FBE-8A70-1649-5AA0-CDC8E5DDD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Mutual Information (MI): </a:t>
                </a:r>
                <a:r>
                  <a:rPr lang="en-US" dirty="0"/>
                  <a:t>how uncertain are we about one variable, if we know the value of another variable?</a:t>
                </a:r>
              </a:p>
              <a:p>
                <a:r>
                  <a:rPr lang="en-US" dirty="0"/>
                  <a:t>How different is the joint distribution of two variables from the product of their individual distributions? </a:t>
                </a:r>
              </a:p>
              <a:p>
                <a:r>
                  <a:rPr lang="en-US" dirty="0"/>
                  <a:t>If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Y</a:t>
                </a:r>
                <a:r>
                  <a:rPr lang="en-US" dirty="0"/>
                  <a:t> are discrete random variables whose possible values are denoted by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, and </a:t>
                </a:r>
                <a:r>
                  <a:rPr lang="en-US" i="1" dirty="0"/>
                  <a:t>P</a:t>
                </a:r>
                <a:r>
                  <a:rPr lang="en-US" dirty="0"/>
                  <a:t> denotes the probability mass function, then</a:t>
                </a:r>
                <a:r>
                  <a:rPr lang="en-US" dirty="0">
                    <a:solidFill>
                      <a:srgbClr val="FF0000"/>
                    </a:solidFill>
                  </a:rPr>
                  <a:t> I(X;Y)=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is equivalent to </a:t>
                </a:r>
                <a:r>
                  <a:rPr lang="en-US" dirty="0">
                    <a:solidFill>
                      <a:srgbClr val="7030A0"/>
                    </a:solidFill>
                  </a:rPr>
                  <a:t>Entropy(X)-Entropy(X|Y).</a:t>
                </a:r>
              </a:p>
              <a:p>
                <a:r>
                  <a:rPr lang="en-US" dirty="0"/>
                  <a:t>For continuous distributions, use integrals instead of sums, and </a:t>
                </a:r>
                <a:r>
                  <a:rPr lang="en-US" i="1" dirty="0"/>
                  <a:t>P </a:t>
                </a:r>
                <a:r>
                  <a:rPr lang="en-US" dirty="0"/>
                  <a:t>denotes the probability density function.</a:t>
                </a:r>
              </a:p>
              <a:p>
                <a:r>
                  <a:rPr lang="en-US" dirty="0"/>
                  <a:t>Has been generalized to multiple (&gt;2) variables.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19FBE-8A70-1649-5AA0-CDC8E5DDD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74" t="-348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26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1860</Words>
  <Application>Microsoft Macintosh PowerPoint</Application>
  <PresentationFormat>Widescreen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Feature Extraction and Selection</vt:lpstr>
      <vt:lpstr>Class Exercise</vt:lpstr>
      <vt:lpstr>What are “Features” (in the ML context)</vt:lpstr>
      <vt:lpstr>Example of a well-known feature</vt:lpstr>
      <vt:lpstr>Examples of domain-specific features</vt:lpstr>
      <vt:lpstr>Attributes may be strongly correlated!</vt:lpstr>
      <vt:lpstr>Attribute Selection</vt:lpstr>
      <vt:lpstr>“Early” decisions about attribute selection</vt:lpstr>
      <vt:lpstr>Can we do better than linear correlation?</vt:lpstr>
      <vt:lpstr>Extreme cases for Mutual Information</vt:lpstr>
      <vt:lpstr>Using Mutual Information for Feature Selection</vt:lpstr>
      <vt:lpstr>Linear Combinations of Attributes</vt:lpstr>
      <vt:lpstr>Principal Component Analysis (PCA)</vt:lpstr>
      <vt:lpstr>Principal Component Analysis</vt:lpstr>
      <vt:lpstr>How many (k) Eigenvectors are enough?</vt:lpstr>
      <vt:lpstr>Finding  Eigenvectors  Iterative algorithms have been developed, but currently the most efficient approach is “Singular Value Decomposition” </vt:lpstr>
      <vt:lpstr>Using Eigenvectors to identify Principal Components</vt:lpstr>
      <vt:lpstr>Geometric Perspective</vt:lpstr>
      <vt:lpstr>Singular Value Decomposition (SVD)</vt:lpstr>
      <vt:lpstr>Nonlinear Attribute Combinations</vt:lpstr>
      <vt:lpstr>Kernel PCA</vt:lpstr>
      <vt:lpstr>Factor analysis</vt:lpstr>
      <vt:lpstr>Other PCA variations</vt:lpstr>
      <vt:lpstr>Feature selection after Machine Learning</vt:lpstr>
      <vt:lpstr>Iterative “Leave-one-out” approach —assuming low correlation between attributes</vt:lpstr>
      <vt:lpstr>Iterative “Add-one-in” approach —not assuming low correlation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Machine Learning</dc:title>
  <dc:creator>Chilukuri K Mohan</dc:creator>
  <cp:lastModifiedBy>Chilukuri K Mohan</cp:lastModifiedBy>
  <cp:revision>26</cp:revision>
  <dcterms:created xsi:type="dcterms:W3CDTF">2019-01-15T17:27:55Z</dcterms:created>
  <dcterms:modified xsi:type="dcterms:W3CDTF">2023-09-13T15:49:10Z</dcterms:modified>
</cp:coreProperties>
</file>