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14" r:id="rId3"/>
    <p:sldId id="315" r:id="rId4"/>
    <p:sldId id="335" r:id="rId5"/>
    <p:sldId id="334" r:id="rId6"/>
    <p:sldId id="316" r:id="rId7"/>
    <p:sldId id="317" r:id="rId8"/>
    <p:sldId id="318" r:id="rId9"/>
    <p:sldId id="319" r:id="rId10"/>
    <p:sldId id="321" r:id="rId11"/>
    <p:sldId id="320" r:id="rId12"/>
    <p:sldId id="322" r:id="rId13"/>
    <p:sldId id="323" r:id="rId14"/>
    <p:sldId id="327" r:id="rId15"/>
    <p:sldId id="329" r:id="rId16"/>
    <p:sldId id="326" r:id="rId17"/>
    <p:sldId id="324" r:id="rId18"/>
    <p:sldId id="325" r:id="rId19"/>
    <p:sldId id="328" r:id="rId20"/>
    <p:sldId id="330" r:id="rId21"/>
    <p:sldId id="336" r:id="rId22"/>
    <p:sldId id="338" r:id="rId23"/>
    <p:sldId id="337" r:id="rId24"/>
    <p:sldId id="358" r:id="rId25"/>
    <p:sldId id="331" r:id="rId26"/>
    <p:sldId id="332" r:id="rId27"/>
    <p:sldId id="333" r:id="rId28"/>
    <p:sldId id="341" r:id="rId29"/>
    <p:sldId id="346" r:id="rId30"/>
    <p:sldId id="347" r:id="rId31"/>
    <p:sldId id="348" r:id="rId32"/>
    <p:sldId id="345" r:id="rId33"/>
    <p:sldId id="344" r:id="rId34"/>
    <p:sldId id="339" r:id="rId35"/>
    <p:sldId id="342" r:id="rId36"/>
    <p:sldId id="340" r:id="rId37"/>
    <p:sldId id="357" r:id="rId38"/>
    <p:sldId id="349" r:id="rId39"/>
    <p:sldId id="350" r:id="rId40"/>
    <p:sldId id="351" r:id="rId41"/>
    <p:sldId id="352" r:id="rId42"/>
    <p:sldId id="353" r:id="rId43"/>
    <p:sldId id="359" r:id="rId44"/>
    <p:sldId id="354" r:id="rId45"/>
    <p:sldId id="355" r:id="rId46"/>
    <p:sldId id="35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p:restoredTop sz="68497" autoAdjust="0"/>
  </p:normalViewPr>
  <p:slideViewPr>
    <p:cSldViewPr>
      <p:cViewPr varScale="1">
        <p:scale>
          <a:sx n="56" d="100"/>
          <a:sy n="56" d="100"/>
        </p:scale>
        <p:origin x="1646" y="53"/>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AB627-6190-2F4E-B496-81CC6BEBCCDB}" type="datetimeFigureOut">
              <a:rPr lang="en-US" smtClean="0"/>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94F71-CDBC-1748-94D5-9F5CE45349D9}" type="slidenum">
              <a:rPr lang="en-US" smtClean="0"/>
              <a:t>‹#›</a:t>
            </a:fld>
            <a:endParaRPr lang="en-US"/>
          </a:p>
        </p:txBody>
      </p:sp>
    </p:spTree>
    <p:extLst>
      <p:ext uri="{BB962C8B-B14F-4D97-AF65-F5344CB8AC3E}">
        <p14:creationId xmlns:p14="http://schemas.microsoft.com/office/powerpoint/2010/main" val="317982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A94F71-CDBC-1748-94D5-9F5CE45349D9}" type="slidenum">
              <a:rPr lang="en-US" smtClean="0"/>
              <a:t>15</a:t>
            </a:fld>
            <a:endParaRPr lang="en-US"/>
          </a:p>
        </p:txBody>
      </p:sp>
    </p:spTree>
    <p:extLst>
      <p:ext uri="{BB962C8B-B14F-4D97-AF65-F5344CB8AC3E}">
        <p14:creationId xmlns:p14="http://schemas.microsoft.com/office/powerpoint/2010/main" val="353767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EigenVectors</a:t>
            </a:r>
            <a:r>
              <a:rPr lang="en-IN" dirty="0"/>
              <a:t> are on the lines PC and for multiple they will be orthogonal to each other , the x and y are eigenvectors(direction) and the sum of squared distance of data points on the line / n – 1 is the eigenvalue</a:t>
            </a:r>
          </a:p>
        </p:txBody>
      </p:sp>
      <p:sp>
        <p:nvSpPr>
          <p:cNvPr id="4" name="Slide Number Placeholder 3"/>
          <p:cNvSpPr>
            <a:spLocks noGrp="1"/>
          </p:cNvSpPr>
          <p:nvPr>
            <p:ph type="sldNum" sz="quarter" idx="5"/>
          </p:nvPr>
        </p:nvSpPr>
        <p:spPr/>
        <p:txBody>
          <a:bodyPr/>
          <a:lstStyle/>
          <a:p>
            <a:fld id="{44A94F71-CDBC-1748-94D5-9F5CE45349D9}" type="slidenum">
              <a:rPr lang="en-US" smtClean="0"/>
              <a:t>17</a:t>
            </a:fld>
            <a:endParaRPr lang="en-US"/>
          </a:p>
        </p:txBody>
      </p:sp>
    </p:spTree>
    <p:extLst>
      <p:ext uri="{BB962C8B-B14F-4D97-AF65-F5344CB8AC3E}">
        <p14:creationId xmlns:p14="http://schemas.microsoft.com/office/powerpoint/2010/main" val="2611291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Drawback of Equal Width Discretization:</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One major drawback of equal width discretization is that it may not handle data distributions with varying data densities effectively.</a:t>
            </a:r>
          </a:p>
          <a:p>
            <a:pPr algn="l">
              <a:buFont typeface="Arial" panose="020B0604020202020204" pitchFamily="34" charset="0"/>
              <a:buChar char="•"/>
            </a:pPr>
            <a:r>
              <a:rPr lang="en-US" b="0" i="0" dirty="0">
                <a:solidFill>
                  <a:srgbClr val="D1D5DB"/>
                </a:solidFill>
                <a:effectLst/>
                <a:latin typeface="Söhne"/>
              </a:rPr>
              <a:t>Equal width binning divides the data into fixed-width intervals, which means that each bin has the same width regardless of how many data points fall into it. This can lead to uneven representation of data points in the bins, especially when the data distribution is not uniform.</a:t>
            </a:r>
          </a:p>
          <a:p>
            <a:pPr algn="l">
              <a:buFont typeface="Arial" panose="020B0604020202020204" pitchFamily="34" charset="0"/>
              <a:buChar char="•"/>
            </a:pPr>
            <a:r>
              <a:rPr lang="en-US" b="0" i="0" dirty="0">
                <a:solidFill>
                  <a:srgbClr val="D1D5DB"/>
                </a:solidFill>
                <a:effectLst/>
                <a:latin typeface="Söhne"/>
              </a:rPr>
              <a:t>In cases where the data distribution is skewed or has varying densities, equal width discretization may result in bins that contain very few data points (underflow) or too many data points (overflow), making it challenging to capture meaningful patterns or relationships in the data.</a:t>
            </a:r>
          </a:p>
          <a:p>
            <a:endParaRPr lang="en-IN" dirty="0"/>
          </a:p>
        </p:txBody>
      </p:sp>
      <p:sp>
        <p:nvSpPr>
          <p:cNvPr id="4" name="Slide Number Placeholder 3"/>
          <p:cNvSpPr>
            <a:spLocks noGrp="1"/>
          </p:cNvSpPr>
          <p:nvPr>
            <p:ph type="sldNum" sz="quarter" idx="5"/>
          </p:nvPr>
        </p:nvSpPr>
        <p:spPr/>
        <p:txBody>
          <a:bodyPr/>
          <a:lstStyle/>
          <a:p>
            <a:fld id="{44A94F71-CDBC-1748-94D5-9F5CE45349D9}" type="slidenum">
              <a:rPr lang="en-US" smtClean="0"/>
              <a:t>44</a:t>
            </a:fld>
            <a:endParaRPr lang="en-US"/>
          </a:p>
        </p:txBody>
      </p:sp>
    </p:spTree>
    <p:extLst>
      <p:ext uri="{BB962C8B-B14F-4D97-AF65-F5344CB8AC3E}">
        <p14:creationId xmlns:p14="http://schemas.microsoft.com/office/powerpoint/2010/main" val="281616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FD32EF-19DD-41FF-8E5F-C5C08257195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24725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4267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78665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79593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FD32EF-19DD-41FF-8E5F-C5C08257195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3784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FD32EF-19DD-41FF-8E5F-C5C08257195F}"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6445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FD32EF-19DD-41FF-8E5F-C5C08257195F}"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262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FD32EF-19DD-41FF-8E5F-C5C08257195F}"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50651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D32EF-19DD-41FF-8E5F-C5C08257195F}"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723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352421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33595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D32EF-19DD-41FF-8E5F-C5C08257195F}" type="datetimeFigureOut">
              <a:rPr lang="en-US" smtClean="0"/>
              <a:t>9/18/2023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51CE1-F351-4788-85F4-8E22D26E243D}" type="slidenum">
              <a:rPr lang="en-US" smtClean="0"/>
              <a:t>‹#›</a:t>
            </a:fld>
            <a:endParaRPr lang="en-US"/>
          </a:p>
        </p:txBody>
      </p:sp>
    </p:spTree>
    <p:extLst>
      <p:ext uri="{BB962C8B-B14F-4D97-AF65-F5344CB8AC3E}">
        <p14:creationId xmlns:p14="http://schemas.microsoft.com/office/powerpoint/2010/main" val="2349175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sciencedirect.com/science/article/pii/S2214785321042735"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yanosis" TargetMode="External"/><Relationship Id="rId7" Type="http://schemas.openxmlformats.org/officeDocument/2006/relationships/hyperlink" Target="https://en.wikipedia.org/wiki/Breathing" TargetMode="External"/><Relationship Id="rId2" Type="http://schemas.openxmlformats.org/officeDocument/2006/relationships/hyperlink" Target="https://en.wikipedia.org/wiki/Acrocyanosis" TargetMode="External"/><Relationship Id="rId1" Type="http://schemas.openxmlformats.org/officeDocument/2006/relationships/slideLayout" Target="../slideLayouts/slideLayout2.xml"/><Relationship Id="rId6" Type="http://schemas.openxmlformats.org/officeDocument/2006/relationships/hyperlink" Target="https://en.wikipedia.org/wiki/Flexion" TargetMode="External"/><Relationship Id="rId5" Type="http://schemas.openxmlformats.org/officeDocument/2006/relationships/hyperlink" Target="https://en.wikipedia.org/wiki/Reflex" TargetMode="External"/><Relationship Id="rId4" Type="http://schemas.openxmlformats.org/officeDocument/2006/relationships/hyperlink" Target="https://en.wikipedia.org/wiki/Pulse_rat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Feature Extraction and Selection</a:t>
            </a:r>
          </a:p>
        </p:txBody>
      </p:sp>
      <p:sp>
        <p:nvSpPr>
          <p:cNvPr id="3" name="Subtitle 2"/>
          <p:cNvSpPr>
            <a:spLocks noGrp="1"/>
          </p:cNvSpPr>
          <p:nvPr>
            <p:ph type="subTitle" idx="1"/>
          </p:nvPr>
        </p:nvSpPr>
        <p:spPr/>
        <p:txBody>
          <a:bodyPr/>
          <a:lstStyle/>
          <a:p>
            <a:r>
              <a:rPr lang="en-US" dirty="0"/>
              <a:t>CIS662, Sep. 13, 2023</a:t>
            </a:r>
          </a:p>
        </p:txBody>
      </p:sp>
    </p:spTree>
    <p:extLst>
      <p:ext uri="{BB962C8B-B14F-4D97-AF65-F5344CB8AC3E}">
        <p14:creationId xmlns:p14="http://schemas.microsoft.com/office/powerpoint/2010/main" val="2961130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BD24-3361-E72C-1EA9-0929439D587C}"/>
              </a:ext>
            </a:extLst>
          </p:cNvPr>
          <p:cNvSpPr>
            <a:spLocks noGrp="1"/>
          </p:cNvSpPr>
          <p:nvPr>
            <p:ph type="title"/>
          </p:nvPr>
        </p:nvSpPr>
        <p:spPr/>
        <p:txBody>
          <a:bodyPr/>
          <a:lstStyle/>
          <a:p>
            <a:r>
              <a:rPr lang="en-US" dirty="0"/>
              <a:t>Extreme cases for Mutual Information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F19FBE-8A70-1649-5AA0-CDC8E5DDDD47}"/>
                  </a:ext>
                </a:extLst>
              </p:cNvPr>
              <p:cNvSpPr>
                <a:spLocks noGrp="1"/>
              </p:cNvSpPr>
              <p:nvPr>
                <p:ph idx="1"/>
              </p:nvPr>
            </p:nvSpPr>
            <p:spPr/>
            <p:txBody>
              <a:bodyPr>
                <a:normAutofit/>
              </a:bodyPr>
              <a:lstStyle/>
              <a:p>
                <a:pPr marL="0" indent="0">
                  <a:buNone/>
                </a:pPr>
                <a:r>
                  <a:rPr lang="en-US" dirty="0">
                    <a:solidFill>
                      <a:srgbClr val="FF0000"/>
                    </a:solidFill>
                  </a:rPr>
                  <a:t>I(X;Y)= </a:t>
                </a:r>
                <a14:m>
                  <m:oMath xmlns:m="http://schemas.openxmlformats.org/officeDocument/2006/math">
                    <m:nary>
                      <m:naryPr>
                        <m:chr m:val="∑"/>
                        <m:supHide m:val="on"/>
                        <m:ctrlPr>
                          <a:rPr lang="en-US" i="1" smtClean="0">
                            <a:solidFill>
                              <a:srgbClr val="FF0000"/>
                            </a:solidFill>
                            <a:latin typeface="Cambria Math" panose="02040503050406030204" pitchFamily="18" charset="0"/>
                          </a:rPr>
                        </m:ctrlPr>
                      </m:naryPr>
                      <m:sub>
                        <m:r>
                          <m:rPr>
                            <m:brk m:alnAt="7"/>
                          </m:rPr>
                          <a:rPr lang="en-US" b="0" i="1" smtClean="0">
                            <a:solidFill>
                              <a:srgbClr val="FF0000"/>
                            </a:solidFill>
                            <a:latin typeface="Cambria Math" panose="02040503050406030204" pitchFamily="18" charset="0"/>
                          </a:rPr>
                          <m:t>𝑥</m:t>
                        </m:r>
                      </m:sub>
                      <m:sup/>
                      <m:e>
                        <m:nary>
                          <m:naryPr>
                            <m:chr m:val="∑"/>
                            <m:supHide m:val="on"/>
                            <m:ctrlPr>
                              <a:rPr lang="en-US" i="1" smtClean="0">
                                <a:solidFill>
                                  <a:srgbClr val="FF0000"/>
                                </a:solidFill>
                                <a:latin typeface="Cambria Math" panose="02040503050406030204" pitchFamily="18" charset="0"/>
                              </a:rPr>
                            </m:ctrlPr>
                          </m:naryPr>
                          <m:sub>
                            <m:r>
                              <m:rPr>
                                <m:brk m:alnAt="7"/>
                              </m:rPr>
                              <a:rPr lang="en-US" b="0" i="1" smtClean="0">
                                <a:solidFill>
                                  <a:srgbClr val="FF0000"/>
                                </a:solidFill>
                                <a:latin typeface="Cambria Math" panose="02040503050406030204" pitchFamily="18" charset="0"/>
                              </a:rPr>
                              <m:t>𝑦</m:t>
                            </m:r>
                          </m:sub>
                          <m:sup/>
                          <m:e>
                            <m:r>
                              <a:rPr lang="en-US" b="0" i="1" smtClean="0">
                                <a:solidFill>
                                  <a:srgbClr val="FF0000"/>
                                </a:solidFill>
                                <a:latin typeface="Cambria Math" panose="02040503050406030204" pitchFamily="18" charset="0"/>
                              </a:rPr>
                              <m:t>𝑃</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e>
                        </m:nary>
                      </m:e>
                    </m:nary>
                  </m:oMath>
                </a14:m>
                <a:r>
                  <a:rPr lang="en-US" dirty="0">
                    <a:solidFill>
                      <a:srgbClr val="FF0000"/>
                    </a:solidFill>
                  </a:rPr>
                  <a:t> log </a:t>
                </a:r>
                <a14:m>
                  <m:oMath xmlns:m="http://schemas.openxmlformats.org/officeDocument/2006/math">
                    <m:f>
                      <m:fPr>
                        <m:ctrlPr>
                          <a:rPr lang="en-US" i="1" smtClean="0">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𝑃</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𝑦</m:t>
                        </m:r>
                        <m:r>
                          <m:rPr>
                            <m:nor/>
                          </m:rPr>
                          <a:rPr lang="en-US" dirty="0">
                            <a:solidFill>
                              <a:srgbClr val="FF0000"/>
                            </a:solidFill>
                          </a:rPr>
                          <m:t>)</m:t>
                        </m:r>
                      </m:num>
                      <m:den>
                        <m:r>
                          <a:rPr lang="en-US" b="0" i="1" smtClean="0">
                            <a:solidFill>
                              <a:srgbClr val="FF0000"/>
                            </a:solidFill>
                            <a:latin typeface="Cambria Math" panose="02040503050406030204" pitchFamily="18" charset="0"/>
                          </a:rPr>
                          <m:t>𝑃</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𝑥</m:t>
                            </m:r>
                          </m:e>
                        </m:d>
                        <m:r>
                          <a:rPr lang="en-US" b="0" i="1" smtClean="0">
                            <a:solidFill>
                              <a:srgbClr val="FF0000"/>
                            </a:solidFill>
                            <a:latin typeface="Cambria Math" panose="02040503050406030204" pitchFamily="18" charset="0"/>
                          </a:rPr>
                          <m:t>𝑃</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den>
                    </m:f>
                  </m:oMath>
                </a14:m>
                <a:endParaRPr lang="en-US" dirty="0"/>
              </a:p>
              <a:p>
                <a:r>
                  <a:rPr lang="en-US" dirty="0"/>
                  <a:t>Conditional independence:  </a:t>
                </a:r>
                <a14:m>
                  <m:oMath xmlns:m="http://schemas.openxmlformats.org/officeDocument/2006/math">
                    <m:f>
                      <m:fPr>
                        <m:ctrlPr>
                          <a:rPr lang="en-US" i="1" smtClean="0">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𝑃</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𝑦</m:t>
                        </m:r>
                        <m:r>
                          <m:rPr>
                            <m:nor/>
                          </m:rPr>
                          <a:rPr lang="en-US" dirty="0">
                            <a:solidFill>
                              <a:srgbClr val="FF0000"/>
                            </a:solidFill>
                          </a:rPr>
                          <m:t>)</m:t>
                        </m:r>
                      </m:num>
                      <m:den>
                        <m:r>
                          <a:rPr lang="en-US" b="0" i="1" smtClean="0">
                            <a:solidFill>
                              <a:srgbClr val="FF0000"/>
                            </a:solidFill>
                            <a:latin typeface="Cambria Math" panose="02040503050406030204" pitchFamily="18" charset="0"/>
                          </a:rPr>
                          <m:t>𝑃</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𝑥</m:t>
                            </m:r>
                          </m:e>
                        </m:d>
                        <m:r>
                          <a:rPr lang="en-US" b="0" i="1" smtClean="0">
                            <a:solidFill>
                              <a:srgbClr val="FF0000"/>
                            </a:solidFill>
                            <a:latin typeface="Cambria Math" panose="02040503050406030204" pitchFamily="18" charset="0"/>
                          </a:rPr>
                          <m:t>𝑃</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den>
                    </m:f>
                  </m:oMath>
                </a14:m>
                <a:r>
                  <a:rPr lang="en-US" dirty="0">
                    <a:solidFill>
                      <a:srgbClr val="FF0000"/>
                    </a:solidFill>
                  </a:rPr>
                  <a:t>=1, </a:t>
                </a:r>
                <a:r>
                  <a:rPr lang="en-US" dirty="0"/>
                  <a:t>hence</a:t>
                </a:r>
                <a:r>
                  <a:rPr lang="en-US" dirty="0">
                    <a:solidFill>
                      <a:srgbClr val="7030A0"/>
                    </a:solidFill>
                  </a:rPr>
                  <a:t> I(X;Y)=0</a:t>
                </a:r>
              </a:p>
              <a:p>
                <a:r>
                  <a:rPr lang="en-US" dirty="0"/>
                  <a:t>Total dependence:</a:t>
                </a:r>
              </a:p>
              <a:p>
                <a:pPr marL="0" indent="0">
                  <a:buNone/>
                </a:pPr>
                <a:r>
                  <a:rPr lang="en-US" dirty="0"/>
                  <a:t> 	e.g., if </a:t>
                </a:r>
                <a14:m>
                  <m:oMath xmlns:m="http://schemas.openxmlformats.org/officeDocument/2006/math">
                    <m:r>
                      <a:rPr lang="en-US" i="1" smtClean="0">
                        <a:solidFill>
                          <a:srgbClr val="FF0000"/>
                        </a:solidFill>
                        <a:latin typeface="Cambria Math" panose="02040503050406030204" pitchFamily="18" charset="0"/>
                      </a:rPr>
                      <m:t>𝑃</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𝑥</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𝑦</m:t>
                    </m:r>
                    <m:r>
                      <m:rPr>
                        <m:nor/>
                      </m:rPr>
                      <a:rPr lang="en-US" dirty="0">
                        <a:solidFill>
                          <a:srgbClr val="FF0000"/>
                        </a:solidFill>
                      </a:rPr>
                      <m:t>)</m:t>
                    </m:r>
                  </m:oMath>
                </a14:m>
                <a:r>
                  <a:rPr lang="en-US" i="1" dirty="0">
                    <a:solidFill>
                      <a:srgbClr val="FF0000"/>
                    </a:solidFill>
                  </a:rPr>
                  <a:t>=P(y), </a:t>
                </a:r>
                <a:r>
                  <a:rPr lang="en-US" dirty="0"/>
                  <a:t>then </a:t>
                </a:r>
                <a:r>
                  <a:rPr lang="en-US" dirty="0">
                    <a:solidFill>
                      <a:srgbClr val="7030A0"/>
                    </a:solidFill>
                  </a:rPr>
                  <a:t>I(X;Y)= </a:t>
                </a:r>
                <a14:m>
                  <m:oMath xmlns:m="http://schemas.openxmlformats.org/officeDocument/2006/math">
                    <m:nary>
                      <m:naryPr>
                        <m:chr m:val="∑"/>
                        <m:supHide m:val="on"/>
                        <m:ctrlPr>
                          <a:rPr lang="en-US" i="1" smtClean="0">
                            <a:solidFill>
                              <a:srgbClr val="7030A0"/>
                            </a:solidFill>
                            <a:latin typeface="Cambria Math" panose="02040503050406030204" pitchFamily="18" charset="0"/>
                          </a:rPr>
                        </m:ctrlPr>
                      </m:naryPr>
                      <m:sub>
                        <m:r>
                          <m:rPr>
                            <m:brk m:alnAt="7"/>
                          </m:rPr>
                          <a:rPr lang="en-US" i="1">
                            <a:solidFill>
                              <a:srgbClr val="7030A0"/>
                            </a:solidFill>
                            <a:latin typeface="Cambria Math" panose="02040503050406030204" pitchFamily="18" charset="0"/>
                          </a:rPr>
                          <m:t>𝑥</m:t>
                        </m:r>
                      </m:sub>
                      <m:sup/>
                      <m:e>
                        <m:nary>
                          <m:naryPr>
                            <m:chr m:val="∑"/>
                            <m:supHide m:val="on"/>
                            <m:ctrlPr>
                              <a:rPr lang="en-US" i="1">
                                <a:solidFill>
                                  <a:srgbClr val="7030A0"/>
                                </a:solidFill>
                                <a:latin typeface="Cambria Math" panose="02040503050406030204" pitchFamily="18" charset="0"/>
                              </a:rPr>
                            </m:ctrlPr>
                          </m:naryPr>
                          <m:sub>
                            <m:r>
                              <m:rPr>
                                <m:brk m:alnAt="7"/>
                              </m:rPr>
                              <a:rPr lang="en-US" i="1">
                                <a:solidFill>
                                  <a:srgbClr val="7030A0"/>
                                </a:solidFill>
                                <a:latin typeface="Cambria Math" panose="02040503050406030204" pitchFamily="18" charset="0"/>
                              </a:rPr>
                              <m:t>𝑦</m:t>
                            </m:r>
                          </m:sub>
                          <m:sup/>
                          <m:e>
                            <m:r>
                              <a:rPr lang="en-US" b="0" i="1" smtClean="0">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𝑃</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𝑦</m:t>
                            </m:r>
                            <m:r>
                              <a:rPr lang="en-US" i="1">
                                <a:solidFill>
                                  <a:srgbClr val="7030A0"/>
                                </a:solidFill>
                                <a:latin typeface="Cambria Math" panose="02040503050406030204" pitchFamily="18" charset="0"/>
                              </a:rPr>
                              <m:t>)</m:t>
                            </m:r>
                          </m:e>
                        </m:nary>
                      </m:e>
                    </m:nary>
                  </m:oMath>
                </a14:m>
                <a:r>
                  <a:rPr lang="en-US" dirty="0">
                    <a:solidFill>
                      <a:srgbClr val="7030A0"/>
                    </a:solidFill>
                  </a:rPr>
                  <a:t> log </a:t>
                </a:r>
                <a:r>
                  <a:rPr lang="en-US" i="1" dirty="0">
                    <a:solidFill>
                      <a:srgbClr val="7030A0"/>
                    </a:solidFill>
                  </a:rPr>
                  <a:t>P(x)</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BF19FBE-8A70-1649-5AA0-CDC8E5DDDD47}"/>
                  </a:ext>
                </a:extLst>
              </p:cNvPr>
              <p:cNvSpPr>
                <a:spLocks noGrp="1" noRot="1" noChangeAspect="1" noMove="1" noResize="1" noEditPoints="1" noAdjustHandles="1" noChangeArrowheads="1" noChangeShapeType="1" noTextEdit="1"/>
              </p:cNvSpPr>
              <p:nvPr>
                <p:ph idx="1"/>
              </p:nvPr>
            </p:nvSpPr>
            <p:spPr>
              <a:blipFill>
                <a:blip r:embed="rId2"/>
                <a:stretch>
                  <a:fillRect l="-1206" t="-12791"/>
                </a:stretch>
              </a:blipFill>
            </p:spPr>
            <p:txBody>
              <a:bodyPr/>
              <a:lstStyle/>
              <a:p>
                <a:r>
                  <a:rPr lang="en-US">
                    <a:noFill/>
                  </a:rPr>
                  <a:t> </a:t>
                </a:r>
              </a:p>
            </p:txBody>
          </p:sp>
        </mc:Fallback>
      </mc:AlternateContent>
    </p:spTree>
    <p:extLst>
      <p:ext uri="{BB962C8B-B14F-4D97-AF65-F5344CB8AC3E}">
        <p14:creationId xmlns:p14="http://schemas.microsoft.com/office/powerpoint/2010/main" val="161139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0590-91B3-EAB5-C034-19584243CBDB}"/>
              </a:ext>
            </a:extLst>
          </p:cNvPr>
          <p:cNvSpPr>
            <a:spLocks noGrp="1"/>
          </p:cNvSpPr>
          <p:nvPr>
            <p:ph type="title"/>
          </p:nvPr>
        </p:nvSpPr>
        <p:spPr/>
        <p:txBody>
          <a:bodyPr>
            <a:normAutofit/>
          </a:bodyPr>
          <a:lstStyle/>
          <a:p>
            <a:r>
              <a:rPr lang="en-US" sz="4000" dirty="0"/>
              <a:t>Using Mutual Information for Feature Selection</a:t>
            </a:r>
          </a:p>
        </p:txBody>
      </p:sp>
      <p:sp>
        <p:nvSpPr>
          <p:cNvPr id="3" name="Content Placeholder 2">
            <a:extLst>
              <a:ext uri="{FF2B5EF4-FFF2-40B4-BE49-F238E27FC236}">
                <a16:creationId xmlns:a16="http://schemas.microsoft.com/office/drawing/2014/main" id="{F9648235-9245-5C6D-7F57-39A4E251460D}"/>
              </a:ext>
            </a:extLst>
          </p:cNvPr>
          <p:cNvSpPr>
            <a:spLocks noGrp="1"/>
          </p:cNvSpPr>
          <p:nvPr>
            <p:ph idx="1"/>
          </p:nvPr>
        </p:nvSpPr>
        <p:spPr/>
        <p:txBody>
          <a:bodyPr/>
          <a:lstStyle/>
          <a:p>
            <a:r>
              <a:rPr lang="en-US" dirty="0"/>
              <a:t>How useful is an attribute X for predicting Y?  </a:t>
            </a:r>
          </a:p>
          <a:p>
            <a:pPr marL="0" indent="0">
              <a:buNone/>
            </a:pPr>
            <a:r>
              <a:rPr lang="en-US" dirty="0">
                <a:solidFill>
                  <a:srgbClr val="7030A0"/>
                </a:solidFill>
              </a:rPr>
              <a:t>    = How large is I(Y;X)?</a:t>
            </a:r>
          </a:p>
          <a:p>
            <a:r>
              <a:rPr lang="en-US" dirty="0"/>
              <a:t>Which subset of </a:t>
            </a:r>
            <a:r>
              <a:rPr lang="en-US" i="1" dirty="0"/>
              <a:t>k </a:t>
            </a:r>
            <a:r>
              <a:rPr lang="en-US" dirty="0"/>
              <a:t>attributes of input data are most useful for predicting </a:t>
            </a:r>
            <a:r>
              <a:rPr lang="en-US" i="1" dirty="0"/>
              <a:t>Y</a:t>
            </a:r>
            <a:r>
              <a:rPr lang="en-US" dirty="0"/>
              <a:t>?</a:t>
            </a:r>
          </a:p>
          <a:p>
            <a:pPr marL="0" indent="0">
              <a:buNone/>
            </a:pPr>
            <a:r>
              <a:rPr lang="en-US" dirty="0"/>
              <a:t>    = </a:t>
            </a:r>
            <a:r>
              <a:rPr lang="en-US" dirty="0">
                <a:solidFill>
                  <a:srgbClr val="7030A0"/>
                </a:solidFill>
              </a:rPr>
              <a:t>find the subset of attributes </a:t>
            </a:r>
            <a:r>
              <a:rPr lang="en-US" i="1" dirty="0">
                <a:solidFill>
                  <a:srgbClr val="7030A0"/>
                </a:solidFill>
              </a:rPr>
              <a:t>A</a:t>
            </a:r>
            <a:r>
              <a:rPr lang="en-US" dirty="0">
                <a:solidFill>
                  <a:srgbClr val="7030A0"/>
                </a:solidFill>
              </a:rPr>
              <a:t> with the highest I(Y; A).</a:t>
            </a:r>
          </a:p>
          <a:p>
            <a:r>
              <a:rPr lang="en-US" dirty="0"/>
              <a:t>How redundant is variable X, given variable Y?</a:t>
            </a:r>
          </a:p>
          <a:p>
            <a:pPr marL="0" indent="0">
              <a:buNone/>
            </a:pPr>
            <a:r>
              <a:rPr lang="en-US" dirty="0">
                <a:solidFill>
                  <a:srgbClr val="7030A0"/>
                </a:solidFill>
              </a:rPr>
              <a:t>    = How large is I(X;Y)/(Entropy(X) + Entropy(Y)) ?</a:t>
            </a:r>
          </a:p>
        </p:txBody>
      </p:sp>
    </p:spTree>
    <p:extLst>
      <p:ext uri="{BB962C8B-B14F-4D97-AF65-F5344CB8AC3E}">
        <p14:creationId xmlns:p14="http://schemas.microsoft.com/office/powerpoint/2010/main" val="115737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FB11-8F93-2A7E-A11E-C872FC2B8DD2}"/>
              </a:ext>
            </a:extLst>
          </p:cNvPr>
          <p:cNvSpPr>
            <a:spLocks noGrp="1"/>
          </p:cNvSpPr>
          <p:nvPr>
            <p:ph type="title"/>
          </p:nvPr>
        </p:nvSpPr>
        <p:spPr/>
        <p:txBody>
          <a:bodyPr/>
          <a:lstStyle/>
          <a:p>
            <a:r>
              <a:rPr lang="en-US" dirty="0"/>
              <a:t>Linear Combinations of Attributes</a:t>
            </a:r>
          </a:p>
        </p:txBody>
      </p:sp>
      <p:sp>
        <p:nvSpPr>
          <p:cNvPr id="3" name="Content Placeholder 2">
            <a:extLst>
              <a:ext uri="{FF2B5EF4-FFF2-40B4-BE49-F238E27FC236}">
                <a16:creationId xmlns:a16="http://schemas.microsoft.com/office/drawing/2014/main" id="{DA2CE38D-D224-00B7-4729-23D99EE314BF}"/>
              </a:ext>
            </a:extLst>
          </p:cNvPr>
          <p:cNvSpPr>
            <a:spLocks noGrp="1"/>
          </p:cNvSpPr>
          <p:nvPr>
            <p:ph idx="1"/>
          </p:nvPr>
        </p:nvSpPr>
        <p:spPr/>
        <p:txBody>
          <a:bodyPr/>
          <a:lstStyle/>
          <a:p>
            <a:r>
              <a:rPr lang="en-US" dirty="0"/>
              <a:t>Both correlation and mutual information focus on the given individual attributes by themselves.</a:t>
            </a:r>
          </a:p>
          <a:p>
            <a:r>
              <a:rPr lang="en-US" dirty="0"/>
              <a:t>What if we would like to find the </a:t>
            </a:r>
            <a:r>
              <a:rPr lang="en-US" dirty="0">
                <a:solidFill>
                  <a:srgbClr val="FF0000"/>
                </a:solidFill>
              </a:rPr>
              <a:t>most useful features that are linear combinations of attributes?</a:t>
            </a:r>
          </a:p>
          <a:p>
            <a:r>
              <a:rPr lang="en-US" dirty="0"/>
              <a:t>This is achieved by </a:t>
            </a:r>
            <a:r>
              <a:rPr lang="en-US" dirty="0">
                <a:solidFill>
                  <a:srgbClr val="FF0000"/>
                </a:solidFill>
              </a:rPr>
              <a:t>Principal Component Analysis.</a:t>
            </a:r>
          </a:p>
          <a:p>
            <a:endParaRPr lang="en-US" dirty="0"/>
          </a:p>
        </p:txBody>
      </p:sp>
    </p:spTree>
    <p:extLst>
      <p:ext uri="{BB962C8B-B14F-4D97-AF65-F5344CB8AC3E}">
        <p14:creationId xmlns:p14="http://schemas.microsoft.com/office/powerpoint/2010/main" val="1486108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FB11-8F93-2A7E-A11E-C872FC2B8DD2}"/>
              </a:ext>
            </a:extLst>
          </p:cNvPr>
          <p:cNvSpPr>
            <a:spLocks noGrp="1"/>
          </p:cNvSpPr>
          <p:nvPr>
            <p:ph type="title"/>
          </p:nvPr>
        </p:nvSpPr>
        <p:spPr/>
        <p:txBody>
          <a:bodyPr>
            <a:normAutofit/>
          </a:bodyPr>
          <a:lstStyle/>
          <a:p>
            <a:r>
              <a:rPr lang="en-US" sz="4000" dirty="0"/>
              <a:t>Principal Component Analysis (PCA)</a:t>
            </a:r>
          </a:p>
        </p:txBody>
      </p:sp>
      <p:sp>
        <p:nvSpPr>
          <p:cNvPr id="3" name="Content Placeholder 2">
            <a:extLst>
              <a:ext uri="{FF2B5EF4-FFF2-40B4-BE49-F238E27FC236}">
                <a16:creationId xmlns:a16="http://schemas.microsoft.com/office/drawing/2014/main" id="{DA2CE38D-D224-00B7-4729-23D99EE314BF}"/>
              </a:ext>
            </a:extLst>
          </p:cNvPr>
          <p:cNvSpPr>
            <a:spLocks noGrp="1"/>
          </p:cNvSpPr>
          <p:nvPr>
            <p:ph idx="1"/>
          </p:nvPr>
        </p:nvSpPr>
        <p:spPr/>
        <p:txBody>
          <a:bodyPr>
            <a:normAutofit fontScale="92500" lnSpcReduction="10000"/>
          </a:bodyPr>
          <a:lstStyle/>
          <a:p>
            <a:pPr marL="0" indent="0">
              <a:buNone/>
            </a:pPr>
            <a:r>
              <a:rPr lang="en-US" dirty="0">
                <a:solidFill>
                  <a:srgbClr val="FF0000"/>
                </a:solidFill>
              </a:rPr>
              <a:t>Given: </a:t>
            </a:r>
            <a:r>
              <a:rPr lang="en-US" dirty="0"/>
              <a:t>data consisting of many attributes (columns in  a table).</a:t>
            </a:r>
          </a:p>
          <a:p>
            <a:pPr marL="0" indent="0">
              <a:buNone/>
            </a:pPr>
            <a:r>
              <a:rPr lang="en-US" dirty="0">
                <a:solidFill>
                  <a:srgbClr val="FF0000"/>
                </a:solidFill>
              </a:rPr>
              <a:t>Find: </a:t>
            </a:r>
          </a:p>
          <a:p>
            <a:pPr marL="514350" indent="-514350">
              <a:buAutoNum type="arabicPeriod"/>
            </a:pPr>
            <a:r>
              <a:rPr lang="en-US" dirty="0"/>
              <a:t>Among all possible (infinitely many) linear combinations of attributes, which one is the most useful?</a:t>
            </a:r>
          </a:p>
          <a:p>
            <a:pPr marL="514350" indent="-514350">
              <a:buAutoNum type="arabicPeriod"/>
            </a:pPr>
            <a:r>
              <a:rPr lang="en-US" dirty="0"/>
              <a:t>Given </a:t>
            </a:r>
            <a:r>
              <a:rPr lang="en-US" i="1" dirty="0"/>
              <a:t>k&gt;0</a:t>
            </a:r>
            <a:r>
              <a:rPr lang="en-US" dirty="0"/>
              <a:t>, </a:t>
            </a:r>
            <a:r>
              <a:rPr lang="en-US" dirty="0" err="1"/>
              <a:t>mong</a:t>
            </a:r>
            <a:r>
              <a:rPr lang="en-US" dirty="0"/>
              <a:t> all possible linear combinations of attributes which </a:t>
            </a:r>
            <a:r>
              <a:rPr lang="en-US" i="1" dirty="0"/>
              <a:t>k </a:t>
            </a:r>
            <a:r>
              <a:rPr lang="en-US" dirty="0"/>
              <a:t>linear combinations are (together) the most useful?</a:t>
            </a:r>
          </a:p>
          <a:p>
            <a:pPr marL="514350" indent="-514350">
              <a:buAutoNum type="arabicPeriod"/>
            </a:pPr>
            <a:endParaRPr lang="en-US" i="1" dirty="0"/>
          </a:p>
          <a:p>
            <a:pPr marL="0" indent="0">
              <a:buNone/>
            </a:pPr>
            <a:r>
              <a:rPr lang="en-US" i="1" dirty="0"/>
              <a:t>Alternate framing: </a:t>
            </a:r>
          </a:p>
          <a:p>
            <a:r>
              <a:rPr lang="en-US" dirty="0">
                <a:solidFill>
                  <a:srgbClr val="7030A0"/>
                </a:solidFill>
              </a:rPr>
              <a:t>Which linear combinations capture the most information available in the given data?</a:t>
            </a:r>
            <a:endParaRPr lang="en-US" i="1" dirty="0">
              <a:solidFill>
                <a:srgbClr val="7030A0"/>
              </a:solidFill>
            </a:endParaRPr>
          </a:p>
        </p:txBody>
      </p:sp>
    </p:spTree>
    <p:extLst>
      <p:ext uri="{BB962C8B-B14F-4D97-AF65-F5344CB8AC3E}">
        <p14:creationId xmlns:p14="http://schemas.microsoft.com/office/powerpoint/2010/main" val="3889834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B7DC-C899-D52F-BBF0-BC7EC0B0A191}"/>
              </a:ext>
            </a:extLst>
          </p:cNvPr>
          <p:cNvSpPr>
            <a:spLocks noGrp="1"/>
          </p:cNvSpPr>
          <p:nvPr>
            <p:ph type="title"/>
          </p:nvPr>
        </p:nvSpPr>
        <p:spPr/>
        <p:txBody>
          <a:bodyPr/>
          <a:lstStyle/>
          <a:p>
            <a:r>
              <a:rPr lang="en-US" dirty="0"/>
              <a:t>Principal Component Analysis</a:t>
            </a:r>
          </a:p>
        </p:txBody>
      </p:sp>
      <p:sp>
        <p:nvSpPr>
          <p:cNvPr id="3" name="Content Placeholder 2">
            <a:extLst>
              <a:ext uri="{FF2B5EF4-FFF2-40B4-BE49-F238E27FC236}">
                <a16:creationId xmlns:a16="http://schemas.microsoft.com/office/drawing/2014/main" id="{2318CCD4-1F9F-A1D8-83D2-489CC1CD84AF}"/>
              </a:ext>
            </a:extLst>
          </p:cNvPr>
          <p:cNvSpPr>
            <a:spLocks noGrp="1"/>
          </p:cNvSpPr>
          <p:nvPr>
            <p:ph idx="1"/>
          </p:nvPr>
        </p:nvSpPr>
        <p:spPr/>
        <p:txBody>
          <a:bodyPr/>
          <a:lstStyle/>
          <a:p>
            <a:pPr marL="514350" indent="-514350">
              <a:buFont typeface="+mj-lt"/>
              <a:buAutoNum type="arabicPeriod"/>
            </a:pPr>
            <a:r>
              <a:rPr lang="en-US" dirty="0"/>
              <a:t>Subtract the mean from every point.</a:t>
            </a:r>
          </a:p>
          <a:p>
            <a:pPr marL="514350" indent="-514350">
              <a:buFont typeface="+mj-lt"/>
              <a:buAutoNum type="arabicPeriod"/>
            </a:pPr>
            <a:r>
              <a:rPr lang="en-US" dirty="0"/>
              <a:t>Calculate the covariance matrix.</a:t>
            </a:r>
          </a:p>
          <a:p>
            <a:pPr marL="514350" indent="-514350">
              <a:buFont typeface="+mj-lt"/>
              <a:buAutoNum type="arabicPeriod"/>
            </a:pPr>
            <a:r>
              <a:rPr lang="en-US" dirty="0"/>
              <a:t>Compute its Eigenvectors and Eigenvalues.</a:t>
            </a:r>
          </a:p>
          <a:p>
            <a:pPr marL="514350" indent="-514350">
              <a:buFont typeface="+mj-lt"/>
              <a:buAutoNum type="arabicPeriod"/>
            </a:pPr>
            <a:r>
              <a:rPr lang="en-US" dirty="0"/>
              <a:t>Normalize the Eigenvectors to have unit length.[SVD]</a:t>
            </a:r>
          </a:p>
          <a:p>
            <a:pPr marL="514350" indent="-514350">
              <a:buFont typeface="+mj-lt"/>
              <a:buAutoNum type="arabicPeriod"/>
            </a:pPr>
            <a:r>
              <a:rPr lang="en-US" dirty="0"/>
              <a:t>Measure the relative importance of each Eigenvector as the ratio of its Eigenvalue to the sum of all Eigenvalues.</a:t>
            </a:r>
          </a:p>
          <a:p>
            <a:pPr marL="514350" indent="-514350">
              <a:buFont typeface="+mj-lt"/>
              <a:buAutoNum type="arabicPeriod"/>
            </a:pPr>
            <a:r>
              <a:rPr lang="en-US" dirty="0"/>
              <a:t>Select the </a:t>
            </a:r>
            <a:r>
              <a:rPr lang="en-US" i="1" dirty="0"/>
              <a:t>k</a:t>
            </a:r>
            <a:r>
              <a:rPr lang="en-US" dirty="0"/>
              <a:t> most important Eigenvectors.</a:t>
            </a:r>
          </a:p>
        </p:txBody>
      </p:sp>
    </p:spTree>
    <p:extLst>
      <p:ext uri="{BB962C8B-B14F-4D97-AF65-F5344CB8AC3E}">
        <p14:creationId xmlns:p14="http://schemas.microsoft.com/office/powerpoint/2010/main" val="4076300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3ACD-64DB-1137-E239-93CAD877A721}"/>
              </a:ext>
            </a:extLst>
          </p:cNvPr>
          <p:cNvSpPr>
            <a:spLocks noGrp="1"/>
          </p:cNvSpPr>
          <p:nvPr>
            <p:ph type="title"/>
          </p:nvPr>
        </p:nvSpPr>
        <p:spPr/>
        <p:txBody>
          <a:bodyPr/>
          <a:lstStyle/>
          <a:p>
            <a:r>
              <a:rPr lang="en-US" dirty="0"/>
              <a:t>How many (k) Eigenvectors are enough?</a:t>
            </a:r>
          </a:p>
        </p:txBody>
      </p:sp>
      <p:pic>
        <p:nvPicPr>
          <p:cNvPr id="4" name="Content Placeholder 3">
            <a:extLst>
              <a:ext uri="{FF2B5EF4-FFF2-40B4-BE49-F238E27FC236}">
                <a16:creationId xmlns:a16="http://schemas.microsoft.com/office/drawing/2014/main" id="{D72E4988-9554-D9A6-4E29-F5BC999820F7}"/>
              </a:ext>
            </a:extLst>
          </p:cNvPr>
          <p:cNvPicPr>
            <a:picLocks noGrp="1" noChangeAspect="1"/>
          </p:cNvPicPr>
          <p:nvPr>
            <p:ph idx="1"/>
          </p:nvPr>
        </p:nvPicPr>
        <p:blipFill>
          <a:blip r:embed="rId3"/>
          <a:stretch>
            <a:fillRect/>
          </a:stretch>
        </p:blipFill>
        <p:spPr>
          <a:xfrm>
            <a:off x="1676401" y="1690687"/>
            <a:ext cx="8295454" cy="4945367"/>
          </a:xfrm>
          <a:prstGeom prst="rect">
            <a:avLst/>
          </a:prstGeom>
        </p:spPr>
      </p:pic>
    </p:spTree>
    <p:extLst>
      <p:ext uri="{BB962C8B-B14F-4D97-AF65-F5344CB8AC3E}">
        <p14:creationId xmlns:p14="http://schemas.microsoft.com/office/powerpoint/2010/main" val="2675694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F2DC0-40C5-8DB1-8A08-750A97E78C61}"/>
              </a:ext>
            </a:extLst>
          </p:cNvPr>
          <p:cNvSpPr>
            <a:spLocks noGrp="1"/>
          </p:cNvSpPr>
          <p:nvPr>
            <p:ph type="title"/>
          </p:nvPr>
        </p:nvSpPr>
        <p:spPr>
          <a:xfrm>
            <a:off x="1113810" y="1600200"/>
            <a:ext cx="4036334" cy="4808764"/>
          </a:xfrm>
        </p:spPr>
        <p:txBody>
          <a:bodyPr vert="horz" lIns="91440" tIns="45720" rIns="91440" bIns="45720" rtlCol="0" anchor="t">
            <a:normAutofit fontScale="90000"/>
          </a:bodyPr>
          <a:lstStyle/>
          <a:p>
            <a:r>
              <a:rPr lang="en-US" sz="5400" kern="1200" dirty="0">
                <a:solidFill>
                  <a:schemeClr val="tx1"/>
                </a:solidFill>
                <a:latin typeface="+mj-lt"/>
                <a:ea typeface="+mj-ea"/>
                <a:cs typeface="+mj-cs"/>
              </a:rPr>
              <a:t>Finding  Eigenvectors</a:t>
            </a:r>
            <a:br>
              <a:rPr lang="en-US" sz="5400" kern="1200" dirty="0">
                <a:solidFill>
                  <a:schemeClr val="tx1"/>
                </a:solidFill>
                <a:latin typeface="+mj-lt"/>
                <a:ea typeface="+mj-ea"/>
                <a:cs typeface="+mj-cs"/>
              </a:rPr>
            </a:br>
            <a:br>
              <a:rPr lang="en-US" sz="5400" kern="1200" dirty="0">
                <a:solidFill>
                  <a:schemeClr val="tx1"/>
                </a:solidFill>
                <a:latin typeface="+mj-lt"/>
                <a:ea typeface="+mj-ea"/>
                <a:cs typeface="+mj-cs"/>
              </a:rPr>
            </a:br>
            <a:r>
              <a:rPr lang="en-US" sz="3600" dirty="0"/>
              <a:t>Iterative algorithms have been developed, but currently the most efficient approach is “Singular Value Decomposition”</a:t>
            </a:r>
            <a:br>
              <a:rPr lang="en-US" sz="3600" dirty="0"/>
            </a:br>
            <a:endParaRPr lang="en-US" sz="5400" kern="1200" dirty="0">
              <a:solidFill>
                <a:schemeClr val="tx1"/>
              </a:solidFill>
              <a:latin typeface="+mj-lt"/>
              <a:ea typeface="+mj-ea"/>
              <a:cs typeface="+mj-cs"/>
            </a:endParaRP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6D41715-8CBD-D956-389F-6162AEF0ABFF}"/>
              </a:ext>
            </a:extLst>
          </p:cNvPr>
          <p:cNvPicPr>
            <a:picLocks noGrp="1" noChangeAspect="1"/>
          </p:cNvPicPr>
          <p:nvPr>
            <p:ph idx="1"/>
          </p:nvPr>
        </p:nvPicPr>
        <p:blipFill>
          <a:blip r:embed="rId2"/>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1330857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42D4-ACFE-F30E-536D-B815A09F8C44}"/>
              </a:ext>
            </a:extLst>
          </p:cNvPr>
          <p:cNvSpPr>
            <a:spLocks noGrp="1"/>
          </p:cNvSpPr>
          <p:nvPr>
            <p:ph type="title"/>
          </p:nvPr>
        </p:nvSpPr>
        <p:spPr/>
        <p:txBody>
          <a:bodyPr/>
          <a:lstStyle/>
          <a:p>
            <a:r>
              <a:rPr lang="en-US" dirty="0"/>
              <a:t>Using Eigenvectors to identify Principal Components</a:t>
            </a:r>
          </a:p>
        </p:txBody>
      </p:sp>
      <p:sp>
        <p:nvSpPr>
          <p:cNvPr id="3" name="Content Placeholder 2">
            <a:extLst>
              <a:ext uri="{FF2B5EF4-FFF2-40B4-BE49-F238E27FC236}">
                <a16:creationId xmlns:a16="http://schemas.microsoft.com/office/drawing/2014/main" id="{172EA810-9327-FD45-FADC-036D4A8977B9}"/>
              </a:ext>
            </a:extLst>
          </p:cNvPr>
          <p:cNvSpPr>
            <a:spLocks noGrp="1"/>
          </p:cNvSpPr>
          <p:nvPr>
            <p:ph idx="1"/>
          </p:nvPr>
        </p:nvSpPr>
        <p:spPr/>
        <p:txBody>
          <a:bodyPr>
            <a:normAutofit/>
          </a:bodyPr>
          <a:lstStyle/>
          <a:p>
            <a:r>
              <a:rPr lang="en-US" dirty="0"/>
              <a:t>Given: matrix </a:t>
            </a:r>
            <a:r>
              <a:rPr lang="en-US" i="1" dirty="0"/>
              <a:t>A</a:t>
            </a:r>
          </a:p>
          <a:p>
            <a:pPr marL="0" indent="0">
              <a:buNone/>
            </a:pPr>
            <a:r>
              <a:rPr lang="en-US" dirty="0">
                <a:solidFill>
                  <a:srgbClr val="7030A0"/>
                </a:solidFill>
              </a:rPr>
              <a:t>1. Find vector </a:t>
            </a:r>
            <a:r>
              <a:rPr lang="en-US" i="1" dirty="0">
                <a:solidFill>
                  <a:srgbClr val="7030A0"/>
                </a:solidFill>
              </a:rPr>
              <a:t>X</a:t>
            </a:r>
            <a:r>
              <a:rPr lang="en-US" dirty="0">
                <a:solidFill>
                  <a:srgbClr val="7030A0"/>
                </a:solidFill>
              </a:rPr>
              <a:t> and value </a:t>
            </a:r>
            <a:r>
              <a:rPr lang="en-US" i="1" dirty="0">
                <a:solidFill>
                  <a:srgbClr val="7030A0"/>
                </a:solidFill>
              </a:rPr>
              <a:t>c</a:t>
            </a:r>
            <a:r>
              <a:rPr lang="en-US" dirty="0">
                <a:solidFill>
                  <a:srgbClr val="7030A0"/>
                </a:solidFill>
              </a:rPr>
              <a:t> such that </a:t>
            </a:r>
            <a:r>
              <a:rPr lang="en-US" i="1" dirty="0">
                <a:solidFill>
                  <a:srgbClr val="7030A0"/>
                </a:solidFill>
              </a:rPr>
              <a:t>AX=</a:t>
            </a:r>
            <a:r>
              <a:rPr lang="en-US" i="1" dirty="0" err="1">
                <a:solidFill>
                  <a:srgbClr val="7030A0"/>
                </a:solidFill>
              </a:rPr>
              <a:t>cX</a:t>
            </a:r>
            <a:r>
              <a:rPr lang="en-US" i="1" dirty="0">
                <a:solidFill>
                  <a:srgbClr val="7030A0"/>
                </a:solidFill>
              </a:rPr>
              <a:t> </a:t>
            </a:r>
          </a:p>
          <a:p>
            <a:pPr marL="0" indent="0">
              <a:buNone/>
            </a:pPr>
            <a:r>
              <a:rPr lang="en-US" i="1" dirty="0">
                <a:solidFill>
                  <a:srgbClr val="7030A0"/>
                </a:solidFill>
              </a:rPr>
              <a:t>--X is an Eigenvector and c is the corresponding Eigenvalue.</a:t>
            </a:r>
          </a:p>
          <a:p>
            <a:pPr marL="0" indent="0">
              <a:buNone/>
            </a:pPr>
            <a:r>
              <a:rPr lang="en-US" dirty="0">
                <a:solidFill>
                  <a:srgbClr val="FF0000"/>
                </a:solidFill>
              </a:rPr>
              <a:t>2. Find a set of mutually orthogonal Eigenvectors S (scaled to have unit length) and their corresponding Eigenvalues.</a:t>
            </a:r>
          </a:p>
          <a:p>
            <a:pPr marL="0" indent="0">
              <a:buNone/>
            </a:pPr>
            <a:r>
              <a:rPr lang="en-US" dirty="0"/>
              <a:t>3. Find the set of unit length mutually orthogonal Eigenvectors sorted in the order of decreasing Eigenvalue magnitudes.</a:t>
            </a:r>
          </a:p>
          <a:p>
            <a:pPr marL="0" indent="0">
              <a:buNone/>
            </a:pPr>
            <a:r>
              <a:rPr lang="en-US" dirty="0"/>
              <a:t>4. Select the first k among the set of unit length mutually orthogonal Eigenvectors sorted in the order of decreasing Eigenvalue magnitudes.</a:t>
            </a:r>
          </a:p>
          <a:p>
            <a:pPr marL="0" indent="0">
              <a:buNone/>
            </a:pPr>
            <a:endParaRPr lang="en-US" dirty="0"/>
          </a:p>
        </p:txBody>
      </p:sp>
    </p:spTree>
    <p:extLst>
      <p:ext uri="{BB962C8B-B14F-4D97-AF65-F5344CB8AC3E}">
        <p14:creationId xmlns:p14="http://schemas.microsoft.com/office/powerpoint/2010/main" val="1337120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E3F0-AE68-D2EE-B578-A790CD4FF7F1}"/>
              </a:ext>
            </a:extLst>
          </p:cNvPr>
          <p:cNvSpPr>
            <a:spLocks noGrp="1"/>
          </p:cNvSpPr>
          <p:nvPr>
            <p:ph type="title"/>
          </p:nvPr>
        </p:nvSpPr>
        <p:spPr/>
        <p:txBody>
          <a:bodyPr/>
          <a:lstStyle/>
          <a:p>
            <a:r>
              <a:rPr lang="en-US" dirty="0"/>
              <a:t>Geometric Perspective</a:t>
            </a:r>
          </a:p>
        </p:txBody>
      </p:sp>
      <p:sp>
        <p:nvSpPr>
          <p:cNvPr id="3" name="Content Placeholder 2">
            <a:extLst>
              <a:ext uri="{FF2B5EF4-FFF2-40B4-BE49-F238E27FC236}">
                <a16:creationId xmlns:a16="http://schemas.microsoft.com/office/drawing/2014/main" id="{63014CC1-2E0B-7049-DE1D-7CFC2EBFF391}"/>
              </a:ext>
            </a:extLst>
          </p:cNvPr>
          <p:cNvSpPr>
            <a:spLocks noGrp="1"/>
          </p:cNvSpPr>
          <p:nvPr>
            <p:ph idx="1"/>
          </p:nvPr>
        </p:nvSpPr>
        <p:spPr/>
        <p:txBody>
          <a:bodyPr>
            <a:normAutofit fontScale="92500" lnSpcReduction="10000"/>
          </a:bodyPr>
          <a:lstStyle/>
          <a:p>
            <a:r>
              <a:rPr lang="en-US" dirty="0">
                <a:solidFill>
                  <a:srgbClr val="FF0000"/>
                </a:solidFill>
              </a:rPr>
              <a:t>Goal: to project </a:t>
            </a:r>
            <a:r>
              <a:rPr lang="en-US" i="1" dirty="0">
                <a:solidFill>
                  <a:srgbClr val="FF0000"/>
                </a:solidFill>
              </a:rPr>
              <a:t>d</a:t>
            </a:r>
            <a:r>
              <a:rPr lang="en-US" dirty="0">
                <a:solidFill>
                  <a:srgbClr val="FF0000"/>
                </a:solidFill>
              </a:rPr>
              <a:t>-dimensional data into </a:t>
            </a:r>
            <a:r>
              <a:rPr lang="en-US" i="1" dirty="0">
                <a:solidFill>
                  <a:srgbClr val="FF0000"/>
                </a:solidFill>
              </a:rPr>
              <a:t>k (&lt;d)</a:t>
            </a:r>
            <a:r>
              <a:rPr lang="en-US" dirty="0">
                <a:solidFill>
                  <a:srgbClr val="FF0000"/>
                </a:solidFill>
              </a:rPr>
              <a:t> dimensions.</a:t>
            </a:r>
          </a:p>
          <a:p>
            <a:r>
              <a:rPr lang="en-US" dirty="0"/>
              <a:t>Information loss can occur when we project data into a low dimensional space; the best projections are those that </a:t>
            </a:r>
            <a:r>
              <a:rPr lang="en-US" dirty="0">
                <a:solidFill>
                  <a:srgbClr val="FF0000"/>
                </a:solidFill>
              </a:rPr>
              <a:t>minimize such information loss.</a:t>
            </a:r>
          </a:p>
          <a:p>
            <a:r>
              <a:rPr lang="en-US" dirty="0">
                <a:solidFill>
                  <a:srgbClr val="7030A0"/>
                </a:solidFill>
              </a:rPr>
              <a:t>Merely ignoring </a:t>
            </a:r>
            <a:r>
              <a:rPr lang="en-US" i="1" dirty="0">
                <a:solidFill>
                  <a:srgbClr val="7030A0"/>
                </a:solidFill>
              </a:rPr>
              <a:t>d-k</a:t>
            </a:r>
            <a:r>
              <a:rPr lang="en-US" dirty="0">
                <a:solidFill>
                  <a:srgbClr val="7030A0"/>
                </a:solidFill>
              </a:rPr>
              <a:t> dimensions may result in too much information loss!</a:t>
            </a:r>
          </a:p>
          <a:p>
            <a:r>
              <a:rPr lang="en-US" dirty="0">
                <a:solidFill>
                  <a:srgbClr val="FF0000"/>
                </a:solidFill>
              </a:rPr>
              <a:t>We can minimize information loss by projecting into a space whose basis vectors are the Eigenvectors corresponding to the largest Eigenvalues.</a:t>
            </a:r>
          </a:p>
          <a:p>
            <a:pPr marL="0" indent="0">
              <a:buNone/>
            </a:pPr>
            <a:endParaRPr lang="en-US" dirty="0">
              <a:solidFill>
                <a:srgbClr val="FF0000"/>
              </a:solidFill>
            </a:endParaRPr>
          </a:p>
          <a:p>
            <a:r>
              <a:rPr lang="en-US" dirty="0"/>
              <a:t>The amount of information loss can be assessed as proportional to the sum of the magnitudes of the remaining (unchosen) Eigenvalues.</a:t>
            </a:r>
          </a:p>
          <a:p>
            <a:r>
              <a:rPr lang="en-US" dirty="0">
                <a:solidFill>
                  <a:srgbClr val="7030A0"/>
                </a:solidFill>
              </a:rPr>
              <a:t>PCA “rotates” the data space to align with the Eigenvectors that capture most of the variance in the given data.</a:t>
            </a:r>
          </a:p>
        </p:txBody>
      </p:sp>
    </p:spTree>
    <p:extLst>
      <p:ext uri="{BB962C8B-B14F-4D97-AF65-F5344CB8AC3E}">
        <p14:creationId xmlns:p14="http://schemas.microsoft.com/office/powerpoint/2010/main" val="2560585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517A-08B8-0A07-605B-843AB3DD8879}"/>
              </a:ext>
            </a:extLst>
          </p:cNvPr>
          <p:cNvSpPr>
            <a:spLocks noGrp="1"/>
          </p:cNvSpPr>
          <p:nvPr>
            <p:ph type="title"/>
          </p:nvPr>
        </p:nvSpPr>
        <p:spPr/>
        <p:txBody>
          <a:bodyPr/>
          <a:lstStyle/>
          <a:p>
            <a:r>
              <a:rPr lang="en-US" dirty="0"/>
              <a:t>Singular Value Decomposition (SVD)</a:t>
            </a:r>
          </a:p>
        </p:txBody>
      </p:sp>
      <p:sp>
        <p:nvSpPr>
          <p:cNvPr id="3" name="Content Placeholder 2">
            <a:extLst>
              <a:ext uri="{FF2B5EF4-FFF2-40B4-BE49-F238E27FC236}">
                <a16:creationId xmlns:a16="http://schemas.microsoft.com/office/drawing/2014/main" id="{67A6B0EE-CF82-FBF9-630D-7FFC2B2BBBB1}"/>
              </a:ext>
            </a:extLst>
          </p:cNvPr>
          <p:cNvSpPr>
            <a:spLocks noGrp="1"/>
          </p:cNvSpPr>
          <p:nvPr>
            <p:ph idx="1"/>
          </p:nvPr>
        </p:nvSpPr>
        <p:spPr/>
        <p:txBody>
          <a:bodyPr>
            <a:normAutofit fontScale="92500" lnSpcReduction="10000"/>
          </a:bodyPr>
          <a:lstStyle/>
          <a:p>
            <a:pPr marL="0" indent="0">
              <a:buNone/>
            </a:pPr>
            <a:r>
              <a:rPr lang="en-US" dirty="0"/>
              <a:t>Express a given matrix X (representing all available data) as the product of three other matrices, i.e.,  X=USW</a:t>
            </a:r>
            <a:r>
              <a:rPr lang="en-US" baseline="30000" dirty="0"/>
              <a:t>T</a:t>
            </a:r>
            <a:r>
              <a:rPr lang="en-US" dirty="0"/>
              <a:t>, where:</a:t>
            </a:r>
          </a:p>
          <a:p>
            <a:r>
              <a:rPr lang="en-US" dirty="0"/>
              <a:t> S is a rectangular diagonal matrix, [ Singular Value]</a:t>
            </a:r>
          </a:p>
          <a:p>
            <a:r>
              <a:rPr lang="en-US" dirty="0"/>
              <a:t>the columns of U are orthogonal unit vectors,  and</a:t>
            </a:r>
          </a:p>
          <a:p>
            <a:r>
              <a:rPr lang="en-US" dirty="0"/>
              <a:t>W is a square matrix whose columns are orthogonal unit vectors.</a:t>
            </a:r>
          </a:p>
          <a:p>
            <a:endParaRPr lang="en-US" dirty="0"/>
          </a:p>
          <a:p>
            <a:pPr marL="0" indent="0">
              <a:buNone/>
            </a:pPr>
            <a:r>
              <a:rPr lang="en-US" dirty="0">
                <a:solidFill>
                  <a:srgbClr val="FF0000"/>
                </a:solidFill>
              </a:rPr>
              <a:t>Then the vectors of W are the Eigenvectors of X</a:t>
            </a:r>
            <a:r>
              <a:rPr lang="en-US" baseline="30000" dirty="0">
                <a:solidFill>
                  <a:srgbClr val="FF0000"/>
                </a:solidFill>
              </a:rPr>
              <a:t>T</a:t>
            </a:r>
            <a:r>
              <a:rPr lang="en-US" dirty="0">
                <a:solidFill>
                  <a:srgbClr val="FF0000"/>
                </a:solidFill>
              </a:rPr>
              <a:t>X, and the elements of S are the square roots of the Eigenvalues of X</a:t>
            </a:r>
            <a:r>
              <a:rPr lang="en-US" baseline="30000" dirty="0">
                <a:solidFill>
                  <a:srgbClr val="FF0000"/>
                </a:solidFill>
              </a:rPr>
              <a:t>T</a:t>
            </a:r>
            <a:r>
              <a:rPr lang="en-US" dirty="0">
                <a:solidFill>
                  <a:srgbClr val="FF0000"/>
                </a:solidFill>
              </a:rPr>
              <a:t>X.</a:t>
            </a:r>
          </a:p>
          <a:p>
            <a:pPr marL="0" indent="0">
              <a:buNone/>
            </a:pPr>
            <a:endParaRPr lang="en-US" dirty="0"/>
          </a:p>
          <a:p>
            <a:pPr marL="0" indent="0">
              <a:buNone/>
            </a:pPr>
            <a:r>
              <a:rPr lang="en-US" dirty="0"/>
              <a:t>Efficient algorithms exist for SVD computations, hence for PCA.</a:t>
            </a:r>
          </a:p>
          <a:p>
            <a:pPr marL="0" indent="0">
              <a:buNone/>
            </a:pPr>
            <a:endParaRPr lang="en-US" dirty="0"/>
          </a:p>
          <a:p>
            <a:endParaRPr lang="en-US" dirty="0"/>
          </a:p>
        </p:txBody>
      </p:sp>
    </p:spTree>
    <p:extLst>
      <p:ext uri="{BB962C8B-B14F-4D97-AF65-F5344CB8AC3E}">
        <p14:creationId xmlns:p14="http://schemas.microsoft.com/office/powerpoint/2010/main" val="218191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F1B9-0D55-2F43-9801-48CF0A31B82E}"/>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FE5D8050-5026-5D48-8F95-1AEF5412253F}"/>
              </a:ext>
            </a:extLst>
          </p:cNvPr>
          <p:cNvSpPr>
            <a:spLocks noGrp="1"/>
          </p:cNvSpPr>
          <p:nvPr>
            <p:ph idx="1"/>
          </p:nvPr>
        </p:nvSpPr>
        <p:spPr/>
        <p:txBody>
          <a:bodyPr>
            <a:normAutofit lnSpcReduction="10000"/>
          </a:bodyPr>
          <a:lstStyle/>
          <a:p>
            <a:pPr marL="0" indent="0">
              <a:buNone/>
            </a:pPr>
            <a:r>
              <a:rPr lang="en-US" dirty="0">
                <a:solidFill>
                  <a:srgbClr val="FF0000"/>
                </a:solidFill>
              </a:rPr>
              <a:t>Learning task: </a:t>
            </a:r>
            <a:r>
              <a:rPr lang="en-US" dirty="0"/>
              <a:t>to predict someone’s final future GPA after 2 years</a:t>
            </a:r>
          </a:p>
          <a:p>
            <a:pPr marL="0" indent="0">
              <a:buNone/>
            </a:pPr>
            <a:endParaRPr lang="en-US" dirty="0"/>
          </a:p>
          <a:p>
            <a:pPr marL="0" indent="0">
              <a:buNone/>
            </a:pPr>
            <a:r>
              <a:rPr lang="en-US" dirty="0">
                <a:solidFill>
                  <a:srgbClr val="FF0000"/>
                </a:solidFill>
              </a:rPr>
              <a:t>Inputs: </a:t>
            </a:r>
            <a:r>
              <a:rPr lang="en-US" dirty="0"/>
              <a:t>all possible information from a graduate student’s application</a:t>
            </a:r>
            <a:endParaRPr lang="en-US" dirty="0">
              <a:solidFill>
                <a:srgbClr val="FF0000"/>
              </a:solidFill>
            </a:endParaRPr>
          </a:p>
          <a:p>
            <a:endParaRPr lang="en-US" dirty="0"/>
          </a:p>
          <a:p>
            <a:r>
              <a:rPr lang="en-US" dirty="0">
                <a:solidFill>
                  <a:srgbClr val="FF0000"/>
                </a:solidFill>
              </a:rPr>
              <a:t>Questions:</a:t>
            </a:r>
          </a:p>
          <a:p>
            <a:pPr marL="514350" indent="-514350">
              <a:buAutoNum type="arabicPeriod"/>
            </a:pPr>
            <a:r>
              <a:rPr lang="en-US" dirty="0">
                <a:solidFill>
                  <a:srgbClr val="7030A0"/>
                </a:solidFill>
              </a:rPr>
              <a:t>What attributes are useful </a:t>
            </a:r>
            <a:r>
              <a:rPr lang="en-US" dirty="0"/>
              <a:t>for accurate prediction?</a:t>
            </a:r>
          </a:p>
          <a:p>
            <a:pPr marL="514350" indent="-514350">
              <a:buAutoNum type="arabicPeriod"/>
            </a:pPr>
            <a:r>
              <a:rPr lang="en-US" dirty="0"/>
              <a:t>Which specific </a:t>
            </a:r>
            <a:r>
              <a:rPr lang="en-US" dirty="0">
                <a:solidFill>
                  <a:srgbClr val="7030A0"/>
                </a:solidFill>
              </a:rPr>
              <a:t>arithmetic combinations of attributes </a:t>
            </a:r>
            <a:r>
              <a:rPr lang="en-US" dirty="0"/>
              <a:t>are more useful than the raw attributes themselves?</a:t>
            </a:r>
          </a:p>
          <a:p>
            <a:pPr marL="514350" indent="-514350">
              <a:buAutoNum type="arabicPeriod"/>
            </a:pPr>
            <a:r>
              <a:rPr lang="en-US" dirty="0"/>
              <a:t>How would we </a:t>
            </a:r>
            <a:r>
              <a:rPr lang="en-US" dirty="0">
                <a:solidFill>
                  <a:srgbClr val="7030A0"/>
                </a:solidFill>
              </a:rPr>
              <a:t>discover</a:t>
            </a:r>
            <a:r>
              <a:rPr lang="en-US" dirty="0"/>
              <a:t> these?</a:t>
            </a:r>
          </a:p>
          <a:p>
            <a:endParaRPr lang="en-US" dirty="0"/>
          </a:p>
        </p:txBody>
      </p:sp>
    </p:spTree>
    <p:extLst>
      <p:ext uri="{BB962C8B-B14F-4D97-AF65-F5344CB8AC3E}">
        <p14:creationId xmlns:p14="http://schemas.microsoft.com/office/powerpoint/2010/main" val="4074994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CD3F-17EC-19A4-F59B-13A3B78CA081}"/>
              </a:ext>
            </a:extLst>
          </p:cNvPr>
          <p:cNvSpPr>
            <a:spLocks noGrp="1"/>
          </p:cNvSpPr>
          <p:nvPr>
            <p:ph type="title"/>
          </p:nvPr>
        </p:nvSpPr>
        <p:spPr/>
        <p:txBody>
          <a:bodyPr/>
          <a:lstStyle/>
          <a:p>
            <a:r>
              <a:rPr lang="en-US" dirty="0"/>
              <a:t>Nonlinear Attribute Combinations</a:t>
            </a:r>
          </a:p>
        </p:txBody>
      </p:sp>
      <p:sp>
        <p:nvSpPr>
          <p:cNvPr id="3" name="Content Placeholder 2">
            <a:extLst>
              <a:ext uri="{FF2B5EF4-FFF2-40B4-BE49-F238E27FC236}">
                <a16:creationId xmlns:a16="http://schemas.microsoft.com/office/drawing/2014/main" id="{5CBE546F-9810-BF9C-DBA3-806B15868771}"/>
              </a:ext>
            </a:extLst>
          </p:cNvPr>
          <p:cNvSpPr>
            <a:spLocks noGrp="1"/>
          </p:cNvSpPr>
          <p:nvPr>
            <p:ph idx="1"/>
          </p:nvPr>
        </p:nvSpPr>
        <p:spPr/>
        <p:txBody>
          <a:bodyPr/>
          <a:lstStyle/>
          <a:p>
            <a:r>
              <a:rPr lang="en-US" dirty="0"/>
              <a:t>What if we need to “discover” nonlinear attribute combinations that are most useful for a given problem?</a:t>
            </a:r>
          </a:p>
          <a:p>
            <a:r>
              <a:rPr lang="en-US" dirty="0">
                <a:solidFill>
                  <a:srgbClr val="7030A0"/>
                </a:solidFill>
              </a:rPr>
              <a:t>Any not-too-lossy data compression technique can be thought of as accomplishing this goal.</a:t>
            </a:r>
          </a:p>
          <a:p>
            <a:r>
              <a:rPr lang="en-US" dirty="0"/>
              <a:t>Possible, but much more computation is needed.</a:t>
            </a:r>
          </a:p>
          <a:p>
            <a:r>
              <a:rPr lang="en-US" dirty="0"/>
              <a:t>Examples: (discrete) Fourier transform, Cosine transform, kernel PCA</a:t>
            </a:r>
          </a:p>
          <a:p>
            <a:endParaRPr lang="en-US" dirty="0"/>
          </a:p>
        </p:txBody>
      </p:sp>
    </p:spTree>
    <p:extLst>
      <p:ext uri="{BB962C8B-B14F-4D97-AF65-F5344CB8AC3E}">
        <p14:creationId xmlns:p14="http://schemas.microsoft.com/office/powerpoint/2010/main" val="2776084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BE77-FF4D-9A2A-16EF-2648F60C3204}"/>
              </a:ext>
            </a:extLst>
          </p:cNvPr>
          <p:cNvSpPr>
            <a:spLocks noGrp="1"/>
          </p:cNvSpPr>
          <p:nvPr>
            <p:ph type="title"/>
          </p:nvPr>
        </p:nvSpPr>
        <p:spPr/>
        <p:txBody>
          <a:bodyPr/>
          <a:lstStyle/>
          <a:p>
            <a:r>
              <a:rPr lang="en-US" dirty="0"/>
              <a:t>Kernel PCA</a:t>
            </a:r>
          </a:p>
        </p:txBody>
      </p:sp>
      <p:sp>
        <p:nvSpPr>
          <p:cNvPr id="3" name="Content Placeholder 2">
            <a:extLst>
              <a:ext uri="{FF2B5EF4-FFF2-40B4-BE49-F238E27FC236}">
                <a16:creationId xmlns:a16="http://schemas.microsoft.com/office/drawing/2014/main" id="{A4B2028A-66B3-B2C0-3291-27FD2FD68EB7}"/>
              </a:ext>
            </a:extLst>
          </p:cNvPr>
          <p:cNvSpPr>
            <a:spLocks noGrp="1"/>
          </p:cNvSpPr>
          <p:nvPr>
            <p:ph idx="1"/>
          </p:nvPr>
        </p:nvSpPr>
        <p:spPr/>
        <p:txBody>
          <a:bodyPr/>
          <a:lstStyle/>
          <a:p>
            <a:r>
              <a:rPr lang="en-US" dirty="0">
                <a:solidFill>
                  <a:srgbClr val="FF0000"/>
                </a:solidFill>
              </a:rPr>
              <a:t>Kernels: provide functions that map to higher-dimensional spaces within which data from different classes is linearly separable.</a:t>
            </a:r>
          </a:p>
          <a:p>
            <a:r>
              <a:rPr lang="en-US" dirty="0"/>
              <a:t>Clever tricks are used to facilitate fast computation, avoiding explicit representation, instead working with the dot products of transformed vectors.</a:t>
            </a:r>
          </a:p>
          <a:p>
            <a:endParaRPr lang="en-US" dirty="0"/>
          </a:p>
          <a:p>
            <a:r>
              <a:rPr lang="en-US" dirty="0"/>
              <a:t>Examples: Polynomial kernels,  Gaussian kernels</a:t>
            </a:r>
          </a:p>
          <a:p>
            <a:endParaRPr lang="en-US" dirty="0"/>
          </a:p>
        </p:txBody>
      </p:sp>
    </p:spTree>
    <p:extLst>
      <p:ext uri="{BB962C8B-B14F-4D97-AF65-F5344CB8AC3E}">
        <p14:creationId xmlns:p14="http://schemas.microsoft.com/office/powerpoint/2010/main" val="4163872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F996-B002-203A-0FE6-FD17F3D6DDDE}"/>
              </a:ext>
            </a:extLst>
          </p:cNvPr>
          <p:cNvSpPr>
            <a:spLocks noGrp="1"/>
          </p:cNvSpPr>
          <p:nvPr>
            <p:ph type="title"/>
          </p:nvPr>
        </p:nvSpPr>
        <p:spPr/>
        <p:txBody>
          <a:bodyPr/>
          <a:lstStyle/>
          <a:p>
            <a:r>
              <a:rPr lang="en-US" dirty="0">
                <a:solidFill>
                  <a:srgbClr val="7030A0"/>
                </a:solidFill>
              </a:rPr>
              <a:t>Factor analysis</a:t>
            </a:r>
            <a:endParaRPr lang="en-US" dirty="0"/>
          </a:p>
        </p:txBody>
      </p:sp>
      <p:sp>
        <p:nvSpPr>
          <p:cNvPr id="3" name="Content Placeholder 2">
            <a:extLst>
              <a:ext uri="{FF2B5EF4-FFF2-40B4-BE49-F238E27FC236}">
                <a16:creationId xmlns:a16="http://schemas.microsoft.com/office/drawing/2014/main" id="{D7DCF7C8-7223-326D-DD18-0F8FE6FE21DC}"/>
              </a:ext>
            </a:extLst>
          </p:cNvPr>
          <p:cNvSpPr>
            <a:spLocks noGrp="1"/>
          </p:cNvSpPr>
          <p:nvPr>
            <p:ph idx="1"/>
          </p:nvPr>
        </p:nvSpPr>
        <p:spPr/>
        <p:txBody>
          <a:bodyPr>
            <a:normAutofit lnSpcReduction="10000"/>
          </a:bodyPr>
          <a:lstStyle/>
          <a:p>
            <a:pPr marL="0" indent="0">
              <a:buNone/>
            </a:pPr>
            <a:r>
              <a:rPr lang="en-US" dirty="0"/>
              <a:t>Methods describing observed data attributes as linear combinations of unobserved </a:t>
            </a:r>
            <a:r>
              <a:rPr lang="en-US" dirty="0">
                <a:solidFill>
                  <a:srgbClr val="FF0000"/>
                </a:solidFill>
              </a:rPr>
              <a:t>latent variables </a:t>
            </a:r>
            <a:r>
              <a:rPr lang="en-US" dirty="0"/>
              <a:t>(plus some error).</a:t>
            </a:r>
          </a:p>
          <a:p>
            <a:r>
              <a:rPr lang="en-US" dirty="0">
                <a:solidFill>
                  <a:srgbClr val="FF0000"/>
                </a:solidFill>
              </a:rPr>
              <a:t>Exploratory Factor Analysis: </a:t>
            </a:r>
            <a:r>
              <a:rPr lang="en-US" dirty="0"/>
              <a:t>to identify relationships between observed attributes.  If data is normally distributed, a Maximum Likelihood approach is used; else Principal Axis Factoring (similar to PCA).</a:t>
            </a:r>
          </a:p>
          <a:p>
            <a:endParaRPr lang="en-US" dirty="0"/>
          </a:p>
          <a:p>
            <a:pPr marL="0" indent="0">
              <a:buNone/>
            </a:pPr>
            <a:r>
              <a:rPr lang="en-US" dirty="0"/>
              <a:t>Example: [</a:t>
            </a:r>
            <a:r>
              <a:rPr lang="en-US" dirty="0" err="1"/>
              <a:t>Dabhade</a:t>
            </a:r>
            <a:r>
              <a:rPr lang="en-US" dirty="0"/>
              <a:t> 2021] Problem dimensionality reduced from 92 to 2 using PCA, and ML algorithms were still able to perform well.</a:t>
            </a:r>
          </a:p>
          <a:p>
            <a:pPr marL="0" indent="0">
              <a:buNone/>
            </a:pPr>
            <a:r>
              <a:rPr lang="en-US" dirty="0"/>
              <a:t> </a:t>
            </a:r>
            <a:r>
              <a:rPr lang="en-US" sz="2400" dirty="0">
                <a:hlinkClick r:id="rId2"/>
              </a:rPr>
              <a:t>https://www.sciencedirect.com/science/article/pii/S2214785321042735</a:t>
            </a:r>
            <a:r>
              <a:rPr lang="en-US" sz="2400" dirty="0"/>
              <a:t> </a:t>
            </a:r>
            <a:endParaRPr lang="en-US" dirty="0"/>
          </a:p>
        </p:txBody>
      </p:sp>
    </p:spTree>
    <p:extLst>
      <p:ext uri="{BB962C8B-B14F-4D97-AF65-F5344CB8AC3E}">
        <p14:creationId xmlns:p14="http://schemas.microsoft.com/office/powerpoint/2010/main" val="831389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ACEC-5F28-AC44-63A5-04A388669233}"/>
              </a:ext>
            </a:extLst>
          </p:cNvPr>
          <p:cNvSpPr>
            <a:spLocks noGrp="1"/>
          </p:cNvSpPr>
          <p:nvPr>
            <p:ph type="title"/>
          </p:nvPr>
        </p:nvSpPr>
        <p:spPr/>
        <p:txBody>
          <a:bodyPr/>
          <a:lstStyle/>
          <a:p>
            <a:r>
              <a:rPr lang="en-US" dirty="0"/>
              <a:t>Other PCA variations</a:t>
            </a:r>
          </a:p>
        </p:txBody>
      </p:sp>
      <p:sp>
        <p:nvSpPr>
          <p:cNvPr id="3" name="Content Placeholder 2">
            <a:extLst>
              <a:ext uri="{FF2B5EF4-FFF2-40B4-BE49-F238E27FC236}">
                <a16:creationId xmlns:a16="http://schemas.microsoft.com/office/drawing/2014/main" id="{EF2F6871-6774-A515-7C34-0D46A69E3C44}"/>
              </a:ext>
            </a:extLst>
          </p:cNvPr>
          <p:cNvSpPr>
            <a:spLocks noGrp="1"/>
          </p:cNvSpPr>
          <p:nvPr>
            <p:ph idx="1"/>
          </p:nvPr>
        </p:nvSpPr>
        <p:spPr/>
        <p:txBody>
          <a:bodyPr/>
          <a:lstStyle/>
          <a:p>
            <a:r>
              <a:rPr lang="en-US" dirty="0">
                <a:solidFill>
                  <a:srgbClr val="FF0000"/>
                </a:solidFill>
              </a:rPr>
              <a:t>Independent Component Analysis (ICA): </a:t>
            </a:r>
            <a:r>
              <a:rPr lang="en-US" dirty="0"/>
              <a:t>used to separate signals into independent non-Gaussian components, i.e., recovering pieces from a combination.</a:t>
            </a:r>
          </a:p>
          <a:p>
            <a:r>
              <a:rPr lang="en-US" dirty="0">
                <a:solidFill>
                  <a:srgbClr val="FF0000"/>
                </a:solidFill>
              </a:rPr>
              <a:t>Canonical Correlation Analysis (CCA): </a:t>
            </a:r>
            <a:r>
              <a:rPr lang="en-US" dirty="0"/>
              <a:t>transforms two sets of variables into projections in which their correlation is maximized.</a:t>
            </a:r>
          </a:p>
        </p:txBody>
      </p:sp>
    </p:spTree>
    <p:extLst>
      <p:ext uri="{BB962C8B-B14F-4D97-AF65-F5344CB8AC3E}">
        <p14:creationId xmlns:p14="http://schemas.microsoft.com/office/powerpoint/2010/main" val="4052860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4BEF-8BD2-E965-4AF5-2CC2C43A3137}"/>
              </a:ext>
            </a:extLst>
          </p:cNvPr>
          <p:cNvSpPr>
            <a:spLocks noGrp="1"/>
          </p:cNvSpPr>
          <p:nvPr>
            <p:ph type="title"/>
          </p:nvPr>
        </p:nvSpPr>
        <p:spPr/>
        <p:txBody>
          <a:bodyPr/>
          <a:lstStyle/>
          <a:p>
            <a:r>
              <a:rPr lang="en-US" dirty="0"/>
              <a:t>PCA vs. Feature Selection from Attributes</a:t>
            </a:r>
          </a:p>
        </p:txBody>
      </p:sp>
      <p:sp>
        <p:nvSpPr>
          <p:cNvPr id="3" name="Content Placeholder 2">
            <a:extLst>
              <a:ext uri="{FF2B5EF4-FFF2-40B4-BE49-F238E27FC236}">
                <a16:creationId xmlns:a16="http://schemas.microsoft.com/office/drawing/2014/main" id="{9CDE6233-CFF3-FF1A-FB71-2C23EE22C905}"/>
              </a:ext>
            </a:extLst>
          </p:cNvPr>
          <p:cNvSpPr>
            <a:spLocks noGrp="1"/>
          </p:cNvSpPr>
          <p:nvPr>
            <p:ph idx="1"/>
          </p:nvPr>
        </p:nvSpPr>
        <p:spPr/>
        <p:txBody>
          <a:bodyPr/>
          <a:lstStyle/>
          <a:p>
            <a:r>
              <a:rPr lang="en-US" dirty="0"/>
              <a:t>Principal Component Analysis does not use predicted or desired values; also, the </a:t>
            </a:r>
            <a:r>
              <a:rPr lang="en-US" dirty="0">
                <a:solidFill>
                  <a:srgbClr val="FF0000"/>
                </a:solidFill>
              </a:rPr>
              <a:t>resulting features are different from the original attributes.</a:t>
            </a:r>
          </a:p>
          <a:p>
            <a:endParaRPr lang="en-US" dirty="0"/>
          </a:p>
          <a:p>
            <a:r>
              <a:rPr lang="en-US" dirty="0"/>
              <a:t>But in “feature selection”, we ask which attributes are most relevant; </a:t>
            </a:r>
            <a:r>
              <a:rPr lang="en-US" dirty="0">
                <a:solidFill>
                  <a:srgbClr val="FF0000"/>
                </a:solidFill>
              </a:rPr>
              <a:t>we evaluate given attributes in terms of how much they can help the prediction task.</a:t>
            </a:r>
          </a:p>
          <a:p>
            <a:pPr marL="457200" lvl="1" indent="0">
              <a:buNone/>
            </a:pPr>
            <a:r>
              <a:rPr lang="en-US" sz="2800" dirty="0"/>
              <a:t>[Feature selection may be couched as “Attribute Elimination”]</a:t>
            </a:r>
          </a:p>
        </p:txBody>
      </p:sp>
    </p:spTree>
    <p:extLst>
      <p:ext uri="{BB962C8B-B14F-4D97-AF65-F5344CB8AC3E}">
        <p14:creationId xmlns:p14="http://schemas.microsoft.com/office/powerpoint/2010/main" val="78844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1DD1-8BB5-EFF3-4D8F-B9B67572D60D}"/>
              </a:ext>
            </a:extLst>
          </p:cNvPr>
          <p:cNvSpPr>
            <a:spLocks noGrp="1"/>
          </p:cNvSpPr>
          <p:nvPr>
            <p:ph type="title"/>
          </p:nvPr>
        </p:nvSpPr>
        <p:spPr/>
        <p:txBody>
          <a:bodyPr/>
          <a:lstStyle/>
          <a:p>
            <a:r>
              <a:rPr lang="en-US" dirty="0"/>
              <a:t>Feature selection after Machine Learning</a:t>
            </a:r>
          </a:p>
        </p:txBody>
      </p:sp>
      <p:sp>
        <p:nvSpPr>
          <p:cNvPr id="3" name="Content Placeholder 2">
            <a:extLst>
              <a:ext uri="{FF2B5EF4-FFF2-40B4-BE49-F238E27FC236}">
                <a16:creationId xmlns:a16="http://schemas.microsoft.com/office/drawing/2014/main" id="{B316A360-A236-7DA6-4002-1068055EF07D}"/>
              </a:ext>
            </a:extLst>
          </p:cNvPr>
          <p:cNvSpPr>
            <a:spLocks noGrp="1"/>
          </p:cNvSpPr>
          <p:nvPr>
            <p:ph idx="1"/>
          </p:nvPr>
        </p:nvSpPr>
        <p:spPr/>
        <p:txBody>
          <a:bodyPr>
            <a:normAutofit fontScale="92500" lnSpcReduction="10000"/>
          </a:bodyPr>
          <a:lstStyle/>
          <a:p>
            <a:r>
              <a:rPr lang="en-US" dirty="0"/>
              <a:t>When fast ML algorithms are available, and if it is not possible to identify features beforehand, </a:t>
            </a:r>
            <a:r>
              <a:rPr lang="en-US" dirty="0">
                <a:solidFill>
                  <a:srgbClr val="FF0000"/>
                </a:solidFill>
              </a:rPr>
              <a:t>we can analyze the results of ML to identify the most useful attributes or features.</a:t>
            </a:r>
          </a:p>
          <a:p>
            <a:r>
              <a:rPr lang="en-US" dirty="0">
                <a:solidFill>
                  <a:srgbClr val="7030A0"/>
                </a:solidFill>
              </a:rPr>
              <a:t>After such identification, the ML model architecture can be simplified.</a:t>
            </a:r>
          </a:p>
          <a:p>
            <a:r>
              <a:rPr lang="en-US" dirty="0"/>
              <a:t>The simpler ML model can be iteratively </a:t>
            </a:r>
            <a:r>
              <a:rPr lang="en-US" dirty="0">
                <a:solidFill>
                  <a:srgbClr val="FF0000"/>
                </a:solidFill>
              </a:rPr>
              <a:t>retrained</a:t>
            </a:r>
            <a:r>
              <a:rPr lang="en-US" dirty="0"/>
              <a:t> to improve its performance.</a:t>
            </a:r>
          </a:p>
          <a:p>
            <a:endParaRPr lang="en-US" dirty="0"/>
          </a:p>
          <a:p>
            <a:r>
              <a:rPr lang="en-US" dirty="0">
                <a:solidFill>
                  <a:srgbClr val="FF0000"/>
                </a:solidFill>
              </a:rPr>
              <a:t>Advantage: </a:t>
            </a:r>
            <a:r>
              <a:rPr lang="en-US" dirty="0"/>
              <a:t>we obtain a good empirical evaluation of which attributes are useful.</a:t>
            </a:r>
          </a:p>
          <a:p>
            <a:r>
              <a:rPr lang="en-US" dirty="0">
                <a:solidFill>
                  <a:srgbClr val="FF0000"/>
                </a:solidFill>
              </a:rPr>
              <a:t>Drawback: </a:t>
            </a:r>
            <a:r>
              <a:rPr lang="en-US" dirty="0"/>
              <a:t>too much effort may be spent in training and retraining the models.</a:t>
            </a:r>
          </a:p>
        </p:txBody>
      </p:sp>
    </p:spTree>
    <p:extLst>
      <p:ext uri="{BB962C8B-B14F-4D97-AF65-F5344CB8AC3E}">
        <p14:creationId xmlns:p14="http://schemas.microsoft.com/office/powerpoint/2010/main" val="1963278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08CD-5E20-6BFD-8DE5-EA3A431C5C60}"/>
              </a:ext>
            </a:extLst>
          </p:cNvPr>
          <p:cNvSpPr>
            <a:spLocks noGrp="1"/>
          </p:cNvSpPr>
          <p:nvPr>
            <p:ph type="title"/>
          </p:nvPr>
        </p:nvSpPr>
        <p:spPr/>
        <p:txBody>
          <a:bodyPr>
            <a:normAutofit/>
          </a:bodyPr>
          <a:lstStyle/>
          <a:p>
            <a:r>
              <a:rPr lang="en-US" sz="3200" dirty="0">
                <a:solidFill>
                  <a:srgbClr val="FF0000"/>
                </a:solidFill>
              </a:rPr>
              <a:t>Iterative “Leave-one-out” approach</a:t>
            </a:r>
            <a:br>
              <a:rPr lang="en-US" sz="3200" dirty="0">
                <a:solidFill>
                  <a:srgbClr val="FF0000"/>
                </a:solidFill>
              </a:rPr>
            </a:br>
            <a:r>
              <a:rPr lang="en-US" sz="3200" dirty="0"/>
              <a:t>—</a:t>
            </a:r>
            <a:r>
              <a:rPr lang="en-US" sz="3200" dirty="0">
                <a:solidFill>
                  <a:srgbClr val="FF0000"/>
                </a:solidFill>
              </a:rPr>
              <a:t>assuming low correlation between attributes</a:t>
            </a:r>
          </a:p>
        </p:txBody>
      </p:sp>
      <p:sp>
        <p:nvSpPr>
          <p:cNvPr id="3" name="Content Placeholder 2">
            <a:extLst>
              <a:ext uri="{FF2B5EF4-FFF2-40B4-BE49-F238E27FC236}">
                <a16:creationId xmlns:a16="http://schemas.microsoft.com/office/drawing/2014/main" id="{68DE67EB-D9D6-C5F3-7BE5-C66B5FA27F75}"/>
              </a:ext>
            </a:extLst>
          </p:cNvPr>
          <p:cNvSpPr>
            <a:spLocks noGrp="1"/>
          </p:cNvSpPr>
          <p:nvPr>
            <p:ph idx="1"/>
          </p:nvPr>
        </p:nvSpPr>
        <p:spPr/>
        <p:txBody>
          <a:bodyPr/>
          <a:lstStyle/>
          <a:p>
            <a:pPr marL="514350" indent="-514350">
              <a:buFont typeface="+mj-lt"/>
              <a:buAutoNum type="arabicPeriod"/>
            </a:pPr>
            <a:r>
              <a:rPr lang="en-US" dirty="0"/>
              <a:t>Train ML model using all attributes; let its loss function value be E.</a:t>
            </a:r>
          </a:p>
          <a:p>
            <a:pPr marL="514350" indent="-514350">
              <a:buFont typeface="+mj-lt"/>
              <a:buAutoNum type="arabicPeriod"/>
            </a:pPr>
            <a:r>
              <a:rPr lang="en-US" dirty="0">
                <a:solidFill>
                  <a:srgbClr val="FF0000"/>
                </a:solidFill>
              </a:rPr>
              <a:t>For each attribute </a:t>
            </a:r>
            <a:r>
              <a:rPr lang="en-US" i="1" dirty="0">
                <a:solidFill>
                  <a:srgbClr val="FF0000"/>
                </a:solidFill>
              </a:rPr>
              <a:t>a</a:t>
            </a:r>
            <a:r>
              <a:rPr lang="en-US" dirty="0">
                <a:solidFill>
                  <a:srgbClr val="FF0000"/>
                </a:solidFill>
              </a:rPr>
              <a:t>, do:</a:t>
            </a:r>
          </a:p>
          <a:p>
            <a:pPr lvl="1"/>
            <a:r>
              <a:rPr lang="en-US" dirty="0">
                <a:solidFill>
                  <a:srgbClr val="FF0000"/>
                </a:solidFill>
              </a:rPr>
              <a:t>Delete </a:t>
            </a:r>
            <a:r>
              <a:rPr lang="en-US" i="1" dirty="0">
                <a:solidFill>
                  <a:srgbClr val="FF0000"/>
                </a:solidFill>
              </a:rPr>
              <a:t>a</a:t>
            </a:r>
            <a:r>
              <a:rPr lang="en-US" dirty="0">
                <a:solidFill>
                  <a:srgbClr val="FF0000"/>
                </a:solidFill>
              </a:rPr>
              <a:t> from the trained model;</a:t>
            </a:r>
          </a:p>
          <a:p>
            <a:pPr lvl="1"/>
            <a:r>
              <a:rPr lang="en-US" dirty="0">
                <a:solidFill>
                  <a:srgbClr val="FF0000"/>
                </a:solidFill>
              </a:rPr>
              <a:t>Retrain the model;</a:t>
            </a:r>
          </a:p>
          <a:p>
            <a:pPr lvl="1"/>
            <a:r>
              <a:rPr lang="en-US" dirty="0">
                <a:solidFill>
                  <a:srgbClr val="FF0000"/>
                </a:solidFill>
              </a:rPr>
              <a:t>Let the loss function of the resulting model be </a:t>
            </a:r>
            <a:r>
              <a:rPr lang="en-US" i="1" dirty="0" err="1">
                <a:solidFill>
                  <a:srgbClr val="FF0000"/>
                </a:solidFill>
              </a:rPr>
              <a:t>E</a:t>
            </a:r>
            <a:r>
              <a:rPr lang="en-US" i="1" baseline="-25000" dirty="0" err="1">
                <a:solidFill>
                  <a:srgbClr val="FF0000"/>
                </a:solidFill>
              </a:rPr>
              <a:t>a</a:t>
            </a:r>
            <a:endParaRPr lang="en-US" i="1" baseline="-25000" dirty="0">
              <a:solidFill>
                <a:srgbClr val="FF0000"/>
              </a:solidFill>
            </a:endParaRPr>
          </a:p>
          <a:p>
            <a:pPr marL="514350" indent="-514350">
              <a:buFont typeface="+mj-lt"/>
              <a:buAutoNum type="arabicPeriod"/>
            </a:pPr>
            <a:r>
              <a:rPr lang="en-US" dirty="0"/>
              <a:t>Evaluate the importance of </a:t>
            </a:r>
            <a:r>
              <a:rPr lang="en-US" i="1" dirty="0"/>
              <a:t>a </a:t>
            </a:r>
            <a:r>
              <a:rPr lang="en-US" dirty="0"/>
              <a:t>to be</a:t>
            </a:r>
            <a:r>
              <a:rPr lang="en-US" i="1" dirty="0"/>
              <a:t> (E-</a:t>
            </a:r>
            <a:r>
              <a:rPr lang="en-US" i="1" dirty="0" err="1"/>
              <a:t>E</a:t>
            </a:r>
            <a:r>
              <a:rPr lang="en-US" i="1" baseline="-25000" dirty="0" err="1"/>
              <a:t>a</a:t>
            </a:r>
            <a:r>
              <a:rPr lang="en-US" i="1" dirty="0"/>
              <a:t>).</a:t>
            </a:r>
          </a:p>
          <a:p>
            <a:pPr marL="514350" indent="-514350">
              <a:buFont typeface="+mj-lt"/>
              <a:buAutoNum type="arabicPeriod"/>
            </a:pPr>
            <a:r>
              <a:rPr lang="en-US" dirty="0">
                <a:solidFill>
                  <a:srgbClr val="FF0000"/>
                </a:solidFill>
              </a:rPr>
              <a:t>Select the attributes that maximize </a:t>
            </a:r>
            <a:r>
              <a:rPr lang="en-US" i="1" dirty="0">
                <a:solidFill>
                  <a:srgbClr val="FF0000"/>
                </a:solidFill>
              </a:rPr>
              <a:t>(E-</a:t>
            </a:r>
            <a:r>
              <a:rPr lang="en-US" i="1" dirty="0" err="1">
                <a:solidFill>
                  <a:srgbClr val="FF0000"/>
                </a:solidFill>
              </a:rPr>
              <a:t>E</a:t>
            </a:r>
            <a:r>
              <a:rPr lang="en-US" i="1" baseline="-25000" dirty="0" err="1">
                <a:solidFill>
                  <a:srgbClr val="FF0000"/>
                </a:solidFill>
              </a:rPr>
              <a:t>a</a:t>
            </a:r>
            <a:r>
              <a:rPr lang="en-US" i="1" dirty="0">
                <a:solidFill>
                  <a:srgbClr val="FF0000"/>
                </a:solidFill>
              </a:rPr>
              <a:t>).</a:t>
            </a:r>
          </a:p>
          <a:p>
            <a:pPr marL="514350" indent="-514350">
              <a:buFont typeface="+mj-lt"/>
              <a:buAutoNum type="arabicPeriod"/>
            </a:pPr>
            <a:r>
              <a:rPr lang="en-US" dirty="0"/>
              <a:t>Build a new model with the selected attributes.</a:t>
            </a:r>
          </a:p>
          <a:p>
            <a:pPr marL="514350" indent="-514350">
              <a:buFont typeface="+mj-lt"/>
              <a:buAutoNum type="arabicPeriod"/>
            </a:pPr>
            <a:r>
              <a:rPr lang="en-US" dirty="0">
                <a:solidFill>
                  <a:srgbClr val="FF0000"/>
                </a:solidFill>
              </a:rPr>
              <a:t>Train the new model.</a:t>
            </a:r>
          </a:p>
          <a:p>
            <a:pPr lvl="1"/>
            <a:endParaRPr lang="en-US" dirty="0"/>
          </a:p>
        </p:txBody>
      </p:sp>
    </p:spTree>
    <p:extLst>
      <p:ext uri="{BB962C8B-B14F-4D97-AF65-F5344CB8AC3E}">
        <p14:creationId xmlns:p14="http://schemas.microsoft.com/office/powerpoint/2010/main" val="3091634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08CD-5E20-6BFD-8DE5-EA3A431C5C60}"/>
              </a:ext>
            </a:extLst>
          </p:cNvPr>
          <p:cNvSpPr>
            <a:spLocks noGrp="1"/>
          </p:cNvSpPr>
          <p:nvPr>
            <p:ph type="title"/>
          </p:nvPr>
        </p:nvSpPr>
        <p:spPr>
          <a:xfrm>
            <a:off x="838200" y="365125"/>
            <a:ext cx="10515600" cy="1082675"/>
          </a:xfrm>
        </p:spPr>
        <p:txBody>
          <a:bodyPr>
            <a:normAutofit/>
          </a:bodyPr>
          <a:lstStyle/>
          <a:p>
            <a:r>
              <a:rPr lang="en-US" sz="3200" dirty="0">
                <a:solidFill>
                  <a:srgbClr val="FF0000"/>
                </a:solidFill>
              </a:rPr>
              <a:t>Iterative approach</a:t>
            </a:r>
            <a:br>
              <a:rPr lang="en-US" sz="3200" dirty="0">
                <a:solidFill>
                  <a:srgbClr val="FF0000"/>
                </a:solidFill>
              </a:rPr>
            </a:br>
            <a:r>
              <a:rPr lang="en-US" sz="3200" dirty="0">
                <a:solidFill>
                  <a:srgbClr val="FF0000"/>
                </a:solidFill>
              </a:rPr>
              <a:t>—accounting for high correlations among some attributes</a:t>
            </a:r>
          </a:p>
        </p:txBody>
      </p:sp>
      <p:sp>
        <p:nvSpPr>
          <p:cNvPr id="3" name="Content Placeholder 2">
            <a:extLst>
              <a:ext uri="{FF2B5EF4-FFF2-40B4-BE49-F238E27FC236}">
                <a16:creationId xmlns:a16="http://schemas.microsoft.com/office/drawing/2014/main" id="{68DE67EB-D9D6-C5F3-7BE5-C66B5FA27F75}"/>
              </a:ext>
            </a:extLst>
          </p:cNvPr>
          <p:cNvSpPr>
            <a:spLocks noGrp="1"/>
          </p:cNvSpPr>
          <p:nvPr>
            <p:ph idx="1"/>
          </p:nvPr>
        </p:nvSpPr>
        <p:spPr>
          <a:xfrm>
            <a:off x="838200" y="1447800"/>
            <a:ext cx="10515600" cy="4729163"/>
          </a:xfrm>
        </p:spPr>
        <p:txBody>
          <a:bodyPr>
            <a:normAutofit fontScale="92500" lnSpcReduction="10000"/>
          </a:bodyPr>
          <a:lstStyle/>
          <a:p>
            <a:pPr marL="514350" indent="-514350">
              <a:buFont typeface="+mj-lt"/>
              <a:buAutoNum type="arabicPeriod"/>
            </a:pPr>
            <a:r>
              <a:rPr lang="en-US" dirty="0"/>
              <a:t>Train ML model using all attributes; let its loss function value be </a:t>
            </a:r>
            <a:r>
              <a:rPr lang="en-US" i="1" dirty="0"/>
              <a:t>E</a:t>
            </a:r>
            <a:r>
              <a:rPr lang="en-US" dirty="0"/>
              <a:t>;</a:t>
            </a:r>
          </a:p>
          <a:p>
            <a:pPr marL="514350" indent="-514350">
              <a:buFont typeface="+mj-lt"/>
              <a:buAutoNum type="arabicPeriod"/>
            </a:pPr>
            <a:r>
              <a:rPr lang="en-US" dirty="0"/>
              <a:t>While the number of selected attributes</a:t>
            </a:r>
            <a:r>
              <a:rPr lang="en-US" i="1" dirty="0"/>
              <a:t>&lt;k</a:t>
            </a:r>
            <a:r>
              <a:rPr lang="en-US" dirty="0"/>
              <a:t>, do:</a:t>
            </a:r>
          </a:p>
          <a:p>
            <a:pPr marL="971550" lvl="1" indent="-514350">
              <a:buFont typeface="+mj-lt"/>
              <a:buAutoNum type="alphaLcParenR"/>
            </a:pPr>
            <a:r>
              <a:rPr lang="en-US" dirty="0">
                <a:solidFill>
                  <a:srgbClr val="FF0000"/>
                </a:solidFill>
              </a:rPr>
              <a:t>For each remaining (unselected) attribute </a:t>
            </a:r>
            <a:r>
              <a:rPr lang="en-US" i="1" dirty="0">
                <a:solidFill>
                  <a:srgbClr val="FF0000"/>
                </a:solidFill>
              </a:rPr>
              <a:t>a</a:t>
            </a:r>
            <a:r>
              <a:rPr lang="en-US" dirty="0">
                <a:solidFill>
                  <a:srgbClr val="FF0000"/>
                </a:solidFill>
              </a:rPr>
              <a:t>, do:</a:t>
            </a:r>
          </a:p>
          <a:p>
            <a:pPr lvl="2"/>
            <a:r>
              <a:rPr lang="en-US" dirty="0">
                <a:solidFill>
                  <a:srgbClr val="FF0000"/>
                </a:solidFill>
              </a:rPr>
              <a:t>Delete </a:t>
            </a:r>
            <a:r>
              <a:rPr lang="en-US" i="1" dirty="0">
                <a:solidFill>
                  <a:srgbClr val="FF0000"/>
                </a:solidFill>
              </a:rPr>
              <a:t>a</a:t>
            </a:r>
            <a:r>
              <a:rPr lang="en-US" dirty="0">
                <a:solidFill>
                  <a:srgbClr val="FF0000"/>
                </a:solidFill>
              </a:rPr>
              <a:t> from the trained model;</a:t>
            </a:r>
          </a:p>
          <a:p>
            <a:pPr lvl="2"/>
            <a:r>
              <a:rPr lang="en-US" dirty="0">
                <a:solidFill>
                  <a:srgbClr val="FF0000"/>
                </a:solidFill>
              </a:rPr>
              <a:t>Retrain the model;</a:t>
            </a:r>
          </a:p>
          <a:p>
            <a:pPr lvl="2"/>
            <a:r>
              <a:rPr lang="en-US" dirty="0">
                <a:solidFill>
                  <a:srgbClr val="FF0000"/>
                </a:solidFill>
              </a:rPr>
              <a:t>Let the loss function of the resulting model be </a:t>
            </a:r>
            <a:r>
              <a:rPr lang="en-US" i="1" dirty="0" err="1">
                <a:solidFill>
                  <a:srgbClr val="FF0000"/>
                </a:solidFill>
              </a:rPr>
              <a:t>E</a:t>
            </a:r>
            <a:r>
              <a:rPr lang="en-US" i="1" baseline="-25000" dirty="0" err="1">
                <a:solidFill>
                  <a:srgbClr val="FF0000"/>
                </a:solidFill>
              </a:rPr>
              <a:t>a</a:t>
            </a:r>
            <a:endParaRPr lang="en-US" i="1" baseline="-25000" dirty="0">
              <a:solidFill>
                <a:srgbClr val="FF0000"/>
              </a:solidFill>
            </a:endParaRPr>
          </a:p>
          <a:p>
            <a:pPr marL="971550" lvl="1" indent="-514350">
              <a:buFont typeface="+mj-lt"/>
              <a:buAutoNum type="alphaLcParenR"/>
            </a:pPr>
            <a:r>
              <a:rPr lang="en-US" dirty="0"/>
              <a:t>Evaluate the importance of </a:t>
            </a:r>
            <a:r>
              <a:rPr lang="en-US" i="1" dirty="0"/>
              <a:t>a </a:t>
            </a:r>
            <a:r>
              <a:rPr lang="en-US" dirty="0"/>
              <a:t>to be</a:t>
            </a:r>
            <a:r>
              <a:rPr lang="en-US" i="1" dirty="0"/>
              <a:t> (E-</a:t>
            </a:r>
            <a:r>
              <a:rPr lang="en-US" i="1" dirty="0" err="1"/>
              <a:t>E</a:t>
            </a:r>
            <a:r>
              <a:rPr lang="en-US" i="1" baseline="-25000" dirty="0" err="1"/>
              <a:t>a</a:t>
            </a:r>
            <a:r>
              <a:rPr lang="en-US" i="1" dirty="0"/>
              <a:t>);</a:t>
            </a:r>
          </a:p>
          <a:p>
            <a:pPr marL="971550" lvl="1" indent="-514350">
              <a:buFont typeface="+mj-lt"/>
              <a:buAutoNum type="alphaLcParenR"/>
            </a:pPr>
            <a:r>
              <a:rPr lang="en-US" dirty="0">
                <a:solidFill>
                  <a:srgbClr val="00B050"/>
                </a:solidFill>
              </a:rPr>
              <a:t>Select attribute </a:t>
            </a:r>
            <a:r>
              <a:rPr lang="en-US" i="1" dirty="0">
                <a:solidFill>
                  <a:srgbClr val="00B050"/>
                </a:solidFill>
              </a:rPr>
              <a:t>a* </a:t>
            </a:r>
            <a:r>
              <a:rPr lang="en-US" dirty="0">
                <a:solidFill>
                  <a:srgbClr val="00B050"/>
                </a:solidFill>
              </a:rPr>
              <a:t>that maximizes </a:t>
            </a:r>
            <a:r>
              <a:rPr lang="en-US" i="1" dirty="0">
                <a:solidFill>
                  <a:srgbClr val="00B050"/>
                </a:solidFill>
              </a:rPr>
              <a:t>(E-</a:t>
            </a:r>
            <a:r>
              <a:rPr lang="en-US" i="1" dirty="0" err="1">
                <a:solidFill>
                  <a:srgbClr val="00B050"/>
                </a:solidFill>
              </a:rPr>
              <a:t>E</a:t>
            </a:r>
            <a:r>
              <a:rPr lang="en-US" i="1" baseline="-25000" dirty="0" err="1">
                <a:solidFill>
                  <a:srgbClr val="00B050"/>
                </a:solidFill>
              </a:rPr>
              <a:t>a</a:t>
            </a:r>
            <a:r>
              <a:rPr lang="en-US" i="1" dirty="0">
                <a:solidFill>
                  <a:srgbClr val="00B050"/>
                </a:solidFill>
              </a:rPr>
              <a:t>);</a:t>
            </a:r>
          </a:p>
          <a:p>
            <a:pPr marL="971550" lvl="1" indent="-514350">
              <a:buFont typeface="+mj-lt"/>
              <a:buAutoNum type="alphaLcParenR"/>
            </a:pPr>
            <a:r>
              <a:rPr lang="en-US" dirty="0"/>
              <a:t>Add </a:t>
            </a:r>
            <a:r>
              <a:rPr lang="en-US" i="1" dirty="0"/>
              <a:t>a*</a:t>
            </a:r>
            <a:r>
              <a:rPr lang="en-US" dirty="0"/>
              <a:t> to the list of selected attributes;</a:t>
            </a:r>
          </a:p>
          <a:p>
            <a:pPr marL="971550" lvl="1" indent="-514350">
              <a:buFont typeface="+mj-lt"/>
              <a:buAutoNum type="alphaLcParenR"/>
            </a:pPr>
            <a:r>
              <a:rPr lang="en-US" dirty="0">
                <a:solidFill>
                  <a:srgbClr val="7030A0"/>
                </a:solidFill>
              </a:rPr>
              <a:t>Delete </a:t>
            </a:r>
            <a:r>
              <a:rPr lang="en-US" i="1" dirty="0">
                <a:solidFill>
                  <a:srgbClr val="7030A0"/>
                </a:solidFill>
              </a:rPr>
              <a:t>a*</a:t>
            </a:r>
            <a:r>
              <a:rPr lang="en-US" dirty="0">
                <a:solidFill>
                  <a:srgbClr val="7030A0"/>
                </a:solidFill>
              </a:rPr>
              <a:t> from the trained model, retrain, and let its loss function value be </a:t>
            </a:r>
            <a:r>
              <a:rPr lang="en-US" i="1" dirty="0">
                <a:solidFill>
                  <a:srgbClr val="7030A0"/>
                </a:solidFill>
              </a:rPr>
              <a:t>E</a:t>
            </a:r>
            <a:r>
              <a:rPr lang="en-US" dirty="0">
                <a:solidFill>
                  <a:srgbClr val="7030A0"/>
                </a:solidFill>
              </a:rPr>
              <a:t>;</a:t>
            </a:r>
          </a:p>
          <a:p>
            <a:pPr marL="0" indent="0">
              <a:buNone/>
            </a:pPr>
            <a:endParaRPr lang="en-US" i="1" dirty="0"/>
          </a:p>
          <a:p>
            <a:pPr marL="0" indent="0">
              <a:buNone/>
            </a:pPr>
            <a:r>
              <a:rPr lang="en-US" dirty="0"/>
              <a:t>3. Build a new model with the selected attributes.</a:t>
            </a:r>
          </a:p>
          <a:p>
            <a:pPr marL="0" indent="0">
              <a:buNone/>
            </a:pPr>
            <a:r>
              <a:rPr lang="en-US" dirty="0"/>
              <a:t>4. Train the new model.</a:t>
            </a:r>
          </a:p>
          <a:p>
            <a:pPr lvl="1"/>
            <a:endParaRPr lang="en-US" dirty="0"/>
          </a:p>
        </p:txBody>
      </p:sp>
    </p:spTree>
    <p:extLst>
      <p:ext uri="{BB962C8B-B14F-4D97-AF65-F5344CB8AC3E}">
        <p14:creationId xmlns:p14="http://schemas.microsoft.com/office/powerpoint/2010/main" val="1256329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CDB6-0B0D-3F1E-E140-E1F7FD2D1465}"/>
              </a:ext>
            </a:extLst>
          </p:cNvPr>
          <p:cNvSpPr>
            <a:spLocks noGrp="1"/>
          </p:cNvSpPr>
          <p:nvPr>
            <p:ph type="title"/>
          </p:nvPr>
        </p:nvSpPr>
        <p:spPr/>
        <p:txBody>
          <a:bodyPr/>
          <a:lstStyle/>
          <a:p>
            <a:r>
              <a:rPr lang="en-US" dirty="0"/>
              <a:t>Domain-specific feature extraction</a:t>
            </a:r>
          </a:p>
        </p:txBody>
      </p:sp>
      <p:sp>
        <p:nvSpPr>
          <p:cNvPr id="3" name="Content Placeholder 2">
            <a:extLst>
              <a:ext uri="{FF2B5EF4-FFF2-40B4-BE49-F238E27FC236}">
                <a16:creationId xmlns:a16="http://schemas.microsoft.com/office/drawing/2014/main" id="{254BDC8E-A0D0-49B2-A4D7-D8FF42FFF177}"/>
              </a:ext>
            </a:extLst>
          </p:cNvPr>
          <p:cNvSpPr>
            <a:spLocks noGrp="1"/>
          </p:cNvSpPr>
          <p:nvPr>
            <p:ph idx="1"/>
          </p:nvPr>
        </p:nvSpPr>
        <p:spPr/>
        <p:txBody>
          <a:bodyPr/>
          <a:lstStyle/>
          <a:p>
            <a:r>
              <a:rPr lang="en-US" dirty="0"/>
              <a:t>Specialized approaches have been developed for identifying features in images, sounds, communication signals, etc.</a:t>
            </a:r>
          </a:p>
          <a:p>
            <a:pPr marL="0" indent="0">
              <a:buNone/>
            </a:pPr>
            <a:endParaRPr lang="en-US" dirty="0"/>
          </a:p>
          <a:p>
            <a:pPr marL="0" indent="0">
              <a:buNone/>
            </a:pPr>
            <a:r>
              <a:rPr lang="en-US" dirty="0"/>
              <a:t>[The next few slides borrow content from Jeff </a:t>
            </a:r>
            <a:r>
              <a:rPr lang="en-US" dirty="0" err="1"/>
              <a:t>Howbert</a:t>
            </a:r>
            <a:r>
              <a:rPr lang="en-US" dirty="0"/>
              <a:t>, Univ. of Washington]</a:t>
            </a:r>
          </a:p>
        </p:txBody>
      </p:sp>
    </p:spTree>
    <p:extLst>
      <p:ext uri="{BB962C8B-B14F-4D97-AF65-F5344CB8AC3E}">
        <p14:creationId xmlns:p14="http://schemas.microsoft.com/office/powerpoint/2010/main" val="404755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1C40-F294-4435-7055-F07A996171F9}"/>
              </a:ext>
            </a:extLst>
          </p:cNvPr>
          <p:cNvSpPr>
            <a:spLocks noGrp="1"/>
          </p:cNvSpPr>
          <p:nvPr>
            <p:ph type="title"/>
          </p:nvPr>
        </p:nvSpPr>
        <p:spPr/>
        <p:txBody>
          <a:bodyPr/>
          <a:lstStyle/>
          <a:p>
            <a:r>
              <a:rPr lang="en-US" dirty="0"/>
              <a:t>Feature Extraction may occur at any stage!</a:t>
            </a:r>
          </a:p>
        </p:txBody>
      </p:sp>
      <p:sp>
        <p:nvSpPr>
          <p:cNvPr id="3" name="Content Placeholder 2">
            <a:extLst>
              <a:ext uri="{FF2B5EF4-FFF2-40B4-BE49-F238E27FC236}">
                <a16:creationId xmlns:a16="http://schemas.microsoft.com/office/drawing/2014/main" id="{C237F992-D1AC-AA93-C388-880681CD94B8}"/>
              </a:ext>
            </a:extLst>
          </p:cNvPr>
          <p:cNvSpPr>
            <a:spLocks noGrp="1"/>
          </p:cNvSpPr>
          <p:nvPr>
            <p:ph idx="1"/>
          </p:nvPr>
        </p:nvSpPr>
        <p:spPr/>
        <p:txBody>
          <a:bodyPr/>
          <a:lstStyle/>
          <a:p>
            <a:r>
              <a:rPr lang="en-US" dirty="0"/>
              <a:t>Prior to ML;</a:t>
            </a:r>
          </a:p>
          <a:p>
            <a:r>
              <a:rPr lang="en-US" dirty="0"/>
              <a:t>During ML; or</a:t>
            </a:r>
          </a:p>
          <a:p>
            <a:r>
              <a:rPr lang="en-US" dirty="0"/>
              <a:t>After ML</a:t>
            </a:r>
          </a:p>
          <a:p>
            <a:endParaRPr lang="en-US" dirty="0"/>
          </a:p>
        </p:txBody>
      </p:sp>
    </p:spTree>
    <p:extLst>
      <p:ext uri="{BB962C8B-B14F-4D97-AF65-F5344CB8AC3E}">
        <p14:creationId xmlns:p14="http://schemas.microsoft.com/office/powerpoint/2010/main" val="4166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B93B-73FC-1BBF-F635-5C799115296F}"/>
              </a:ext>
            </a:extLst>
          </p:cNvPr>
          <p:cNvSpPr>
            <a:spLocks noGrp="1"/>
          </p:cNvSpPr>
          <p:nvPr>
            <p:ph type="title"/>
          </p:nvPr>
        </p:nvSpPr>
        <p:spPr/>
        <p:txBody>
          <a:bodyPr/>
          <a:lstStyle/>
          <a:p>
            <a:r>
              <a:rPr lang="en-US" dirty="0"/>
              <a:t>What are “Features” (in the ML context)</a:t>
            </a:r>
          </a:p>
        </p:txBody>
      </p:sp>
      <p:sp>
        <p:nvSpPr>
          <p:cNvPr id="3" name="Content Placeholder 2">
            <a:extLst>
              <a:ext uri="{FF2B5EF4-FFF2-40B4-BE49-F238E27FC236}">
                <a16:creationId xmlns:a16="http://schemas.microsoft.com/office/drawing/2014/main" id="{34DE9F12-C634-1A79-EDE0-E1169506A431}"/>
              </a:ext>
            </a:extLst>
          </p:cNvPr>
          <p:cNvSpPr>
            <a:spLocks noGrp="1"/>
          </p:cNvSpPr>
          <p:nvPr>
            <p:ph idx="1"/>
          </p:nvPr>
        </p:nvSpPr>
        <p:spPr/>
        <p:txBody>
          <a:bodyPr/>
          <a:lstStyle/>
          <a:p>
            <a:r>
              <a:rPr lang="en-US" dirty="0"/>
              <a:t>Attributes or their combinations that are most useful for the ML task, i.e., those which make it easier for learning to be accomplished.</a:t>
            </a:r>
          </a:p>
          <a:p>
            <a:endParaRPr lang="en-US" dirty="0"/>
          </a:p>
          <a:p>
            <a:pPr marL="0" indent="0">
              <a:buNone/>
            </a:pPr>
            <a:r>
              <a:rPr lang="en-US" b="1" u="sng" dirty="0">
                <a:solidFill>
                  <a:srgbClr val="FF0000"/>
                </a:solidFill>
              </a:rPr>
              <a:t>Three kinds of features</a:t>
            </a:r>
            <a:r>
              <a:rPr lang="en-US" dirty="0">
                <a:solidFill>
                  <a:srgbClr val="FF0000"/>
                </a:solidFill>
              </a:rPr>
              <a:t>:</a:t>
            </a:r>
          </a:p>
          <a:p>
            <a:pPr marL="0" indent="0">
              <a:buNone/>
            </a:pPr>
            <a:r>
              <a:rPr lang="en-US" dirty="0"/>
              <a:t>1. Attributes</a:t>
            </a:r>
          </a:p>
          <a:p>
            <a:pPr marL="0" indent="0">
              <a:buNone/>
            </a:pPr>
            <a:r>
              <a:rPr lang="en-US" dirty="0"/>
              <a:t>2. Linear combinations of attributes</a:t>
            </a:r>
          </a:p>
          <a:p>
            <a:pPr marL="0" indent="0">
              <a:buNone/>
            </a:pPr>
            <a:r>
              <a:rPr lang="en-US" dirty="0"/>
              <a:t>3. Nonlinear combinations of attributes</a:t>
            </a:r>
          </a:p>
        </p:txBody>
      </p:sp>
    </p:spTree>
    <p:extLst>
      <p:ext uri="{BB962C8B-B14F-4D97-AF65-F5344CB8AC3E}">
        <p14:creationId xmlns:p14="http://schemas.microsoft.com/office/powerpoint/2010/main" val="3246483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AFA7-41B0-28EE-C18E-DF86C3546C79}"/>
              </a:ext>
            </a:extLst>
          </p:cNvPr>
          <p:cNvSpPr>
            <a:spLocks noGrp="1"/>
          </p:cNvSpPr>
          <p:nvPr>
            <p:ph type="title"/>
          </p:nvPr>
        </p:nvSpPr>
        <p:spPr/>
        <p:txBody>
          <a:bodyPr>
            <a:normAutofit/>
          </a:bodyPr>
          <a:lstStyle/>
          <a:p>
            <a:r>
              <a:rPr lang="en-US" sz="4000" dirty="0"/>
              <a:t>Measuring the usefulness of an attribute/feature</a:t>
            </a:r>
          </a:p>
        </p:txBody>
      </p:sp>
      <p:sp>
        <p:nvSpPr>
          <p:cNvPr id="3" name="Content Placeholder 2">
            <a:extLst>
              <a:ext uri="{FF2B5EF4-FFF2-40B4-BE49-F238E27FC236}">
                <a16:creationId xmlns:a16="http://schemas.microsoft.com/office/drawing/2014/main" id="{150BFBB8-ED43-7D0A-4B4E-6B757054CF7E}"/>
              </a:ext>
            </a:extLst>
          </p:cNvPr>
          <p:cNvSpPr>
            <a:spLocks noGrp="1"/>
          </p:cNvSpPr>
          <p:nvPr>
            <p:ph idx="1"/>
          </p:nvPr>
        </p:nvSpPr>
        <p:spPr/>
        <p:txBody>
          <a:bodyPr/>
          <a:lstStyle/>
          <a:p>
            <a:r>
              <a:rPr lang="en-US" dirty="0"/>
              <a:t>Correlation with output</a:t>
            </a:r>
          </a:p>
          <a:p>
            <a:r>
              <a:rPr lang="en-US" dirty="0"/>
              <a:t>Magnitude of Eigenvalue associated with a principal component</a:t>
            </a:r>
          </a:p>
          <a:p>
            <a:r>
              <a:rPr lang="en-US" dirty="0"/>
              <a:t>ANOVA</a:t>
            </a:r>
          </a:p>
          <a:p>
            <a:r>
              <a:rPr lang="en-US" dirty="0"/>
              <a:t>T-test</a:t>
            </a:r>
          </a:p>
          <a:p>
            <a:r>
              <a:rPr lang="en-US" dirty="0">
                <a:effectLst/>
                <a:latin typeface="Helvetica" pitchFamily="2" charset="0"/>
              </a:rPr>
              <a:t>chi-square test</a:t>
            </a:r>
          </a:p>
          <a:p>
            <a:r>
              <a:rPr lang="en-US" dirty="0"/>
              <a:t>Gini index</a:t>
            </a:r>
          </a:p>
          <a:p>
            <a:endParaRPr lang="en-US" dirty="0"/>
          </a:p>
        </p:txBody>
      </p:sp>
    </p:spTree>
    <p:extLst>
      <p:ext uri="{BB962C8B-B14F-4D97-AF65-F5344CB8AC3E}">
        <p14:creationId xmlns:p14="http://schemas.microsoft.com/office/powerpoint/2010/main" val="3205304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AFA7-41B0-28EE-C18E-DF86C3546C79}"/>
              </a:ext>
            </a:extLst>
          </p:cNvPr>
          <p:cNvSpPr>
            <a:spLocks noGrp="1"/>
          </p:cNvSpPr>
          <p:nvPr>
            <p:ph type="title"/>
          </p:nvPr>
        </p:nvSpPr>
        <p:spPr/>
        <p:txBody>
          <a:bodyPr>
            <a:normAutofit/>
          </a:bodyPr>
          <a:lstStyle/>
          <a:p>
            <a:r>
              <a:rPr lang="en-US" sz="4000" dirty="0"/>
              <a:t>Measuring the usefulness of a subset of attributes/features: “Wrapper” approach</a:t>
            </a:r>
          </a:p>
        </p:txBody>
      </p:sp>
      <p:sp>
        <p:nvSpPr>
          <p:cNvPr id="3" name="Content Placeholder 2">
            <a:extLst>
              <a:ext uri="{FF2B5EF4-FFF2-40B4-BE49-F238E27FC236}">
                <a16:creationId xmlns:a16="http://schemas.microsoft.com/office/drawing/2014/main" id="{150BFBB8-ED43-7D0A-4B4E-6B757054CF7E}"/>
              </a:ext>
            </a:extLst>
          </p:cNvPr>
          <p:cNvSpPr>
            <a:spLocks noGrp="1"/>
          </p:cNvSpPr>
          <p:nvPr>
            <p:ph idx="1"/>
          </p:nvPr>
        </p:nvSpPr>
        <p:spPr/>
        <p:txBody>
          <a:bodyPr/>
          <a:lstStyle/>
          <a:p>
            <a:r>
              <a:rPr lang="en-US" dirty="0"/>
              <a:t>Measure the accuracy (or MSE) of the result of training an ML model using only the subset of features.</a:t>
            </a:r>
          </a:p>
        </p:txBody>
      </p:sp>
    </p:spTree>
    <p:extLst>
      <p:ext uri="{BB962C8B-B14F-4D97-AF65-F5344CB8AC3E}">
        <p14:creationId xmlns:p14="http://schemas.microsoft.com/office/powerpoint/2010/main" val="3215458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E471-E57E-1A46-8B16-14499E3DB801}"/>
              </a:ext>
            </a:extLst>
          </p:cNvPr>
          <p:cNvSpPr>
            <a:spLocks noGrp="1"/>
          </p:cNvSpPr>
          <p:nvPr>
            <p:ph type="title"/>
          </p:nvPr>
        </p:nvSpPr>
        <p:spPr/>
        <p:txBody>
          <a:bodyPr/>
          <a:lstStyle/>
          <a:p>
            <a:r>
              <a:rPr lang="en-US" dirty="0"/>
              <a:t>Attribute Elimination</a:t>
            </a:r>
          </a:p>
        </p:txBody>
      </p:sp>
      <p:sp>
        <p:nvSpPr>
          <p:cNvPr id="3" name="Content Placeholder 2">
            <a:extLst>
              <a:ext uri="{FF2B5EF4-FFF2-40B4-BE49-F238E27FC236}">
                <a16:creationId xmlns:a16="http://schemas.microsoft.com/office/drawing/2014/main" id="{5FA32D3A-8F1D-C881-A0EB-B1F394A70181}"/>
              </a:ext>
            </a:extLst>
          </p:cNvPr>
          <p:cNvSpPr>
            <a:spLocks noGrp="1"/>
          </p:cNvSpPr>
          <p:nvPr>
            <p:ph idx="1"/>
          </p:nvPr>
        </p:nvSpPr>
        <p:spPr/>
        <p:txBody>
          <a:bodyPr>
            <a:normAutofit fontScale="85000" lnSpcReduction="20000"/>
          </a:bodyPr>
          <a:lstStyle/>
          <a:p>
            <a:pPr marL="0" indent="0">
              <a:buNone/>
            </a:pPr>
            <a:r>
              <a:rPr lang="en-US" dirty="0">
                <a:solidFill>
                  <a:srgbClr val="FF0000"/>
                </a:solidFill>
              </a:rPr>
              <a:t>Three kinds of attributes may be eliminated:</a:t>
            </a:r>
          </a:p>
          <a:p>
            <a:pPr marL="514350" indent="-514350">
              <a:buFont typeface="+mj-lt"/>
              <a:buAutoNum type="arabicPeriod"/>
            </a:pPr>
            <a:r>
              <a:rPr lang="en-US" dirty="0">
                <a:solidFill>
                  <a:srgbClr val="7030A0"/>
                </a:solidFill>
              </a:rPr>
              <a:t>Redundant</a:t>
            </a:r>
            <a:r>
              <a:rPr lang="en-US" dirty="0"/>
              <a:t> attributes</a:t>
            </a:r>
          </a:p>
          <a:p>
            <a:pPr marL="514350" indent="-514350">
              <a:buFont typeface="+mj-lt"/>
              <a:buAutoNum type="arabicPeriod"/>
            </a:pPr>
            <a:r>
              <a:rPr lang="en-US" dirty="0">
                <a:solidFill>
                  <a:srgbClr val="7030A0"/>
                </a:solidFill>
              </a:rPr>
              <a:t>Irrelevant</a:t>
            </a:r>
            <a:r>
              <a:rPr lang="en-US" dirty="0"/>
              <a:t> attributes</a:t>
            </a:r>
          </a:p>
          <a:p>
            <a:pPr marL="514350" indent="-514350">
              <a:buFont typeface="+mj-lt"/>
              <a:buAutoNum type="arabicPeriod"/>
            </a:pPr>
            <a:r>
              <a:rPr lang="en-US" dirty="0"/>
              <a:t>Attributes with </a:t>
            </a:r>
            <a:r>
              <a:rPr lang="en-US" dirty="0">
                <a:solidFill>
                  <a:srgbClr val="7030A0"/>
                </a:solidFill>
              </a:rPr>
              <a:t>too much noise</a:t>
            </a:r>
          </a:p>
          <a:p>
            <a:pPr marL="514350" indent="-514350">
              <a:buFont typeface="+mj-lt"/>
              <a:buAutoNum type="arabicPeriod"/>
            </a:pPr>
            <a:endParaRPr lang="en-US" dirty="0"/>
          </a:p>
          <a:p>
            <a:pPr marL="0" indent="0">
              <a:buNone/>
            </a:pPr>
            <a:r>
              <a:rPr lang="en-US" dirty="0"/>
              <a:t>This helps overcome the “</a:t>
            </a:r>
            <a:r>
              <a:rPr lang="en-US" dirty="0">
                <a:solidFill>
                  <a:srgbClr val="FF0000"/>
                </a:solidFill>
              </a:rPr>
              <a:t>curse of dimensionality</a:t>
            </a:r>
            <a:r>
              <a:rPr lang="en-US" dirty="0"/>
              <a:t>” (when all distances begin to look the same).</a:t>
            </a:r>
          </a:p>
          <a:p>
            <a:pPr marL="0" indent="0">
              <a:buNone/>
            </a:pPr>
            <a:endParaRPr lang="en-US" dirty="0"/>
          </a:p>
          <a:p>
            <a:pPr marL="0" indent="0">
              <a:buNone/>
            </a:pPr>
            <a:r>
              <a:rPr lang="en-US" dirty="0">
                <a:solidFill>
                  <a:srgbClr val="FF0000"/>
                </a:solidFill>
              </a:rPr>
              <a:t>Concerns: </a:t>
            </a:r>
          </a:p>
          <a:p>
            <a:pPr marL="514350" indent="-514350">
              <a:buFont typeface="+mj-lt"/>
              <a:buAutoNum type="arabicPeriod"/>
            </a:pPr>
            <a:r>
              <a:rPr lang="en-US" dirty="0"/>
              <a:t>An attribute may appear to be irrelevant, but may prove to be useful only in conjunction with another attribute.</a:t>
            </a:r>
          </a:p>
          <a:p>
            <a:pPr marL="514350" indent="-514350">
              <a:buFont typeface="+mj-lt"/>
              <a:buAutoNum type="arabicPeriod"/>
            </a:pPr>
            <a:r>
              <a:rPr lang="en-US" dirty="0"/>
              <a:t>An “important” attribute may be redundant due to another chosen attribute.</a:t>
            </a:r>
          </a:p>
        </p:txBody>
      </p:sp>
    </p:spTree>
    <p:extLst>
      <p:ext uri="{BB962C8B-B14F-4D97-AF65-F5344CB8AC3E}">
        <p14:creationId xmlns:p14="http://schemas.microsoft.com/office/powerpoint/2010/main" val="2832914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1AE4-BEBA-844D-B6CE-E6B0FC386A87}"/>
              </a:ext>
            </a:extLst>
          </p:cNvPr>
          <p:cNvSpPr>
            <a:spLocks noGrp="1"/>
          </p:cNvSpPr>
          <p:nvPr>
            <p:ph type="title"/>
          </p:nvPr>
        </p:nvSpPr>
        <p:spPr/>
        <p:txBody>
          <a:bodyPr/>
          <a:lstStyle/>
          <a:p>
            <a:r>
              <a:rPr lang="en-US" dirty="0"/>
              <a:t>Mathematical Function Approximation</a:t>
            </a:r>
          </a:p>
        </p:txBody>
      </p:sp>
      <p:sp>
        <p:nvSpPr>
          <p:cNvPr id="3" name="Content Placeholder 2">
            <a:extLst>
              <a:ext uri="{FF2B5EF4-FFF2-40B4-BE49-F238E27FC236}">
                <a16:creationId xmlns:a16="http://schemas.microsoft.com/office/drawing/2014/main" id="{657D3D23-A8F4-3EC6-AA79-BBF1D5CF08E6}"/>
              </a:ext>
            </a:extLst>
          </p:cNvPr>
          <p:cNvSpPr>
            <a:spLocks noGrp="1"/>
          </p:cNvSpPr>
          <p:nvPr>
            <p:ph idx="1"/>
          </p:nvPr>
        </p:nvSpPr>
        <p:spPr/>
        <p:txBody>
          <a:bodyPr/>
          <a:lstStyle/>
          <a:p>
            <a:r>
              <a:rPr lang="en-US" dirty="0"/>
              <a:t>Numerical attributes may be subjected to squaring, logarithms, exponentiation, etc.</a:t>
            </a:r>
          </a:p>
        </p:txBody>
      </p:sp>
    </p:spTree>
    <p:extLst>
      <p:ext uri="{BB962C8B-B14F-4D97-AF65-F5344CB8AC3E}">
        <p14:creationId xmlns:p14="http://schemas.microsoft.com/office/powerpoint/2010/main" val="2939055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935B0-48B0-83DD-5888-2D665B78400D}"/>
              </a:ext>
            </a:extLst>
          </p:cNvPr>
          <p:cNvSpPr>
            <a:spLocks noGrp="1"/>
          </p:cNvSpPr>
          <p:nvPr>
            <p:ph type="title"/>
          </p:nvPr>
        </p:nvSpPr>
        <p:spPr>
          <a:xfrm>
            <a:off x="793662" y="386930"/>
            <a:ext cx="10066122" cy="1298448"/>
          </a:xfrm>
        </p:spPr>
        <p:txBody>
          <a:bodyPr anchor="b">
            <a:normAutofit/>
          </a:bodyPr>
          <a:lstStyle/>
          <a:p>
            <a:r>
              <a:rPr lang="en-US" sz="4800" dirty="0"/>
              <a:t>Scale Invariant Feature Transform (SIFT)</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2D4A52-1DA9-6B96-15AB-1EABDF6FA99E}"/>
              </a:ext>
            </a:extLst>
          </p:cNvPr>
          <p:cNvSpPr>
            <a:spLocks noGrp="1"/>
          </p:cNvSpPr>
          <p:nvPr>
            <p:ph idx="1"/>
          </p:nvPr>
        </p:nvSpPr>
        <p:spPr>
          <a:xfrm>
            <a:off x="793661" y="2599509"/>
            <a:ext cx="4530898" cy="3639450"/>
          </a:xfrm>
        </p:spPr>
        <p:txBody>
          <a:bodyPr anchor="ctr">
            <a:normAutofit/>
          </a:bodyPr>
          <a:lstStyle/>
          <a:p>
            <a:r>
              <a:rPr lang="en-US" sz="2000" dirty="0"/>
              <a:t>Identifies parts of images invariant to scaling, translation, rotation, etc., so that images can be recognized from different viewpoints</a:t>
            </a:r>
          </a:p>
          <a:p>
            <a:endParaRPr lang="en-US" sz="2000" dirty="0"/>
          </a:p>
        </p:txBody>
      </p:sp>
      <p:pic>
        <p:nvPicPr>
          <p:cNvPr id="4" name="Picture 3">
            <a:extLst>
              <a:ext uri="{FF2B5EF4-FFF2-40B4-BE49-F238E27FC236}">
                <a16:creationId xmlns:a16="http://schemas.microsoft.com/office/drawing/2014/main" id="{E498A183-D98C-CBFE-674F-19E98C9F9B05}"/>
              </a:ext>
            </a:extLst>
          </p:cNvPr>
          <p:cNvPicPr>
            <a:picLocks noChangeAspect="1"/>
          </p:cNvPicPr>
          <p:nvPr/>
        </p:nvPicPr>
        <p:blipFill>
          <a:blip r:embed="rId2"/>
          <a:stretch>
            <a:fillRect/>
          </a:stretch>
        </p:blipFill>
        <p:spPr>
          <a:xfrm>
            <a:off x="5911532" y="3189003"/>
            <a:ext cx="5150277" cy="2304747"/>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4438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ED47-A8A7-74E5-C499-76DA18AEF459}"/>
              </a:ext>
            </a:extLst>
          </p:cNvPr>
          <p:cNvSpPr>
            <a:spLocks noGrp="1"/>
          </p:cNvSpPr>
          <p:nvPr>
            <p:ph type="title"/>
          </p:nvPr>
        </p:nvSpPr>
        <p:spPr/>
        <p:txBody>
          <a:bodyPr/>
          <a:lstStyle/>
          <a:p>
            <a:r>
              <a:rPr lang="en-US" dirty="0"/>
              <a:t>Fourier Transform: features are the sizes of peaks in the frequency domain</a:t>
            </a:r>
          </a:p>
        </p:txBody>
      </p:sp>
      <p:pic>
        <p:nvPicPr>
          <p:cNvPr id="4" name="Content Placeholder 3">
            <a:extLst>
              <a:ext uri="{FF2B5EF4-FFF2-40B4-BE49-F238E27FC236}">
                <a16:creationId xmlns:a16="http://schemas.microsoft.com/office/drawing/2014/main" id="{92BC0221-6DD8-2153-CE2E-95495E322428}"/>
              </a:ext>
            </a:extLst>
          </p:cNvPr>
          <p:cNvPicPr>
            <a:picLocks noGrp="1" noChangeAspect="1"/>
          </p:cNvPicPr>
          <p:nvPr>
            <p:ph idx="1"/>
          </p:nvPr>
        </p:nvPicPr>
        <p:blipFill>
          <a:blip r:embed="rId2"/>
          <a:stretch>
            <a:fillRect/>
          </a:stretch>
        </p:blipFill>
        <p:spPr>
          <a:xfrm>
            <a:off x="6858000" y="2286000"/>
            <a:ext cx="3644900" cy="3200400"/>
          </a:xfrm>
          <a:prstGeom prst="rect">
            <a:avLst/>
          </a:prstGeom>
        </p:spPr>
      </p:pic>
      <p:pic>
        <p:nvPicPr>
          <p:cNvPr id="6" name="Picture 5">
            <a:extLst>
              <a:ext uri="{FF2B5EF4-FFF2-40B4-BE49-F238E27FC236}">
                <a16:creationId xmlns:a16="http://schemas.microsoft.com/office/drawing/2014/main" id="{5DD62E34-9807-6443-B61D-B94221CFE82A}"/>
              </a:ext>
            </a:extLst>
          </p:cNvPr>
          <p:cNvPicPr>
            <a:picLocks noChangeAspect="1"/>
          </p:cNvPicPr>
          <p:nvPr/>
        </p:nvPicPr>
        <p:blipFill>
          <a:blip r:embed="rId3"/>
          <a:stretch>
            <a:fillRect/>
          </a:stretch>
        </p:blipFill>
        <p:spPr>
          <a:xfrm>
            <a:off x="7086600" y="2133600"/>
            <a:ext cx="3911600" cy="3200400"/>
          </a:xfrm>
          <a:prstGeom prst="rect">
            <a:avLst/>
          </a:prstGeom>
        </p:spPr>
      </p:pic>
      <p:pic>
        <p:nvPicPr>
          <p:cNvPr id="7" name="Picture 6">
            <a:extLst>
              <a:ext uri="{FF2B5EF4-FFF2-40B4-BE49-F238E27FC236}">
                <a16:creationId xmlns:a16="http://schemas.microsoft.com/office/drawing/2014/main" id="{44212EA1-3D2D-BD76-D1BA-DBD38F80CD6C}"/>
              </a:ext>
            </a:extLst>
          </p:cNvPr>
          <p:cNvPicPr>
            <a:picLocks noChangeAspect="1"/>
          </p:cNvPicPr>
          <p:nvPr/>
        </p:nvPicPr>
        <p:blipFill>
          <a:blip r:embed="rId3"/>
          <a:stretch>
            <a:fillRect/>
          </a:stretch>
        </p:blipFill>
        <p:spPr>
          <a:xfrm>
            <a:off x="4140200" y="1828800"/>
            <a:ext cx="3911600" cy="3200400"/>
          </a:xfrm>
          <a:prstGeom prst="rect">
            <a:avLst/>
          </a:prstGeom>
        </p:spPr>
      </p:pic>
      <p:pic>
        <p:nvPicPr>
          <p:cNvPr id="8" name="Picture 7">
            <a:extLst>
              <a:ext uri="{FF2B5EF4-FFF2-40B4-BE49-F238E27FC236}">
                <a16:creationId xmlns:a16="http://schemas.microsoft.com/office/drawing/2014/main" id="{FEE2E33D-9BD4-5B3D-60EE-7DE789ED7AE4}"/>
              </a:ext>
            </a:extLst>
          </p:cNvPr>
          <p:cNvPicPr>
            <a:picLocks noChangeAspect="1"/>
          </p:cNvPicPr>
          <p:nvPr/>
        </p:nvPicPr>
        <p:blipFill>
          <a:blip r:embed="rId3"/>
          <a:stretch>
            <a:fillRect/>
          </a:stretch>
        </p:blipFill>
        <p:spPr>
          <a:xfrm>
            <a:off x="4292600" y="1981200"/>
            <a:ext cx="3911600" cy="3200400"/>
          </a:xfrm>
          <a:prstGeom prst="rect">
            <a:avLst/>
          </a:prstGeom>
        </p:spPr>
      </p:pic>
      <p:sp>
        <p:nvSpPr>
          <p:cNvPr id="9" name="TextBox 8">
            <a:extLst>
              <a:ext uri="{FF2B5EF4-FFF2-40B4-BE49-F238E27FC236}">
                <a16:creationId xmlns:a16="http://schemas.microsoft.com/office/drawing/2014/main" id="{ECD01E7B-8FCC-6298-5C8C-D9A0D0E6FAF4}"/>
              </a:ext>
            </a:extLst>
          </p:cNvPr>
          <p:cNvSpPr txBox="1"/>
          <p:nvPr/>
        </p:nvSpPr>
        <p:spPr>
          <a:xfrm>
            <a:off x="1193801" y="3132667"/>
            <a:ext cx="4521200" cy="2554545"/>
          </a:xfrm>
          <a:prstGeom prst="rect">
            <a:avLst/>
          </a:prstGeom>
          <a:noFill/>
        </p:spPr>
        <p:txBody>
          <a:bodyPr wrap="square" rtlCol="0">
            <a:spAutoFit/>
          </a:bodyPr>
          <a:lstStyle/>
          <a:p>
            <a:r>
              <a:rPr lang="en-US" sz="3200" dirty="0"/>
              <a:t>After Fourier transform </a:t>
            </a:r>
          </a:p>
          <a:p>
            <a:r>
              <a:rPr lang="en-US" sz="3200" dirty="0"/>
              <a:t>is applied, the signal to the right decomposes easily into two sine waves </a:t>
            </a:r>
          </a:p>
          <a:p>
            <a:r>
              <a:rPr lang="en-US" sz="3200" dirty="0"/>
              <a:t>plus noise</a:t>
            </a:r>
          </a:p>
        </p:txBody>
      </p:sp>
    </p:spTree>
    <p:extLst>
      <p:ext uri="{BB962C8B-B14F-4D97-AF65-F5344CB8AC3E}">
        <p14:creationId xmlns:p14="http://schemas.microsoft.com/office/powerpoint/2010/main" val="776094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6268E-ECB1-DCB0-CA00-BBA75215B424}"/>
              </a:ext>
            </a:extLst>
          </p:cNvPr>
          <p:cNvSpPr>
            <a:spLocks noGrp="1"/>
          </p:cNvSpPr>
          <p:nvPr>
            <p:ph type="title"/>
          </p:nvPr>
        </p:nvSpPr>
        <p:spPr>
          <a:xfrm>
            <a:off x="793662" y="386930"/>
            <a:ext cx="10066122" cy="1298448"/>
          </a:xfrm>
        </p:spPr>
        <p:txBody>
          <a:bodyPr anchor="b">
            <a:normAutofit/>
          </a:bodyPr>
          <a:lstStyle/>
          <a:p>
            <a:r>
              <a:rPr lang="en-US" dirty="0"/>
              <a:t>Extraction of Power Bands from EEG signals using Fourier Transform</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FBD257-D3F3-361E-AA58-D3AD719EEBC7}"/>
              </a:ext>
            </a:extLst>
          </p:cNvPr>
          <p:cNvSpPr>
            <a:spLocks noGrp="1"/>
          </p:cNvSpPr>
          <p:nvPr>
            <p:ph idx="1"/>
          </p:nvPr>
        </p:nvSpPr>
        <p:spPr>
          <a:xfrm>
            <a:off x="793661" y="2599509"/>
            <a:ext cx="4530898" cy="3639450"/>
          </a:xfrm>
        </p:spPr>
        <p:txBody>
          <a:bodyPr anchor="ctr">
            <a:normAutofit/>
          </a:bodyPr>
          <a:lstStyle/>
          <a:p>
            <a:pPr marL="0" indent="0">
              <a:buNone/>
            </a:pPr>
            <a:r>
              <a:rPr lang="en-US" dirty="0"/>
              <a:t>For a given time window in the raw signal, we extract the power spectrum, segment it into bands, and sum up values in each band.</a:t>
            </a:r>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6B52DE99-DA60-02E0-C6CA-EDB0B3F3F722}"/>
              </a:ext>
            </a:extLst>
          </p:cNvPr>
          <p:cNvPicPr>
            <a:picLocks noChangeAspect="1"/>
          </p:cNvPicPr>
          <p:nvPr/>
        </p:nvPicPr>
        <p:blipFill>
          <a:blip r:embed="rId2"/>
          <a:stretch>
            <a:fillRect/>
          </a:stretch>
        </p:blipFill>
        <p:spPr>
          <a:xfrm>
            <a:off x="6172500" y="2484255"/>
            <a:ext cx="4628341"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0229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2DB4-5CB1-A922-C8A6-B563FCC57476}"/>
              </a:ext>
            </a:extLst>
          </p:cNvPr>
          <p:cNvSpPr>
            <a:spLocks noGrp="1"/>
          </p:cNvSpPr>
          <p:nvPr>
            <p:ph type="title"/>
          </p:nvPr>
        </p:nvSpPr>
        <p:spPr/>
        <p:txBody>
          <a:bodyPr/>
          <a:lstStyle/>
          <a:p>
            <a:r>
              <a:rPr lang="en-US" dirty="0"/>
              <a:t>Software Engineering Example</a:t>
            </a:r>
          </a:p>
        </p:txBody>
      </p:sp>
      <p:sp>
        <p:nvSpPr>
          <p:cNvPr id="3" name="Content Placeholder 2">
            <a:extLst>
              <a:ext uri="{FF2B5EF4-FFF2-40B4-BE49-F238E27FC236}">
                <a16:creationId xmlns:a16="http://schemas.microsoft.com/office/drawing/2014/main" id="{E119129C-2189-6840-45FC-464F6483E9EA}"/>
              </a:ext>
            </a:extLst>
          </p:cNvPr>
          <p:cNvSpPr>
            <a:spLocks noGrp="1"/>
          </p:cNvSpPr>
          <p:nvPr>
            <p:ph idx="1"/>
          </p:nvPr>
        </p:nvSpPr>
        <p:spPr/>
        <p:txBody>
          <a:bodyPr>
            <a:normAutofit fontScale="92500" lnSpcReduction="10000"/>
          </a:bodyPr>
          <a:lstStyle/>
          <a:p>
            <a:r>
              <a:rPr lang="en-US" dirty="0"/>
              <a:t>Software crashes sometimes.</a:t>
            </a:r>
          </a:p>
          <a:p>
            <a:r>
              <a:rPr lang="en-US" dirty="0"/>
              <a:t>Which part of the program is responsible?</a:t>
            </a:r>
          </a:p>
          <a:p>
            <a:r>
              <a:rPr lang="en-US" dirty="0"/>
              <a:t>Looking through the entire code may take too much time.</a:t>
            </a:r>
          </a:p>
          <a:p>
            <a:endParaRPr lang="en-US" dirty="0"/>
          </a:p>
          <a:p>
            <a:r>
              <a:rPr lang="en-US" dirty="0">
                <a:solidFill>
                  <a:srgbClr val="FF0000"/>
                </a:solidFill>
              </a:rPr>
              <a:t>“Features” could be specific lines of code, input values, branches of code executed, </a:t>
            </a:r>
          </a:p>
          <a:p>
            <a:endParaRPr lang="en-US" dirty="0"/>
          </a:p>
          <a:p>
            <a:r>
              <a:rPr lang="en-US" dirty="0"/>
              <a:t>Test with different inputs.</a:t>
            </a:r>
          </a:p>
          <a:p>
            <a:r>
              <a:rPr lang="en-US" dirty="0"/>
              <a:t>Find which parts of the code were executed in those trials in which crashes occurred.</a:t>
            </a:r>
          </a:p>
          <a:p>
            <a:endParaRPr lang="en-US" dirty="0"/>
          </a:p>
        </p:txBody>
      </p:sp>
    </p:spTree>
    <p:extLst>
      <p:ext uri="{BB962C8B-B14F-4D97-AF65-F5344CB8AC3E}">
        <p14:creationId xmlns:p14="http://schemas.microsoft.com/office/powerpoint/2010/main" val="3973321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0568-409E-5ACA-E6C9-678D03299C3C}"/>
              </a:ext>
            </a:extLst>
          </p:cNvPr>
          <p:cNvSpPr>
            <a:spLocks noGrp="1"/>
          </p:cNvSpPr>
          <p:nvPr>
            <p:ph type="title"/>
          </p:nvPr>
        </p:nvSpPr>
        <p:spPr>
          <a:xfrm>
            <a:off x="824345" y="46037"/>
            <a:ext cx="10515600" cy="1325563"/>
          </a:xfrm>
        </p:spPr>
        <p:txBody>
          <a:bodyPr>
            <a:normAutofit fontScale="90000"/>
          </a:bodyPr>
          <a:lstStyle/>
          <a:p>
            <a:r>
              <a:rPr lang="en-US" dirty="0"/>
              <a:t>Other Examples of Features—classifying text</a:t>
            </a:r>
            <a:br>
              <a:rPr lang="en-US" dirty="0"/>
            </a:br>
            <a:r>
              <a:rPr lang="en-US" sz="3100" dirty="0"/>
              <a:t>(content from </a:t>
            </a:r>
            <a:r>
              <a:rPr lang="en-US" sz="3100" b="1" dirty="0"/>
              <a:t>Alexandre Bouchard-</a:t>
            </a:r>
            <a:r>
              <a:rPr lang="en-US" sz="3100" b="1" dirty="0" err="1"/>
              <a:t>Côté</a:t>
            </a:r>
            <a:r>
              <a:rPr lang="en-US" sz="3100" b="1" dirty="0"/>
              <a:t>, Univ. of British Columbia)</a:t>
            </a:r>
            <a:br>
              <a:rPr lang="en-US" b="1"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65D4E3-F0AF-7D65-4F07-3563717DD919}"/>
                  </a:ext>
                </a:extLst>
              </p:cNvPr>
              <p:cNvSpPr>
                <a:spLocks noGrp="1"/>
              </p:cNvSpPr>
              <p:nvPr>
                <p:ph idx="1"/>
              </p:nvPr>
            </p:nvSpPr>
            <p:spPr>
              <a:xfrm>
                <a:off x="838200" y="1371600"/>
                <a:ext cx="10515600" cy="4805363"/>
              </a:xfrm>
            </p:spPr>
            <p:txBody>
              <a:bodyPr>
                <a:normAutofit fontScale="92500" lnSpcReduction="10000"/>
              </a:bodyPr>
              <a:lstStyle/>
              <a:p>
                <a:r>
                  <a:rPr lang="en-US" i="1" dirty="0"/>
                  <a:t>Initial preprocessing: we identify stems of words, getting rid of tenses and other modifiers.</a:t>
                </a:r>
              </a:p>
              <a:p>
                <a:r>
                  <a:rPr lang="en-US" u="sng" dirty="0"/>
                  <a:t>Indicator functions </a:t>
                </a:r>
                <a:r>
                  <a:rPr lang="en-US" dirty="0"/>
                  <a:t>(Kronecker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a:t>
                </a:r>
                <a:r>
                  <a:rPr lang="en-US" i="1" dirty="0" err="1">
                    <a:solidFill>
                      <a:srgbClr val="7030A0"/>
                    </a:solidFill>
                  </a:rPr>
                  <a:t>f</a:t>
                </a:r>
                <a:r>
                  <a:rPr lang="en-US" i="1" baseline="-25000" dirty="0" err="1">
                    <a:solidFill>
                      <a:srgbClr val="7030A0"/>
                    </a:solidFill>
                  </a:rPr>
                  <a:t>x</a:t>
                </a:r>
                <a:r>
                  <a:rPr lang="en-US" i="1" dirty="0">
                    <a:solidFill>
                      <a:srgbClr val="7030A0"/>
                    </a:solidFill>
                  </a:rPr>
                  <a:t>(t)</a:t>
                </a:r>
                <a:r>
                  <a:rPr lang="en-US" i="1" baseline="-25000" dirty="0">
                    <a:solidFill>
                      <a:srgbClr val="7030A0"/>
                    </a:solidFill>
                  </a:rPr>
                  <a:t> </a:t>
                </a:r>
                <a:r>
                  <a:rPr lang="en-US" i="1" dirty="0">
                    <a:solidFill>
                      <a:srgbClr val="7030A0"/>
                    </a:solidFill>
                  </a:rPr>
                  <a:t>= 1 </a:t>
                </a:r>
                <a:r>
                  <a:rPr lang="en-US" dirty="0">
                    <a:solidFill>
                      <a:srgbClr val="7030A0"/>
                    </a:solidFill>
                  </a:rPr>
                  <a:t>if text </a:t>
                </a:r>
                <a:r>
                  <a:rPr lang="en-US" i="1" dirty="0">
                    <a:solidFill>
                      <a:srgbClr val="7030A0"/>
                    </a:solidFill>
                  </a:rPr>
                  <a:t>t</a:t>
                </a:r>
                <a:r>
                  <a:rPr lang="en-US" dirty="0">
                    <a:solidFill>
                      <a:srgbClr val="7030A0"/>
                    </a:solidFill>
                  </a:rPr>
                  <a:t> contains word </a:t>
                </a:r>
                <a:r>
                  <a:rPr lang="en-US" i="1" dirty="0">
                    <a:solidFill>
                      <a:srgbClr val="7030A0"/>
                    </a:solidFill>
                  </a:rPr>
                  <a:t>x</a:t>
                </a:r>
                <a:r>
                  <a:rPr lang="en-US" dirty="0">
                    <a:solidFill>
                      <a:srgbClr val="7030A0"/>
                    </a:solidFill>
                  </a:rPr>
                  <a:t>, else </a:t>
                </a:r>
                <a:r>
                  <a:rPr lang="en-US" i="1" dirty="0">
                    <a:solidFill>
                      <a:srgbClr val="7030A0"/>
                    </a:solidFill>
                  </a:rPr>
                  <a:t>0</a:t>
                </a:r>
              </a:p>
              <a:p>
                <a:r>
                  <a:rPr lang="en-US" dirty="0">
                    <a:solidFill>
                      <a:srgbClr val="0070C0"/>
                    </a:solidFill>
                  </a:rPr>
                  <a:t>For class </a:t>
                </a:r>
                <a:r>
                  <a:rPr lang="en-US" i="1" dirty="0">
                    <a:solidFill>
                      <a:srgbClr val="0070C0"/>
                    </a:solidFill>
                  </a:rPr>
                  <a:t>c</a:t>
                </a:r>
                <a:r>
                  <a:rPr lang="en-US" dirty="0">
                    <a:solidFill>
                      <a:srgbClr val="0070C0"/>
                    </a:solidFill>
                  </a:rPr>
                  <a:t>, the </a:t>
                </a:r>
                <a:r>
                  <a:rPr lang="en-US" u="sng" dirty="0">
                    <a:solidFill>
                      <a:srgbClr val="0070C0"/>
                    </a:solidFill>
                  </a:rPr>
                  <a:t>weight</a:t>
                </a:r>
                <a:r>
                  <a:rPr lang="en-US" dirty="0">
                    <a:solidFill>
                      <a:srgbClr val="0070C0"/>
                    </a:solidFill>
                  </a:rPr>
                  <a:t> </a:t>
                </a:r>
                <a:r>
                  <a:rPr lang="en-US" i="1" dirty="0" err="1">
                    <a:solidFill>
                      <a:srgbClr val="0070C0"/>
                    </a:solidFill>
                  </a:rPr>
                  <a:t>w</a:t>
                </a:r>
                <a:r>
                  <a:rPr lang="en-US" i="1" baseline="-25000" dirty="0" err="1">
                    <a:solidFill>
                      <a:srgbClr val="0070C0"/>
                    </a:solidFill>
                  </a:rPr>
                  <a:t>x</a:t>
                </a:r>
                <a:r>
                  <a:rPr lang="en-US" i="1" dirty="0">
                    <a:solidFill>
                      <a:srgbClr val="0070C0"/>
                    </a:solidFill>
                  </a:rPr>
                  <a:t>(c) </a:t>
                </a:r>
                <a:r>
                  <a:rPr lang="en-US" dirty="0">
                    <a:solidFill>
                      <a:srgbClr val="0070C0"/>
                    </a:solidFill>
                  </a:rPr>
                  <a:t>of a word </a:t>
                </a:r>
                <a:r>
                  <a:rPr lang="en-US" i="1" dirty="0">
                    <a:solidFill>
                      <a:srgbClr val="0070C0"/>
                    </a:solidFill>
                  </a:rPr>
                  <a:t>x </a:t>
                </a:r>
                <a:r>
                  <a:rPr lang="en-US" dirty="0">
                    <a:solidFill>
                      <a:srgbClr val="0070C0"/>
                    </a:solidFill>
                  </a:rPr>
                  <a:t>indicates how often </a:t>
                </a:r>
                <a:r>
                  <a:rPr lang="en-US" i="1" dirty="0">
                    <a:solidFill>
                      <a:srgbClr val="0070C0"/>
                    </a:solidFill>
                  </a:rPr>
                  <a:t>x</a:t>
                </a:r>
                <a:r>
                  <a:rPr lang="en-US" dirty="0">
                    <a:solidFill>
                      <a:srgbClr val="0070C0"/>
                    </a:solidFill>
                  </a:rPr>
                  <a:t> occurs with instances of</a:t>
                </a:r>
                <a:r>
                  <a:rPr lang="en-US" i="1" dirty="0">
                    <a:solidFill>
                      <a:srgbClr val="0070C0"/>
                    </a:solidFill>
                  </a:rPr>
                  <a:t> c, </a:t>
                </a:r>
                <a:r>
                  <a:rPr lang="en-US" dirty="0">
                    <a:solidFill>
                      <a:srgbClr val="0070C0"/>
                    </a:solidFill>
                  </a:rPr>
                  <a:t>in the entire corpus (training data).</a:t>
                </a:r>
              </a:p>
              <a:p>
                <a:r>
                  <a:rPr lang="en-US" dirty="0">
                    <a:solidFill>
                      <a:srgbClr val="FF0000"/>
                    </a:solidFill>
                  </a:rPr>
                  <a:t>For each class (e.g., spam, personal, work, school), construct a bag of words and associated weights that suggest the class, from available labeled data.</a:t>
                </a:r>
              </a:p>
              <a:p>
                <a:r>
                  <a:rPr lang="en-US" dirty="0"/>
                  <a:t>Weights are often normalized, and we also get rid of words that occur everywhere, e.g., “the”.</a:t>
                </a:r>
                <a:endParaRPr lang="en-US" dirty="0">
                  <a:solidFill>
                    <a:srgbClr val="7030A0"/>
                  </a:solidFill>
                </a:endParaRPr>
              </a:p>
              <a:p>
                <a:r>
                  <a:rPr lang="en-US" dirty="0">
                    <a:solidFill>
                      <a:srgbClr val="7030A0"/>
                    </a:solidFill>
                  </a:rPr>
                  <a:t>When a new text is encountered, evaluate with which class’s bag weights it matches most.</a:t>
                </a:r>
              </a:p>
              <a:p>
                <a:pPr marL="457200" lvl="1" indent="0">
                  <a:buNone/>
                </a:pPr>
                <a:endParaRPr lang="en-US" dirty="0">
                  <a:solidFill>
                    <a:srgbClr val="FF0000"/>
                  </a:solidFill>
                </a:endParaRPr>
              </a:p>
              <a:p>
                <a:pPr marL="457200" lvl="1" indent="0">
                  <a:buNone/>
                </a:pPr>
                <a:endParaRPr lang="en-US" i="1" dirty="0">
                  <a:solidFill>
                    <a:srgbClr val="7030A0"/>
                  </a:solidFill>
                </a:endParaRPr>
              </a:p>
              <a:p>
                <a:endParaRPr lang="en-US" dirty="0"/>
              </a:p>
            </p:txBody>
          </p:sp>
        </mc:Choice>
        <mc:Fallback xmlns="">
          <p:sp>
            <p:nvSpPr>
              <p:cNvPr id="3" name="Content Placeholder 2">
                <a:extLst>
                  <a:ext uri="{FF2B5EF4-FFF2-40B4-BE49-F238E27FC236}">
                    <a16:creationId xmlns:a16="http://schemas.microsoft.com/office/drawing/2014/main" id="{2265D4E3-F0AF-7D65-4F07-3563717DD919}"/>
                  </a:ext>
                </a:extLst>
              </p:cNvPr>
              <p:cNvSpPr>
                <a:spLocks noGrp="1" noRot="1" noChangeAspect="1" noMove="1" noResize="1" noEditPoints="1" noAdjustHandles="1" noChangeArrowheads="1" noChangeShapeType="1" noTextEdit="1"/>
              </p:cNvSpPr>
              <p:nvPr>
                <p:ph idx="1"/>
              </p:nvPr>
            </p:nvSpPr>
            <p:spPr>
              <a:xfrm>
                <a:off x="838200" y="1371600"/>
                <a:ext cx="10515600" cy="4805363"/>
              </a:xfrm>
              <a:blipFill>
                <a:blip r:embed="rId2"/>
                <a:stretch>
                  <a:fillRect l="-965" t="-2639" r="-1206"/>
                </a:stretch>
              </a:blipFill>
            </p:spPr>
            <p:txBody>
              <a:bodyPr/>
              <a:lstStyle/>
              <a:p>
                <a:r>
                  <a:rPr lang="en-US">
                    <a:noFill/>
                  </a:rPr>
                  <a:t> </a:t>
                </a:r>
              </a:p>
            </p:txBody>
          </p:sp>
        </mc:Fallback>
      </mc:AlternateContent>
    </p:spTree>
    <p:extLst>
      <p:ext uri="{BB962C8B-B14F-4D97-AF65-F5344CB8AC3E}">
        <p14:creationId xmlns:p14="http://schemas.microsoft.com/office/powerpoint/2010/main" val="3418024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0568-409E-5ACA-E6C9-678D03299C3C}"/>
              </a:ext>
            </a:extLst>
          </p:cNvPr>
          <p:cNvSpPr>
            <a:spLocks noGrp="1"/>
          </p:cNvSpPr>
          <p:nvPr>
            <p:ph type="title"/>
          </p:nvPr>
        </p:nvSpPr>
        <p:spPr>
          <a:xfrm>
            <a:off x="838200" y="365125"/>
            <a:ext cx="10515600" cy="1539875"/>
          </a:xfrm>
        </p:spPr>
        <p:txBody>
          <a:bodyPr>
            <a:normAutofit/>
          </a:bodyPr>
          <a:lstStyle/>
          <a:p>
            <a:r>
              <a:rPr lang="en-US" dirty="0"/>
              <a:t>Example: Spam Filtering</a:t>
            </a:r>
          </a:p>
        </p:txBody>
      </p:sp>
      <p:sp>
        <p:nvSpPr>
          <p:cNvPr id="3" name="Content Placeholder 2">
            <a:extLst>
              <a:ext uri="{FF2B5EF4-FFF2-40B4-BE49-F238E27FC236}">
                <a16:creationId xmlns:a16="http://schemas.microsoft.com/office/drawing/2014/main" id="{2265D4E3-F0AF-7D65-4F07-3563717DD919}"/>
              </a:ext>
            </a:extLst>
          </p:cNvPr>
          <p:cNvSpPr>
            <a:spLocks noGrp="1"/>
          </p:cNvSpPr>
          <p:nvPr>
            <p:ph idx="1"/>
          </p:nvPr>
        </p:nvSpPr>
        <p:spPr>
          <a:xfrm>
            <a:off x="838200" y="1600200"/>
            <a:ext cx="10515600" cy="4576763"/>
          </a:xfrm>
        </p:spPr>
        <p:txBody>
          <a:bodyPr>
            <a:normAutofit/>
          </a:bodyPr>
          <a:lstStyle/>
          <a:p>
            <a:r>
              <a:rPr lang="en-US" dirty="0">
                <a:solidFill>
                  <a:srgbClr val="FF0000"/>
                </a:solidFill>
              </a:rPr>
              <a:t>Weights for Class School: {CIS: 0.3, HW: 0.3, University:0.3, grade:0.1, reward: 0.001, business: 0.0, opportunity: 0.0, …}</a:t>
            </a:r>
          </a:p>
          <a:p>
            <a:r>
              <a:rPr lang="en-US" dirty="0"/>
              <a:t>Weights for Class Spam: {CIS: 0.01, HW: 0, University:0.1, grade:0.0, reward: 0.2, business: 0.3, opportunity: 0.25, …} </a:t>
            </a:r>
          </a:p>
          <a:p>
            <a:r>
              <a:rPr lang="en-US" b="1" dirty="0">
                <a:solidFill>
                  <a:srgbClr val="0070C0"/>
                </a:solidFill>
              </a:rPr>
              <a:t>Message 1: </a:t>
            </a:r>
            <a:r>
              <a:rPr lang="en-US" dirty="0">
                <a:solidFill>
                  <a:srgbClr val="0070C0"/>
                </a:solidFill>
              </a:rPr>
              <a:t>“We have a wonderful new CIS business opportunity for you”-- matched weights sums </a:t>
            </a:r>
            <a:r>
              <a:rPr lang="en-US">
                <a:solidFill>
                  <a:srgbClr val="0070C0"/>
                </a:solidFill>
              </a:rPr>
              <a:t>are </a:t>
            </a:r>
            <a:r>
              <a:rPr lang="en-US">
                <a:solidFill>
                  <a:srgbClr val="FF0000"/>
                </a:solidFill>
              </a:rPr>
              <a:t>0.3 </a:t>
            </a:r>
            <a:r>
              <a:rPr lang="en-US" dirty="0">
                <a:solidFill>
                  <a:srgbClr val="FF0000"/>
                </a:solidFill>
              </a:rPr>
              <a:t>for Class School </a:t>
            </a:r>
            <a:r>
              <a:rPr lang="en-US" dirty="0">
                <a:solidFill>
                  <a:srgbClr val="0070C0"/>
                </a:solidFill>
              </a:rPr>
              <a:t>and </a:t>
            </a:r>
            <a:r>
              <a:rPr lang="en-US" dirty="0"/>
              <a:t>0.01+0.3+0.25=0.56 for Class Spam.</a:t>
            </a:r>
          </a:p>
          <a:p>
            <a:r>
              <a:rPr lang="en-US" b="1" dirty="0">
                <a:solidFill>
                  <a:srgbClr val="0070C0"/>
                </a:solidFill>
              </a:rPr>
              <a:t>Message 2: </a:t>
            </a:r>
            <a:r>
              <a:rPr lang="en-US" dirty="0">
                <a:solidFill>
                  <a:srgbClr val="0070C0"/>
                </a:solidFill>
              </a:rPr>
              <a:t>“CIS 662 HW2 is due in two weeks, with a reward for early submission”--matched weights sums are </a:t>
            </a:r>
            <a:r>
              <a:rPr lang="en-US" dirty="0">
                <a:solidFill>
                  <a:srgbClr val="FF0000"/>
                </a:solidFill>
              </a:rPr>
              <a:t>0.601 for Class School </a:t>
            </a:r>
            <a:r>
              <a:rPr lang="en-US" dirty="0">
                <a:solidFill>
                  <a:srgbClr val="0070C0"/>
                </a:solidFill>
              </a:rPr>
              <a:t>and </a:t>
            </a:r>
            <a:r>
              <a:rPr lang="en-US" dirty="0"/>
              <a:t>0.21 for Class Spam</a:t>
            </a:r>
            <a:r>
              <a:rPr lang="en-US" dirty="0">
                <a:solidFill>
                  <a:srgbClr val="0070C0"/>
                </a:solidFill>
              </a:rPr>
              <a:t>.</a:t>
            </a:r>
          </a:p>
          <a:p>
            <a:endParaRPr lang="en-US" dirty="0">
              <a:solidFill>
                <a:srgbClr val="0070C0"/>
              </a:solidFill>
            </a:endParaRPr>
          </a:p>
          <a:p>
            <a:pPr marL="457200" lvl="1" indent="0">
              <a:buNone/>
            </a:pPr>
            <a:endParaRPr lang="en-US" dirty="0">
              <a:solidFill>
                <a:srgbClr val="FF0000"/>
              </a:solidFill>
            </a:endParaRPr>
          </a:p>
          <a:p>
            <a:pPr marL="457200" lvl="1" indent="0">
              <a:buNone/>
            </a:pPr>
            <a:endParaRPr lang="en-US" i="1" dirty="0">
              <a:solidFill>
                <a:srgbClr val="7030A0"/>
              </a:solidFill>
            </a:endParaRPr>
          </a:p>
          <a:p>
            <a:endParaRPr lang="en-US" dirty="0"/>
          </a:p>
        </p:txBody>
      </p:sp>
    </p:spTree>
    <p:extLst>
      <p:ext uri="{BB962C8B-B14F-4D97-AF65-F5344CB8AC3E}">
        <p14:creationId xmlns:p14="http://schemas.microsoft.com/office/powerpoint/2010/main" val="248465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0E401-C6B4-291A-432A-948608C60A41}"/>
              </a:ext>
            </a:extLst>
          </p:cNvPr>
          <p:cNvSpPr>
            <a:spLocks noGrp="1"/>
          </p:cNvSpPr>
          <p:nvPr>
            <p:ph type="title"/>
          </p:nvPr>
        </p:nvSpPr>
        <p:spPr>
          <a:xfrm>
            <a:off x="1008184" y="174032"/>
            <a:ext cx="10175631" cy="1111843"/>
          </a:xfrm>
        </p:spPr>
        <p:txBody>
          <a:bodyPr anchor="ctr">
            <a:normAutofit/>
          </a:bodyPr>
          <a:lstStyle/>
          <a:p>
            <a:pPr algn="ctr"/>
            <a:r>
              <a:rPr lang="en-US" sz="4000"/>
              <a:t>Example of a well-known feature</a:t>
            </a:r>
          </a:p>
        </p:txBody>
      </p:sp>
      <p:sp>
        <p:nvSpPr>
          <p:cNvPr id="3" name="Content Placeholder 2">
            <a:extLst>
              <a:ext uri="{FF2B5EF4-FFF2-40B4-BE49-F238E27FC236}">
                <a16:creationId xmlns:a16="http://schemas.microsoft.com/office/drawing/2014/main" id="{AE3C7B17-3E57-862B-32A1-A8C676993327}"/>
              </a:ext>
            </a:extLst>
          </p:cNvPr>
          <p:cNvSpPr>
            <a:spLocks noGrp="1"/>
          </p:cNvSpPr>
          <p:nvPr>
            <p:ph idx="1"/>
          </p:nvPr>
        </p:nvSpPr>
        <p:spPr>
          <a:xfrm>
            <a:off x="1008184" y="1115969"/>
            <a:ext cx="10175630" cy="735726"/>
          </a:xfrm>
        </p:spPr>
        <p:txBody>
          <a:bodyPr anchor="ctr">
            <a:normAutofit/>
          </a:bodyPr>
          <a:lstStyle/>
          <a:p>
            <a:pPr marL="0" indent="0" algn="ctr">
              <a:buNone/>
            </a:pPr>
            <a:r>
              <a:rPr lang="en-US" sz="2000" dirty="0"/>
              <a:t>APGAR score: summarizing Appearance, Pulse, Grimace, Activity, Respiration for a newborn</a:t>
            </a:r>
          </a:p>
          <a:p>
            <a:pPr algn="ctr"/>
            <a:endParaRPr lang="en-US" sz="2000" dirty="0"/>
          </a:p>
        </p:txBody>
      </p:sp>
      <p:graphicFrame>
        <p:nvGraphicFramePr>
          <p:cNvPr id="4" name="Table 3">
            <a:extLst>
              <a:ext uri="{FF2B5EF4-FFF2-40B4-BE49-F238E27FC236}">
                <a16:creationId xmlns:a16="http://schemas.microsoft.com/office/drawing/2014/main" id="{672B8144-D921-0CE9-4034-58D9E38DB4E4}"/>
              </a:ext>
            </a:extLst>
          </p:cNvPr>
          <p:cNvGraphicFramePr>
            <a:graphicFrameLocks noGrp="1"/>
          </p:cNvGraphicFramePr>
          <p:nvPr>
            <p:extLst>
              <p:ext uri="{D42A27DB-BD31-4B8C-83A1-F6EECF244321}">
                <p14:modId xmlns:p14="http://schemas.microsoft.com/office/powerpoint/2010/main" val="2269798910"/>
              </p:ext>
            </p:extLst>
          </p:nvPr>
        </p:nvGraphicFramePr>
        <p:xfrm>
          <a:off x="989839" y="2405149"/>
          <a:ext cx="10206228" cy="3899396"/>
        </p:xfrm>
        <a:graphic>
          <a:graphicData uri="http://schemas.openxmlformats.org/drawingml/2006/table">
            <a:tbl>
              <a:tblPr>
                <a:noFill/>
              </a:tblPr>
              <a:tblGrid>
                <a:gridCol w="1869689">
                  <a:extLst>
                    <a:ext uri="{9D8B030D-6E8A-4147-A177-3AD203B41FA5}">
                      <a16:colId xmlns:a16="http://schemas.microsoft.com/office/drawing/2014/main" val="271693862"/>
                    </a:ext>
                  </a:extLst>
                </a:gridCol>
                <a:gridCol w="2021063">
                  <a:extLst>
                    <a:ext uri="{9D8B030D-6E8A-4147-A177-3AD203B41FA5}">
                      <a16:colId xmlns:a16="http://schemas.microsoft.com/office/drawing/2014/main" val="3962887148"/>
                    </a:ext>
                  </a:extLst>
                </a:gridCol>
                <a:gridCol w="2401599">
                  <a:extLst>
                    <a:ext uri="{9D8B030D-6E8A-4147-A177-3AD203B41FA5}">
                      <a16:colId xmlns:a16="http://schemas.microsoft.com/office/drawing/2014/main" val="3755439192"/>
                    </a:ext>
                  </a:extLst>
                </a:gridCol>
                <a:gridCol w="2382678">
                  <a:extLst>
                    <a:ext uri="{9D8B030D-6E8A-4147-A177-3AD203B41FA5}">
                      <a16:colId xmlns:a16="http://schemas.microsoft.com/office/drawing/2014/main" val="1278631606"/>
                    </a:ext>
                  </a:extLst>
                </a:gridCol>
                <a:gridCol w="1531199">
                  <a:extLst>
                    <a:ext uri="{9D8B030D-6E8A-4147-A177-3AD203B41FA5}">
                      <a16:colId xmlns:a16="http://schemas.microsoft.com/office/drawing/2014/main" val="3251685985"/>
                    </a:ext>
                  </a:extLst>
                </a:gridCol>
              </a:tblGrid>
              <a:tr h="690266">
                <a:tc>
                  <a:txBody>
                    <a:bodyPr/>
                    <a:lstStyle/>
                    <a:p>
                      <a:endParaRPr lang="en-US" sz="1600" cap="none" spc="0">
                        <a:solidFill>
                          <a:schemeClr val="tx1"/>
                        </a:solidFill>
                      </a:endParaRPr>
                    </a:p>
                  </a:txBody>
                  <a:tcPr marL="0" marR="120057" marT="36330" marB="121099" anchor="ctr">
                    <a:lnL w="12700" cmpd="sng">
                      <a:noFill/>
                      <a:prstDash val="solid"/>
                    </a:lnL>
                    <a:lnR w="12700" cmpd="sng">
                      <a:noFill/>
                      <a:prstDash val="solid"/>
                    </a:lnR>
                    <a:lnT w="9525" cap="flat" cmpd="sng" algn="ctr">
                      <a:solidFill>
                        <a:schemeClr val="tx1"/>
                      </a:solidFill>
                      <a:prstDash val="solid"/>
                    </a:lnT>
                    <a:lnB w="12700" cmpd="sng">
                      <a:noFill/>
                      <a:prstDash val="solid"/>
                    </a:lnB>
                    <a:noFill/>
                  </a:tcPr>
                </a:tc>
                <a:tc>
                  <a:txBody>
                    <a:bodyPr/>
                    <a:lstStyle/>
                    <a:p>
                      <a:r>
                        <a:rPr lang="en-US" sz="1600" cap="none" spc="0">
                          <a:solidFill>
                            <a:schemeClr val="tx1"/>
                          </a:solidFill>
                        </a:rPr>
                        <a:t>Score of 0 </a:t>
                      </a:r>
                    </a:p>
                  </a:txBody>
                  <a:tcPr marL="0" marR="120057" marT="36330" marB="121099" anchor="ctr">
                    <a:lnL w="12700" cmpd="sng">
                      <a:noFill/>
                      <a:prstDash val="solid"/>
                    </a:lnL>
                    <a:lnR w="12700" cmpd="sng">
                      <a:noFill/>
                      <a:prstDash val="solid"/>
                    </a:lnR>
                    <a:lnT w="9525" cap="flat" cmpd="sng" algn="ctr">
                      <a:solidFill>
                        <a:schemeClr val="tx1"/>
                      </a:solidFill>
                      <a:prstDash val="solid"/>
                    </a:lnT>
                    <a:lnB w="12700" cmpd="sng">
                      <a:noFill/>
                      <a:prstDash val="solid"/>
                    </a:lnB>
                    <a:noFill/>
                  </a:tcPr>
                </a:tc>
                <a:tc>
                  <a:txBody>
                    <a:bodyPr/>
                    <a:lstStyle/>
                    <a:p>
                      <a:r>
                        <a:rPr lang="en-US" sz="1600" cap="none" spc="0" dirty="0">
                          <a:solidFill>
                            <a:schemeClr val="tx1"/>
                          </a:solidFill>
                        </a:rPr>
                        <a:t>Score of 1 </a:t>
                      </a:r>
                    </a:p>
                  </a:txBody>
                  <a:tcPr marL="0" marR="120057" marT="36330" marB="121099" anchor="ctr">
                    <a:lnL w="12700" cmpd="sng">
                      <a:noFill/>
                      <a:prstDash val="solid"/>
                    </a:lnL>
                    <a:lnR w="12700" cmpd="sng">
                      <a:noFill/>
                      <a:prstDash val="solid"/>
                    </a:lnR>
                    <a:lnT w="9525" cap="flat" cmpd="sng" algn="ctr">
                      <a:solidFill>
                        <a:schemeClr val="tx1"/>
                      </a:solidFill>
                      <a:prstDash val="solid"/>
                    </a:lnT>
                    <a:lnB w="12700" cmpd="sng">
                      <a:noFill/>
                      <a:prstDash val="solid"/>
                    </a:lnB>
                    <a:noFill/>
                  </a:tcPr>
                </a:tc>
                <a:tc>
                  <a:txBody>
                    <a:bodyPr/>
                    <a:lstStyle/>
                    <a:p>
                      <a:r>
                        <a:rPr lang="en-US" sz="1600" cap="none" spc="0">
                          <a:solidFill>
                            <a:schemeClr val="tx1"/>
                          </a:solidFill>
                        </a:rPr>
                        <a:t>Score of 2 </a:t>
                      </a:r>
                    </a:p>
                  </a:txBody>
                  <a:tcPr marL="0" marR="120057" marT="36330" marB="121099" anchor="ctr">
                    <a:lnL w="12700" cmpd="sng">
                      <a:noFill/>
                      <a:prstDash val="solid"/>
                    </a:lnL>
                    <a:lnR w="12700" cmpd="sng">
                      <a:noFill/>
                      <a:prstDash val="solid"/>
                    </a:lnR>
                    <a:lnT w="9525" cap="flat" cmpd="sng" algn="ctr">
                      <a:solidFill>
                        <a:schemeClr val="tx1"/>
                      </a:solidFill>
                      <a:prstDash val="solid"/>
                    </a:lnT>
                    <a:lnB w="12700" cmpd="sng">
                      <a:noFill/>
                      <a:prstDash val="solid"/>
                    </a:lnB>
                    <a:noFill/>
                  </a:tcPr>
                </a:tc>
                <a:tc>
                  <a:txBody>
                    <a:bodyPr/>
                    <a:lstStyle/>
                    <a:p>
                      <a:r>
                        <a:rPr lang="en-US" sz="1600" cap="none" spc="0">
                          <a:solidFill>
                            <a:schemeClr val="tx1"/>
                          </a:solidFill>
                        </a:rPr>
                        <a:t>Component of backronym </a:t>
                      </a:r>
                    </a:p>
                  </a:txBody>
                  <a:tcPr marL="0" marR="120057" marT="36330" marB="121099" anchor="ctr">
                    <a:lnL w="12700" cmpd="sng">
                      <a:noFill/>
                      <a:prstDash val="solid"/>
                    </a:lnL>
                    <a:lnR w="12700" cmpd="sng">
                      <a:noFill/>
                      <a:prstDash val="solid"/>
                    </a:lnR>
                    <a:lnT w="9525" cap="flat" cmpd="sng" algn="ctr">
                      <a:solidFill>
                        <a:schemeClr val="tx1"/>
                      </a:solidFill>
                      <a:prstDash val="solid"/>
                    </a:lnT>
                    <a:lnB w="12700" cmpd="sng">
                      <a:noFill/>
                      <a:prstDash val="solid"/>
                    </a:lnB>
                    <a:noFill/>
                  </a:tcPr>
                </a:tc>
                <a:extLst>
                  <a:ext uri="{0D108BD9-81ED-4DB2-BD59-A6C34878D82A}">
                    <a16:rowId xmlns:a16="http://schemas.microsoft.com/office/drawing/2014/main" val="753246767"/>
                  </a:ext>
                </a:extLst>
              </a:tr>
              <a:tr h="932464">
                <a:tc>
                  <a:txBody>
                    <a:bodyPr/>
                    <a:lstStyle/>
                    <a:p>
                      <a:r>
                        <a:rPr lang="en-US" sz="1600" cap="none" spc="0">
                          <a:solidFill>
                            <a:schemeClr val="tx1"/>
                          </a:solidFill>
                        </a:rPr>
                        <a:t>Skin color </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blue or pale all over</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blue at extremities, </a:t>
                      </a:r>
                      <a:br>
                        <a:rPr lang="en-US" sz="1600" cap="none" spc="0">
                          <a:solidFill>
                            <a:schemeClr val="tx1"/>
                          </a:solidFill>
                        </a:rPr>
                      </a:br>
                      <a:r>
                        <a:rPr lang="en-US" sz="1600" cap="none" spc="0">
                          <a:solidFill>
                            <a:schemeClr val="tx1"/>
                          </a:solidFill>
                        </a:rPr>
                        <a:t>body pink</a:t>
                      </a:r>
                      <a:br>
                        <a:rPr lang="en-US" sz="1600" cap="none" spc="0">
                          <a:solidFill>
                            <a:schemeClr val="tx1"/>
                          </a:solidFill>
                        </a:rPr>
                      </a:br>
                      <a:r>
                        <a:rPr lang="en-US" sz="1600" cap="none" spc="0">
                          <a:solidFill>
                            <a:schemeClr val="tx1"/>
                          </a:solidFill>
                        </a:rPr>
                        <a:t>(</a:t>
                      </a:r>
                      <a:r>
                        <a:rPr lang="en-US" sz="1600" cap="none" spc="0">
                          <a:solidFill>
                            <a:schemeClr val="tx1"/>
                          </a:solidFill>
                          <a:hlinkClick r:id="rId2" tooltip="Acrocyanosis">
                            <a:extLst>
                              <a:ext uri="{A12FA001-AC4F-418D-AE19-62706E023703}">
                                <ahyp:hlinkClr xmlns:ahyp="http://schemas.microsoft.com/office/drawing/2018/hyperlinkcolor" val="tx"/>
                              </a:ext>
                            </a:extLst>
                          </a:hlinkClick>
                        </a:rPr>
                        <a:t>acrocyanosis</a:t>
                      </a:r>
                      <a:r>
                        <a:rPr lang="en-US" sz="1600" cap="none" spc="0">
                          <a:solidFill>
                            <a:schemeClr val="tx1"/>
                          </a:solidFill>
                        </a:rPr>
                        <a:t>)</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no </a:t>
                      </a:r>
                      <a:r>
                        <a:rPr lang="en-US" sz="1600" cap="none" spc="0">
                          <a:solidFill>
                            <a:schemeClr val="tx1"/>
                          </a:solidFill>
                          <a:hlinkClick r:id="rId3" tooltip="Cyanosis">
                            <a:extLst>
                              <a:ext uri="{A12FA001-AC4F-418D-AE19-62706E023703}">
                                <ahyp:hlinkClr xmlns:ahyp="http://schemas.microsoft.com/office/drawing/2018/hyperlinkcolor" val="tx"/>
                              </a:ext>
                            </a:extLst>
                          </a:hlinkClick>
                        </a:rPr>
                        <a:t>cyanosis</a:t>
                      </a:r>
                      <a:br>
                        <a:rPr lang="en-US" sz="1600" cap="none" spc="0">
                          <a:solidFill>
                            <a:schemeClr val="tx1"/>
                          </a:solidFill>
                        </a:rPr>
                      </a:br>
                      <a:r>
                        <a:rPr lang="en-US" sz="1600" cap="none" spc="0">
                          <a:solidFill>
                            <a:schemeClr val="tx1"/>
                          </a:solidFill>
                        </a:rPr>
                        <a:t>body and extremities pink </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Appearance </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18102311"/>
                  </a:ext>
                </a:extLst>
              </a:tr>
              <a:tr h="448067">
                <a:tc>
                  <a:txBody>
                    <a:bodyPr/>
                    <a:lstStyle/>
                    <a:p>
                      <a:r>
                        <a:rPr lang="en-US" sz="1600" cap="none" spc="0">
                          <a:solidFill>
                            <a:schemeClr val="tx1"/>
                          </a:solidFill>
                          <a:hlinkClick r:id="rId4" tooltip="Pulse rate">
                            <a:extLst>
                              <a:ext uri="{A12FA001-AC4F-418D-AE19-62706E023703}">
                                <ahyp:hlinkClr xmlns:ahyp="http://schemas.microsoft.com/office/drawing/2018/hyperlinkcolor" val="tx"/>
                              </a:ext>
                            </a:extLst>
                          </a:hlinkClick>
                        </a:rPr>
                        <a:t>Pulse rate</a:t>
                      </a:r>
                      <a:r>
                        <a:rPr lang="en-US" sz="1600" cap="none" spc="0">
                          <a:solidFill>
                            <a:schemeClr val="tx1"/>
                          </a:solidFill>
                        </a:rPr>
                        <a:t> </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absent</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&lt; 100 beats per minute</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 100 beats per minute </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Pulse </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04602729"/>
                  </a:ext>
                </a:extLst>
              </a:tr>
              <a:tr h="690266">
                <a:tc>
                  <a:txBody>
                    <a:bodyPr/>
                    <a:lstStyle/>
                    <a:p>
                      <a:r>
                        <a:rPr lang="en-US" sz="1600" cap="none" spc="0">
                          <a:solidFill>
                            <a:schemeClr val="tx1"/>
                          </a:solidFill>
                          <a:hlinkClick r:id="rId5" tooltip="Reflex">
                            <a:extLst>
                              <a:ext uri="{A12FA001-AC4F-418D-AE19-62706E023703}">
                                <ahyp:hlinkClr xmlns:ahyp="http://schemas.microsoft.com/office/drawing/2018/hyperlinkcolor" val="tx"/>
                              </a:ext>
                            </a:extLst>
                          </a:hlinkClick>
                        </a:rPr>
                        <a:t>Reflex</a:t>
                      </a:r>
                      <a:r>
                        <a:rPr lang="en-US" sz="1600" cap="none" spc="0">
                          <a:solidFill>
                            <a:schemeClr val="tx1"/>
                          </a:solidFill>
                        </a:rPr>
                        <a:t> irritability grimace </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no response to stimulation </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grimace on suction or aggressive stimulation </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cry on stimulation </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Grimace </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26432947"/>
                  </a:ext>
                </a:extLst>
              </a:tr>
              <a:tr h="690266">
                <a:tc>
                  <a:txBody>
                    <a:bodyPr/>
                    <a:lstStyle/>
                    <a:p>
                      <a:r>
                        <a:rPr lang="en-US" sz="1600" cap="none" spc="0">
                          <a:solidFill>
                            <a:schemeClr val="tx1"/>
                          </a:solidFill>
                        </a:rPr>
                        <a:t>Muscle Tone </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none</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some </a:t>
                      </a:r>
                      <a:r>
                        <a:rPr lang="en-US" sz="1600" cap="none" spc="0">
                          <a:solidFill>
                            <a:schemeClr val="tx1"/>
                          </a:solidFill>
                          <a:hlinkClick r:id="rId6" tooltip="Flexion">
                            <a:extLst>
                              <a:ext uri="{A12FA001-AC4F-418D-AE19-62706E023703}">
                                <ahyp:hlinkClr xmlns:ahyp="http://schemas.microsoft.com/office/drawing/2018/hyperlinkcolor" val="tx"/>
                              </a:ext>
                            </a:extLst>
                          </a:hlinkClick>
                        </a:rPr>
                        <a:t>flexion</a:t>
                      </a:r>
                      <a:endParaRPr lang="en-US" sz="1600" cap="none" spc="0">
                        <a:solidFill>
                          <a:schemeClr val="tx1"/>
                        </a:solidFill>
                      </a:endParaRP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flexed arms and legs that resist extension </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Activity </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02474978"/>
                  </a:ext>
                </a:extLst>
              </a:tr>
              <a:tr h="448067">
                <a:tc>
                  <a:txBody>
                    <a:bodyPr/>
                    <a:lstStyle/>
                    <a:p>
                      <a:r>
                        <a:rPr lang="en-US" sz="1600" cap="none" spc="0">
                          <a:solidFill>
                            <a:schemeClr val="tx1"/>
                          </a:solidFill>
                          <a:hlinkClick r:id="rId7" tooltip="Breathing">
                            <a:extLst>
                              <a:ext uri="{A12FA001-AC4F-418D-AE19-62706E023703}">
                                <ahyp:hlinkClr xmlns:ahyp="http://schemas.microsoft.com/office/drawing/2018/hyperlinkcolor" val="tx"/>
                              </a:ext>
                            </a:extLst>
                          </a:hlinkClick>
                        </a:rPr>
                        <a:t>Respiratory effort</a:t>
                      </a:r>
                      <a:r>
                        <a:rPr lang="en-US" sz="1600" cap="none" spc="0">
                          <a:solidFill>
                            <a:schemeClr val="tx1"/>
                          </a:solidFill>
                        </a:rPr>
                        <a:t> </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absent</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weak, irregular, gasping</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strong, robust cry </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dirty="0">
                          <a:solidFill>
                            <a:schemeClr val="tx1"/>
                          </a:solidFill>
                        </a:rPr>
                        <a:t>Respiration </a:t>
                      </a:r>
                    </a:p>
                  </a:txBody>
                  <a:tcPr marL="0" marR="120057" marT="36330" marB="12109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19600229"/>
                  </a:ext>
                </a:extLst>
              </a:tr>
            </a:tbl>
          </a:graphicData>
        </a:graphic>
      </p:graphicFrame>
    </p:spTree>
    <p:extLst>
      <p:ext uri="{BB962C8B-B14F-4D97-AF65-F5344CB8AC3E}">
        <p14:creationId xmlns:p14="http://schemas.microsoft.com/office/powerpoint/2010/main" val="1110056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0568-409E-5ACA-E6C9-678D03299C3C}"/>
              </a:ext>
            </a:extLst>
          </p:cNvPr>
          <p:cNvSpPr>
            <a:spLocks noGrp="1"/>
          </p:cNvSpPr>
          <p:nvPr>
            <p:ph type="title"/>
          </p:nvPr>
        </p:nvSpPr>
        <p:spPr>
          <a:xfrm>
            <a:off x="838200" y="365125"/>
            <a:ext cx="10515600" cy="1539875"/>
          </a:xfrm>
        </p:spPr>
        <p:txBody>
          <a:bodyPr>
            <a:normAutofit/>
          </a:bodyPr>
          <a:lstStyle/>
          <a:p>
            <a:r>
              <a:rPr lang="en-US" sz="3600" dirty="0"/>
              <a:t>Features in text processing: Bigrams, Trigrams, n-grams</a:t>
            </a:r>
          </a:p>
        </p:txBody>
      </p:sp>
      <p:sp>
        <p:nvSpPr>
          <p:cNvPr id="3" name="Content Placeholder 2">
            <a:extLst>
              <a:ext uri="{FF2B5EF4-FFF2-40B4-BE49-F238E27FC236}">
                <a16:creationId xmlns:a16="http://schemas.microsoft.com/office/drawing/2014/main" id="{2265D4E3-F0AF-7D65-4F07-3563717DD919}"/>
              </a:ext>
            </a:extLst>
          </p:cNvPr>
          <p:cNvSpPr>
            <a:spLocks noGrp="1"/>
          </p:cNvSpPr>
          <p:nvPr>
            <p:ph idx="1"/>
          </p:nvPr>
        </p:nvSpPr>
        <p:spPr>
          <a:xfrm>
            <a:off x="838200" y="1600200"/>
            <a:ext cx="10515600" cy="4576763"/>
          </a:xfrm>
        </p:spPr>
        <p:txBody>
          <a:bodyPr>
            <a:normAutofit/>
          </a:bodyPr>
          <a:lstStyle/>
          <a:p>
            <a:r>
              <a:rPr lang="en-US" dirty="0">
                <a:solidFill>
                  <a:srgbClr val="FF0000"/>
                </a:solidFill>
              </a:rPr>
              <a:t>In text-processing, phrases are more important for classification than individual words, </a:t>
            </a:r>
            <a:r>
              <a:rPr lang="en-US" dirty="0">
                <a:solidFill>
                  <a:srgbClr val="0070C0"/>
                </a:solidFill>
              </a:rPr>
              <a:t>e.g., “business” may occur in many messages, vs. “business opportunity” which occurs more often in spam.</a:t>
            </a:r>
          </a:p>
          <a:p>
            <a:endParaRPr lang="en-US" dirty="0">
              <a:solidFill>
                <a:srgbClr val="0070C0"/>
              </a:solidFill>
            </a:endParaRPr>
          </a:p>
          <a:p>
            <a:r>
              <a:rPr lang="en-US" dirty="0">
                <a:solidFill>
                  <a:srgbClr val="0070C0"/>
                </a:solidFill>
              </a:rPr>
              <a:t>An “n-gram” is a sequence of tokens (words) of length n, the most important special case is “bigram”=“2-gram” and “trigram”=“3-gram”.</a:t>
            </a:r>
          </a:p>
          <a:p>
            <a:pPr marL="0" indent="0">
              <a:buNone/>
            </a:pPr>
            <a:r>
              <a:rPr lang="en-US" sz="2400" dirty="0"/>
              <a:t>[Nothing to do with “Gramma” or “grammar” or “kilogram” or “</a:t>
            </a:r>
            <a:r>
              <a:rPr lang="en-US" sz="2400" dirty="0" err="1"/>
              <a:t>Grameena</a:t>
            </a:r>
            <a:r>
              <a:rPr lang="en-US" sz="2400" dirty="0"/>
              <a:t> Bank”!]</a:t>
            </a:r>
          </a:p>
          <a:p>
            <a:pPr marL="457200" lvl="1" indent="0">
              <a:buNone/>
            </a:pPr>
            <a:endParaRPr lang="en-US" dirty="0">
              <a:solidFill>
                <a:srgbClr val="FF0000"/>
              </a:solidFill>
            </a:endParaRPr>
          </a:p>
          <a:p>
            <a:r>
              <a:rPr lang="en-US" dirty="0">
                <a:solidFill>
                  <a:srgbClr val="FF0000"/>
                </a:solidFill>
              </a:rPr>
              <a:t>Bag of words representations may work with n-grams instead of individual words.</a:t>
            </a:r>
          </a:p>
          <a:p>
            <a:pPr marL="457200" lvl="1" indent="0">
              <a:buNone/>
            </a:pPr>
            <a:endParaRPr lang="en-US" i="1" dirty="0">
              <a:solidFill>
                <a:srgbClr val="7030A0"/>
              </a:solidFill>
            </a:endParaRPr>
          </a:p>
          <a:p>
            <a:endParaRPr lang="en-US" dirty="0"/>
          </a:p>
        </p:txBody>
      </p:sp>
    </p:spTree>
    <p:extLst>
      <p:ext uri="{BB962C8B-B14F-4D97-AF65-F5344CB8AC3E}">
        <p14:creationId xmlns:p14="http://schemas.microsoft.com/office/powerpoint/2010/main" val="4146563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3389-63BA-87C4-BAA8-2C2C784E28AF}"/>
              </a:ext>
            </a:extLst>
          </p:cNvPr>
          <p:cNvSpPr>
            <a:spLocks noGrp="1"/>
          </p:cNvSpPr>
          <p:nvPr>
            <p:ph type="title"/>
          </p:nvPr>
        </p:nvSpPr>
        <p:spPr/>
        <p:txBody>
          <a:bodyPr/>
          <a:lstStyle/>
          <a:p>
            <a:r>
              <a:rPr lang="en-US" dirty="0"/>
              <a:t>What text features are interesting or useful?</a:t>
            </a:r>
          </a:p>
        </p:txBody>
      </p:sp>
      <p:sp>
        <p:nvSpPr>
          <p:cNvPr id="3" name="Content Placeholder 2">
            <a:extLst>
              <a:ext uri="{FF2B5EF4-FFF2-40B4-BE49-F238E27FC236}">
                <a16:creationId xmlns:a16="http://schemas.microsoft.com/office/drawing/2014/main" id="{B6874A8E-46EB-C631-8202-3CEEA4494691}"/>
              </a:ext>
            </a:extLst>
          </p:cNvPr>
          <p:cNvSpPr>
            <a:spLocks noGrp="1"/>
          </p:cNvSpPr>
          <p:nvPr>
            <p:ph idx="1"/>
          </p:nvPr>
        </p:nvSpPr>
        <p:spPr/>
        <p:txBody>
          <a:bodyPr>
            <a:normAutofit fontScale="92500" lnSpcReduction="10000"/>
          </a:bodyPr>
          <a:lstStyle/>
          <a:p>
            <a:pPr marL="0" indent="0">
              <a:buNone/>
            </a:pPr>
            <a:r>
              <a:rPr lang="en-US" dirty="0">
                <a:solidFill>
                  <a:srgbClr val="C00000"/>
                </a:solidFill>
              </a:rPr>
              <a:t>How much information does a feature provide towards discriminating between the classes of interest?</a:t>
            </a:r>
          </a:p>
          <a:p>
            <a:endParaRPr lang="en-US" dirty="0"/>
          </a:p>
          <a:p>
            <a:r>
              <a:rPr lang="en-US" dirty="0"/>
              <a:t>Words or phrases that occur everywhere (e.g., “you”)—useless</a:t>
            </a:r>
          </a:p>
          <a:p>
            <a:r>
              <a:rPr lang="en-US" dirty="0">
                <a:solidFill>
                  <a:srgbClr val="7030A0"/>
                </a:solidFill>
              </a:rPr>
              <a:t>Words or phrases that occur much more often in a subset of classes, compared to other classes (e.g., “business opportunity”)—useful</a:t>
            </a:r>
          </a:p>
          <a:p>
            <a:r>
              <a:rPr lang="en-US" dirty="0">
                <a:solidFill>
                  <a:srgbClr val="0070C0"/>
                </a:solidFill>
              </a:rPr>
              <a:t>Some words or phrases (e.g., “dosage”) may indicate the domain of discourse, but are not useful for other classification purposes.</a:t>
            </a:r>
          </a:p>
          <a:p>
            <a:r>
              <a:rPr lang="en-US" dirty="0">
                <a:solidFill>
                  <a:srgbClr val="FF0000"/>
                </a:solidFill>
              </a:rPr>
              <a:t>Rare words or phrases (e.g., “necessitating”)—particularly useful in identifying authors.</a:t>
            </a:r>
          </a:p>
          <a:p>
            <a:pPr marL="0" indent="0">
              <a:buNone/>
            </a:pPr>
            <a:r>
              <a:rPr lang="en-US" dirty="0">
                <a:solidFill>
                  <a:srgbClr val="FF0000"/>
                </a:solidFill>
              </a:rPr>
              <a:t>	[Stylometry: characterizes styles of different authors.]</a:t>
            </a:r>
          </a:p>
        </p:txBody>
      </p:sp>
    </p:spTree>
    <p:extLst>
      <p:ext uri="{BB962C8B-B14F-4D97-AF65-F5344CB8AC3E}">
        <p14:creationId xmlns:p14="http://schemas.microsoft.com/office/powerpoint/2010/main" val="3764869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30A9-31F7-4211-6191-EEDDE9C98374}"/>
              </a:ext>
            </a:extLst>
          </p:cNvPr>
          <p:cNvSpPr>
            <a:spLocks noGrp="1"/>
          </p:cNvSpPr>
          <p:nvPr>
            <p:ph type="title"/>
          </p:nvPr>
        </p:nvSpPr>
        <p:spPr/>
        <p:txBody>
          <a:bodyPr/>
          <a:lstStyle/>
          <a:p>
            <a:r>
              <a:rPr lang="en-US" dirty="0"/>
              <a:t>One-size-fits-all vs. Personalization</a:t>
            </a:r>
          </a:p>
        </p:txBody>
      </p:sp>
      <p:sp>
        <p:nvSpPr>
          <p:cNvPr id="3" name="Content Placeholder 2">
            <a:extLst>
              <a:ext uri="{FF2B5EF4-FFF2-40B4-BE49-F238E27FC236}">
                <a16:creationId xmlns:a16="http://schemas.microsoft.com/office/drawing/2014/main" id="{0A78DA69-5DCA-A963-A54C-9A6A823C3FD8}"/>
              </a:ext>
            </a:extLst>
          </p:cNvPr>
          <p:cNvSpPr>
            <a:spLocks noGrp="1"/>
          </p:cNvSpPr>
          <p:nvPr>
            <p:ph idx="1"/>
          </p:nvPr>
        </p:nvSpPr>
        <p:spPr/>
        <p:txBody>
          <a:bodyPr/>
          <a:lstStyle/>
          <a:p>
            <a:r>
              <a:rPr lang="en-US" dirty="0"/>
              <a:t>What’s spam for you may not be spam for someone in Business School.</a:t>
            </a:r>
          </a:p>
          <a:p>
            <a:r>
              <a:rPr lang="en-US" dirty="0"/>
              <a:t>Your “normal” behavior may differ from mine.</a:t>
            </a:r>
          </a:p>
          <a:p>
            <a:endParaRPr lang="en-US" dirty="0"/>
          </a:p>
          <a:p>
            <a:r>
              <a:rPr lang="en-US" dirty="0"/>
              <a:t>Machine Learning system designers are aware of the need for personalization; a typical system may begin from what is “normal” or expected for a population, and fine-tune it for specific users upon deployment.</a:t>
            </a:r>
          </a:p>
        </p:txBody>
      </p:sp>
    </p:spTree>
    <p:extLst>
      <p:ext uri="{BB962C8B-B14F-4D97-AF65-F5344CB8AC3E}">
        <p14:creationId xmlns:p14="http://schemas.microsoft.com/office/powerpoint/2010/main" val="2162529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9142B-47B6-9EB6-B066-EE74AC3D12DE}"/>
              </a:ext>
            </a:extLst>
          </p:cNvPr>
          <p:cNvSpPr>
            <a:spLocks noGrp="1"/>
          </p:cNvSpPr>
          <p:nvPr>
            <p:ph type="title"/>
          </p:nvPr>
        </p:nvSpPr>
        <p:spPr/>
        <p:txBody>
          <a:bodyPr>
            <a:normAutofit/>
          </a:bodyPr>
          <a:lstStyle/>
          <a:p>
            <a:r>
              <a:rPr lang="en-US" sz="3600" dirty="0"/>
              <a:t>Term Frequency-Inverse Document Frequency (TFIDF)</a:t>
            </a:r>
          </a:p>
        </p:txBody>
      </p:sp>
      <p:sp>
        <p:nvSpPr>
          <p:cNvPr id="3" name="Content Placeholder 2">
            <a:extLst>
              <a:ext uri="{FF2B5EF4-FFF2-40B4-BE49-F238E27FC236}">
                <a16:creationId xmlns:a16="http://schemas.microsoft.com/office/drawing/2014/main" id="{29300695-79EE-5BD8-4627-B827B0509CFF}"/>
              </a:ext>
            </a:extLst>
          </p:cNvPr>
          <p:cNvSpPr>
            <a:spLocks noGrp="1"/>
          </p:cNvSpPr>
          <p:nvPr>
            <p:ph idx="1"/>
          </p:nvPr>
        </p:nvSpPr>
        <p:spPr/>
        <p:txBody>
          <a:bodyPr>
            <a:normAutofit lnSpcReduction="10000"/>
          </a:bodyPr>
          <a:lstStyle/>
          <a:p>
            <a:r>
              <a:rPr lang="en-US" b="1" dirty="0">
                <a:solidFill>
                  <a:srgbClr val="FF0000"/>
                </a:solidFill>
              </a:rPr>
              <a:t>Term Frequency </a:t>
            </a:r>
            <a:r>
              <a:rPr lang="en-US" b="1" i="1" dirty="0" err="1">
                <a:solidFill>
                  <a:srgbClr val="FF0000"/>
                </a:solidFill>
              </a:rPr>
              <a:t>tf</a:t>
            </a:r>
            <a:r>
              <a:rPr lang="en-US" b="1" i="1" dirty="0">
                <a:solidFill>
                  <a:srgbClr val="FF0000"/>
                </a:solidFill>
              </a:rPr>
              <a:t>(</a:t>
            </a:r>
            <a:r>
              <a:rPr lang="en-US" b="1" i="1" dirty="0" err="1">
                <a:solidFill>
                  <a:srgbClr val="FF0000"/>
                </a:solidFill>
              </a:rPr>
              <a:t>t,d</a:t>
            </a:r>
            <a:r>
              <a:rPr lang="en-US" b="1" i="1" dirty="0">
                <a:solidFill>
                  <a:srgbClr val="FF0000"/>
                </a:solidFill>
              </a:rPr>
              <a:t>)</a:t>
            </a:r>
            <a:r>
              <a:rPr lang="en-US" b="1" dirty="0">
                <a:solidFill>
                  <a:srgbClr val="FF0000"/>
                </a:solidFill>
              </a:rPr>
              <a:t>: </a:t>
            </a:r>
            <a:r>
              <a:rPr lang="en-US" dirty="0">
                <a:solidFill>
                  <a:srgbClr val="FF0000"/>
                </a:solidFill>
              </a:rPr>
              <a:t>how frequently term </a:t>
            </a:r>
            <a:r>
              <a:rPr lang="en-US" i="1" dirty="0">
                <a:solidFill>
                  <a:srgbClr val="FF0000"/>
                </a:solidFill>
              </a:rPr>
              <a:t>t</a:t>
            </a:r>
            <a:r>
              <a:rPr lang="en-US" dirty="0">
                <a:solidFill>
                  <a:srgbClr val="FF0000"/>
                </a:solidFill>
              </a:rPr>
              <a:t> occurs in document </a:t>
            </a:r>
            <a:r>
              <a:rPr lang="en-US" i="1" dirty="0">
                <a:solidFill>
                  <a:srgbClr val="FF0000"/>
                </a:solidFill>
              </a:rPr>
              <a:t>d</a:t>
            </a:r>
          </a:p>
          <a:p>
            <a:pPr lvl="1"/>
            <a:r>
              <a:rPr lang="en-US" i="1" dirty="0"/>
              <a:t>Example: </a:t>
            </a:r>
            <a:r>
              <a:rPr lang="en-US" dirty="0"/>
              <a:t>if “</a:t>
            </a:r>
            <a:r>
              <a:rPr lang="en-US" i="1" dirty="0"/>
              <a:t>rose</a:t>
            </a:r>
            <a:r>
              <a:rPr lang="en-US" dirty="0"/>
              <a:t>” occurs 20 times in an essay with 1000 words, then </a:t>
            </a:r>
            <a:r>
              <a:rPr lang="en-US" i="1" dirty="0" err="1"/>
              <a:t>tf</a:t>
            </a:r>
            <a:r>
              <a:rPr lang="en-US" i="1" dirty="0"/>
              <a:t>(rose, that essay)=20/1000=0.02</a:t>
            </a:r>
          </a:p>
          <a:p>
            <a:pPr lvl="1"/>
            <a:r>
              <a:rPr lang="en-US" dirty="0"/>
              <a:t>Important Variation: replace the denominator by the frequency of the most frequently occurring term in the document.</a:t>
            </a:r>
          </a:p>
          <a:p>
            <a:r>
              <a:rPr lang="en-US" b="1" dirty="0">
                <a:solidFill>
                  <a:srgbClr val="FF0000"/>
                </a:solidFill>
              </a:rPr>
              <a:t>Inverse Document Frequency: </a:t>
            </a:r>
            <a:r>
              <a:rPr lang="en-US" dirty="0">
                <a:solidFill>
                  <a:srgbClr val="FF0000"/>
                </a:solidFill>
              </a:rPr>
              <a:t>log</a:t>
            </a:r>
            <a:r>
              <a:rPr lang="en-US" baseline="-25000" dirty="0">
                <a:solidFill>
                  <a:srgbClr val="FF0000"/>
                </a:solidFill>
              </a:rPr>
              <a:t>2</a:t>
            </a:r>
            <a:r>
              <a:rPr lang="en-US" dirty="0">
                <a:solidFill>
                  <a:srgbClr val="FF0000"/>
                </a:solidFill>
              </a:rPr>
              <a:t>(total no. of documents/no. of documents containing the term)</a:t>
            </a:r>
          </a:p>
          <a:p>
            <a:pPr lvl="1"/>
            <a:r>
              <a:rPr lang="en-US" i="1" dirty="0"/>
              <a:t>Example: </a:t>
            </a:r>
            <a:r>
              <a:rPr lang="en-US" dirty="0"/>
              <a:t>if “</a:t>
            </a:r>
            <a:r>
              <a:rPr lang="en-US" i="1" dirty="0"/>
              <a:t>rose</a:t>
            </a:r>
            <a:r>
              <a:rPr lang="en-US" dirty="0"/>
              <a:t>” occurs in 20 out of 1000 documents, then </a:t>
            </a:r>
            <a:r>
              <a:rPr lang="en-US" i="1" dirty="0"/>
              <a:t>log</a:t>
            </a:r>
            <a:r>
              <a:rPr lang="en-US" i="1" baseline="-25000" dirty="0"/>
              <a:t>2</a:t>
            </a:r>
            <a:r>
              <a:rPr lang="en-US" i="1" dirty="0"/>
              <a:t>(1000/20)= </a:t>
            </a:r>
            <a:r>
              <a:rPr lang="en-US" dirty="0"/>
              <a:t>about 5.5.</a:t>
            </a:r>
          </a:p>
          <a:p>
            <a:r>
              <a:rPr lang="en-US" dirty="0">
                <a:solidFill>
                  <a:srgbClr val="FF0000"/>
                </a:solidFill>
              </a:rPr>
              <a:t>TFIDF: product of these two.</a:t>
            </a:r>
          </a:p>
          <a:p>
            <a:pPr lvl="1"/>
            <a:r>
              <a:rPr lang="en-US" i="1" dirty="0"/>
              <a:t>Above Example: </a:t>
            </a:r>
            <a:r>
              <a:rPr lang="en-US" dirty="0"/>
              <a:t>(0.02)(5.5) = 0.11</a:t>
            </a:r>
          </a:p>
          <a:p>
            <a:endParaRPr lang="en-US" dirty="0">
              <a:solidFill>
                <a:srgbClr val="FF0000"/>
              </a:solidFill>
            </a:endParaRPr>
          </a:p>
          <a:p>
            <a:pPr lvl="1"/>
            <a:endParaRPr lang="en-US" dirty="0"/>
          </a:p>
          <a:p>
            <a:endParaRPr lang="en-US" dirty="0">
              <a:solidFill>
                <a:srgbClr val="FF0000"/>
              </a:solidFill>
            </a:endParaRPr>
          </a:p>
        </p:txBody>
      </p:sp>
    </p:spTree>
    <p:extLst>
      <p:ext uri="{BB962C8B-B14F-4D97-AF65-F5344CB8AC3E}">
        <p14:creationId xmlns:p14="http://schemas.microsoft.com/office/powerpoint/2010/main" val="1760821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F39B-DE68-0FFE-60C0-5BC15C11377C}"/>
              </a:ext>
            </a:extLst>
          </p:cNvPr>
          <p:cNvSpPr>
            <a:spLocks noGrp="1"/>
          </p:cNvSpPr>
          <p:nvPr>
            <p:ph type="title"/>
          </p:nvPr>
        </p:nvSpPr>
        <p:spPr/>
        <p:txBody>
          <a:bodyPr/>
          <a:lstStyle/>
          <a:p>
            <a:r>
              <a:rPr lang="en-US" dirty="0"/>
              <a:t>Discretization</a:t>
            </a:r>
          </a:p>
        </p:txBody>
      </p:sp>
      <p:sp>
        <p:nvSpPr>
          <p:cNvPr id="3" name="Content Placeholder 2">
            <a:extLst>
              <a:ext uri="{FF2B5EF4-FFF2-40B4-BE49-F238E27FC236}">
                <a16:creationId xmlns:a16="http://schemas.microsoft.com/office/drawing/2014/main" id="{6D2A9FAE-8838-F9D8-F56A-9129335A08A4}"/>
              </a:ext>
            </a:extLst>
          </p:cNvPr>
          <p:cNvSpPr>
            <a:spLocks noGrp="1"/>
          </p:cNvSpPr>
          <p:nvPr>
            <p:ph idx="1"/>
          </p:nvPr>
        </p:nvSpPr>
        <p:spPr/>
        <p:txBody>
          <a:bodyPr>
            <a:normAutofit fontScale="92500" lnSpcReduction="20000"/>
          </a:bodyPr>
          <a:lstStyle/>
          <a:p>
            <a:r>
              <a:rPr lang="en-US" dirty="0">
                <a:solidFill>
                  <a:srgbClr val="FF0000"/>
                </a:solidFill>
              </a:rPr>
              <a:t>Sometimes, it is useful to transform continuous variables into discrete ones</a:t>
            </a:r>
            <a:r>
              <a:rPr lang="en-US" dirty="0"/>
              <a:t>, e.g., from a height attribute to {short, medium, tall}.</a:t>
            </a:r>
          </a:p>
          <a:p>
            <a:r>
              <a:rPr lang="en-US" dirty="0">
                <a:solidFill>
                  <a:srgbClr val="7030A0"/>
                </a:solidFill>
              </a:rPr>
              <a:t>This may be problem-specific: what’s appropriate for horse-riding jockeys may not be appropriate for NBA basketball players.</a:t>
            </a:r>
          </a:p>
          <a:p>
            <a:r>
              <a:rPr lang="en-US" dirty="0"/>
              <a:t>When no labeled data are available, discretization algorithms may create </a:t>
            </a:r>
            <a:r>
              <a:rPr lang="en-US" dirty="0">
                <a:solidFill>
                  <a:srgbClr val="FF0000"/>
                </a:solidFill>
              </a:rPr>
              <a:t>equal-sized intervals</a:t>
            </a:r>
            <a:r>
              <a:rPr lang="en-US" dirty="0"/>
              <a:t>, e.g., [4.5, 5.0), [5.0, 5.5), [5.5, 6.0), [6.0, 6.5), [6.5, 7.0), [7.0, 7.5).</a:t>
            </a:r>
          </a:p>
          <a:p>
            <a:r>
              <a:rPr lang="en-US" dirty="0">
                <a:solidFill>
                  <a:srgbClr val="0070C0"/>
                </a:solidFill>
              </a:rPr>
              <a:t>An alternative is “equal density” binning: ensure that each bin has the same amount of data, e.g., for NBA players, we may have the bins [4.5, 6.1), [6.1, 6.4), [6.5, 6.7), [6.8, 6.9), [6.9, 7.5)</a:t>
            </a:r>
          </a:p>
          <a:p>
            <a:r>
              <a:rPr lang="en-US" i="1" dirty="0">
                <a:solidFill>
                  <a:srgbClr val="FF0000"/>
                </a:solidFill>
              </a:rPr>
              <a:t>Fuzzy sets </a:t>
            </a:r>
            <a:r>
              <a:rPr lang="en-US" dirty="0">
                <a:solidFill>
                  <a:srgbClr val="FF0000"/>
                </a:solidFill>
              </a:rPr>
              <a:t>permit partial membership, </a:t>
            </a:r>
            <a:r>
              <a:rPr lang="en-US" dirty="0"/>
              <a:t>e.g., an NBA player 6’4” may be considered “0.2 short, 0.7 medium, 0.1 tall”.</a:t>
            </a:r>
          </a:p>
        </p:txBody>
      </p:sp>
    </p:spTree>
    <p:extLst>
      <p:ext uri="{BB962C8B-B14F-4D97-AF65-F5344CB8AC3E}">
        <p14:creationId xmlns:p14="http://schemas.microsoft.com/office/powerpoint/2010/main" val="3979141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7C77-DD15-4718-873A-5EBD14550248}"/>
              </a:ext>
            </a:extLst>
          </p:cNvPr>
          <p:cNvSpPr>
            <a:spLocks noGrp="1"/>
          </p:cNvSpPr>
          <p:nvPr>
            <p:ph type="title"/>
          </p:nvPr>
        </p:nvSpPr>
        <p:spPr/>
        <p:txBody>
          <a:bodyPr/>
          <a:lstStyle/>
          <a:p>
            <a:r>
              <a:rPr lang="en-US" dirty="0"/>
              <a:t>Clustering vs. Feature Extraction</a:t>
            </a:r>
          </a:p>
        </p:txBody>
      </p:sp>
      <p:sp>
        <p:nvSpPr>
          <p:cNvPr id="3" name="Content Placeholder 2">
            <a:extLst>
              <a:ext uri="{FF2B5EF4-FFF2-40B4-BE49-F238E27FC236}">
                <a16:creationId xmlns:a16="http://schemas.microsoft.com/office/drawing/2014/main" id="{F39355C5-4FAC-8B96-4E19-9EFB740A96E1}"/>
              </a:ext>
            </a:extLst>
          </p:cNvPr>
          <p:cNvSpPr>
            <a:spLocks noGrp="1"/>
          </p:cNvSpPr>
          <p:nvPr>
            <p:ph idx="1"/>
          </p:nvPr>
        </p:nvSpPr>
        <p:spPr/>
        <p:txBody>
          <a:bodyPr/>
          <a:lstStyle/>
          <a:p>
            <a:r>
              <a:rPr lang="en-US" dirty="0">
                <a:solidFill>
                  <a:srgbClr val="0070C0"/>
                </a:solidFill>
              </a:rPr>
              <a:t>Some authors consider cluster membership in the data space to be a feature—we don’t!</a:t>
            </a:r>
          </a:p>
          <a:p>
            <a:endParaRPr lang="en-US" dirty="0"/>
          </a:p>
          <a:p>
            <a:r>
              <a:rPr lang="en-US" dirty="0"/>
              <a:t>What we call a feature ought to be a robust definition, not having to change if new data is added to the data set.</a:t>
            </a:r>
          </a:p>
          <a:p>
            <a:endParaRPr lang="en-US" dirty="0"/>
          </a:p>
          <a:p>
            <a:r>
              <a:rPr lang="en-US" dirty="0"/>
              <a:t>From our perspective, feature extraction is the step performed before (supervised or unsupervised) learning, not after!</a:t>
            </a:r>
          </a:p>
        </p:txBody>
      </p:sp>
    </p:spTree>
    <p:extLst>
      <p:ext uri="{BB962C8B-B14F-4D97-AF65-F5344CB8AC3E}">
        <p14:creationId xmlns:p14="http://schemas.microsoft.com/office/powerpoint/2010/main" val="3519882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F88E-5EA5-4E0A-30F2-01A6F30E29C1}"/>
              </a:ext>
            </a:extLst>
          </p:cNvPr>
          <p:cNvSpPr>
            <a:spLocks noGrp="1"/>
          </p:cNvSpPr>
          <p:nvPr>
            <p:ph type="title"/>
          </p:nvPr>
        </p:nvSpPr>
        <p:spPr/>
        <p:txBody>
          <a:bodyPr/>
          <a:lstStyle/>
          <a:p>
            <a:r>
              <a:rPr lang="en-US" dirty="0"/>
              <a:t>Occam’s Razor</a:t>
            </a:r>
          </a:p>
        </p:txBody>
      </p:sp>
      <p:sp>
        <p:nvSpPr>
          <p:cNvPr id="3" name="Content Placeholder 2">
            <a:extLst>
              <a:ext uri="{FF2B5EF4-FFF2-40B4-BE49-F238E27FC236}">
                <a16:creationId xmlns:a16="http://schemas.microsoft.com/office/drawing/2014/main" id="{611140FA-D37D-185B-59C0-0739099E4E78}"/>
              </a:ext>
            </a:extLst>
          </p:cNvPr>
          <p:cNvSpPr>
            <a:spLocks noGrp="1"/>
          </p:cNvSpPr>
          <p:nvPr>
            <p:ph idx="1"/>
          </p:nvPr>
        </p:nvSpPr>
        <p:spPr/>
        <p:txBody>
          <a:bodyPr/>
          <a:lstStyle/>
          <a:p>
            <a:pPr marL="0" indent="0">
              <a:buNone/>
            </a:pPr>
            <a:r>
              <a:rPr lang="en-US" dirty="0"/>
              <a:t>My version: </a:t>
            </a:r>
            <a:r>
              <a:rPr lang="en-US" dirty="0">
                <a:solidFill>
                  <a:srgbClr val="0070C0"/>
                </a:solidFill>
              </a:rPr>
              <a:t>If you have the choice of purchasing an acceptable razor for $10 or an excellent razor for $100, what would you prefer?</a:t>
            </a:r>
          </a:p>
          <a:p>
            <a:pPr marL="0" indent="0">
              <a:buNone/>
            </a:pPr>
            <a:endParaRPr lang="en-US" dirty="0">
              <a:solidFill>
                <a:srgbClr val="0070C0"/>
              </a:solidFill>
            </a:endParaRPr>
          </a:p>
          <a:p>
            <a:r>
              <a:rPr lang="en-US" dirty="0">
                <a:solidFill>
                  <a:srgbClr val="FF0000"/>
                </a:solidFill>
              </a:rPr>
              <a:t>In science, simpler systems, theories, and explanations are preferred to complicated ones.</a:t>
            </a:r>
          </a:p>
          <a:p>
            <a:endParaRPr lang="en-US" dirty="0"/>
          </a:p>
          <a:p>
            <a:r>
              <a:rPr lang="en-US" dirty="0"/>
              <a:t>But </a:t>
            </a:r>
            <a:r>
              <a:rPr lang="en-US" u="sng" dirty="0"/>
              <a:t>we</a:t>
            </a:r>
            <a:r>
              <a:rPr lang="en-US" dirty="0"/>
              <a:t> make </a:t>
            </a:r>
            <a:r>
              <a:rPr lang="en-US" dirty="0">
                <a:solidFill>
                  <a:srgbClr val="7030A0"/>
                </a:solidFill>
              </a:rPr>
              <a:t>tradeoff decisions, </a:t>
            </a:r>
            <a:r>
              <a:rPr lang="en-US" dirty="0"/>
              <a:t>e.g., preferring the excellent razor if it is on sale for $15.</a:t>
            </a:r>
          </a:p>
        </p:txBody>
      </p:sp>
    </p:spTree>
    <p:extLst>
      <p:ext uri="{BB962C8B-B14F-4D97-AF65-F5344CB8AC3E}">
        <p14:creationId xmlns:p14="http://schemas.microsoft.com/office/powerpoint/2010/main" val="10979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67A7-887B-1921-D55F-696303F51E93}"/>
              </a:ext>
            </a:extLst>
          </p:cNvPr>
          <p:cNvSpPr>
            <a:spLocks noGrp="1"/>
          </p:cNvSpPr>
          <p:nvPr>
            <p:ph type="title"/>
          </p:nvPr>
        </p:nvSpPr>
        <p:spPr/>
        <p:txBody>
          <a:bodyPr/>
          <a:lstStyle/>
          <a:p>
            <a:r>
              <a:rPr lang="en-US" dirty="0"/>
              <a:t>Examples of domain-specific features</a:t>
            </a:r>
          </a:p>
        </p:txBody>
      </p:sp>
      <p:sp>
        <p:nvSpPr>
          <p:cNvPr id="3" name="Content Placeholder 2">
            <a:extLst>
              <a:ext uri="{FF2B5EF4-FFF2-40B4-BE49-F238E27FC236}">
                <a16:creationId xmlns:a16="http://schemas.microsoft.com/office/drawing/2014/main" id="{6B9B74BA-905A-AFFC-040C-DB92F18A88CF}"/>
              </a:ext>
            </a:extLst>
          </p:cNvPr>
          <p:cNvSpPr>
            <a:spLocks noGrp="1"/>
          </p:cNvSpPr>
          <p:nvPr>
            <p:ph idx="1"/>
          </p:nvPr>
        </p:nvSpPr>
        <p:spPr/>
        <p:txBody>
          <a:bodyPr/>
          <a:lstStyle/>
          <a:p>
            <a:r>
              <a:rPr lang="en-US" dirty="0"/>
              <a:t>Natural language processing: bag of words, n-grams</a:t>
            </a:r>
          </a:p>
          <a:p>
            <a:r>
              <a:rPr lang="en-US" dirty="0"/>
              <a:t>Speech processing: phonemes, syllables</a:t>
            </a:r>
          </a:p>
          <a:p>
            <a:r>
              <a:rPr lang="en-US" dirty="0"/>
              <a:t>Image processing: straight line segments, curves, circle, other shape primitives</a:t>
            </a:r>
          </a:p>
          <a:p>
            <a:r>
              <a:rPr lang="en-US" dirty="0"/>
              <a:t>Medical diagnosis: clusters of related symptoms</a:t>
            </a:r>
          </a:p>
          <a:p>
            <a:endParaRPr lang="en-US" dirty="0"/>
          </a:p>
          <a:p>
            <a:pPr marL="0" indent="0">
              <a:buNone/>
            </a:pPr>
            <a:r>
              <a:rPr lang="en-US" dirty="0"/>
              <a:t>Some ML models such as neural networks simultaneously perform feature extraction while solving a supervised learning problem.</a:t>
            </a:r>
          </a:p>
          <a:p>
            <a:endParaRPr lang="en-US" dirty="0"/>
          </a:p>
        </p:txBody>
      </p:sp>
    </p:spTree>
    <p:extLst>
      <p:ext uri="{BB962C8B-B14F-4D97-AF65-F5344CB8AC3E}">
        <p14:creationId xmlns:p14="http://schemas.microsoft.com/office/powerpoint/2010/main" val="163578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D783-C10C-502F-5AF4-5D5322F5E3B5}"/>
              </a:ext>
            </a:extLst>
          </p:cNvPr>
          <p:cNvSpPr>
            <a:spLocks noGrp="1"/>
          </p:cNvSpPr>
          <p:nvPr>
            <p:ph type="title"/>
          </p:nvPr>
        </p:nvSpPr>
        <p:spPr/>
        <p:txBody>
          <a:bodyPr/>
          <a:lstStyle/>
          <a:p>
            <a:r>
              <a:rPr lang="en-US" dirty="0"/>
              <a:t>Attributes may be strongly correlated!</a:t>
            </a:r>
          </a:p>
        </p:txBody>
      </p:sp>
      <p:sp>
        <p:nvSpPr>
          <p:cNvPr id="3" name="Content Placeholder 2">
            <a:extLst>
              <a:ext uri="{FF2B5EF4-FFF2-40B4-BE49-F238E27FC236}">
                <a16:creationId xmlns:a16="http://schemas.microsoft.com/office/drawing/2014/main" id="{EDA9CBCC-0B7C-22BB-326B-534C7ACF156F}"/>
              </a:ext>
            </a:extLst>
          </p:cNvPr>
          <p:cNvSpPr>
            <a:spLocks noGrp="1"/>
          </p:cNvSpPr>
          <p:nvPr>
            <p:ph idx="1"/>
          </p:nvPr>
        </p:nvSpPr>
        <p:spPr/>
        <p:txBody>
          <a:bodyPr/>
          <a:lstStyle/>
          <a:p>
            <a:pPr marL="0" indent="0">
              <a:buNone/>
            </a:pPr>
            <a:r>
              <a:rPr lang="en-US" dirty="0">
                <a:solidFill>
                  <a:srgbClr val="FF0000"/>
                </a:solidFill>
              </a:rPr>
              <a:t>Example: </a:t>
            </a:r>
            <a:r>
              <a:rPr lang="en-US" dirty="0"/>
              <a:t>a student’s grades in Calculus 1 and Calculus 2 courses—usually (but not always) they are both low or both high.</a:t>
            </a:r>
          </a:p>
          <a:p>
            <a:pPr marL="0" indent="0">
              <a:buNone/>
            </a:pPr>
            <a:endParaRPr lang="en-US" dirty="0"/>
          </a:p>
          <a:p>
            <a:pPr marL="0" indent="0">
              <a:buNone/>
            </a:pPr>
            <a:r>
              <a:rPr lang="en-US" dirty="0"/>
              <a:t>So what?</a:t>
            </a:r>
          </a:p>
          <a:p>
            <a:pPr marL="0" indent="0">
              <a:buNone/>
            </a:pPr>
            <a:endParaRPr lang="en-US" dirty="0"/>
          </a:p>
          <a:p>
            <a:pPr marL="0" indent="0">
              <a:buNone/>
            </a:pPr>
            <a:r>
              <a:rPr lang="en-US" dirty="0"/>
              <a:t>A prediction may strongly depend on these attributes, but knowing either one is sufficient, </a:t>
            </a:r>
            <a:r>
              <a:rPr lang="en-US" dirty="0">
                <a:solidFill>
                  <a:srgbClr val="FF0000"/>
                </a:solidFill>
              </a:rPr>
              <a:t>the second one does not provide additional information</a:t>
            </a:r>
            <a:r>
              <a:rPr lang="en-US" dirty="0"/>
              <a:t> for the prediction task.</a:t>
            </a:r>
          </a:p>
          <a:p>
            <a:pPr marL="0" indent="0">
              <a:buNone/>
            </a:pPr>
            <a:endParaRPr lang="en-US" dirty="0"/>
          </a:p>
        </p:txBody>
      </p:sp>
    </p:spTree>
    <p:extLst>
      <p:ext uri="{BB962C8B-B14F-4D97-AF65-F5344CB8AC3E}">
        <p14:creationId xmlns:p14="http://schemas.microsoft.com/office/powerpoint/2010/main" val="172294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D33-D4B1-4A17-E255-393B9E2B6319}"/>
              </a:ext>
            </a:extLst>
          </p:cNvPr>
          <p:cNvSpPr>
            <a:spLocks noGrp="1"/>
          </p:cNvSpPr>
          <p:nvPr>
            <p:ph type="title"/>
          </p:nvPr>
        </p:nvSpPr>
        <p:spPr/>
        <p:txBody>
          <a:bodyPr/>
          <a:lstStyle/>
          <a:p>
            <a:r>
              <a:rPr lang="en-US" dirty="0"/>
              <a:t>Attribute Selection</a:t>
            </a:r>
          </a:p>
        </p:txBody>
      </p:sp>
      <p:sp>
        <p:nvSpPr>
          <p:cNvPr id="3" name="Content Placeholder 2">
            <a:extLst>
              <a:ext uri="{FF2B5EF4-FFF2-40B4-BE49-F238E27FC236}">
                <a16:creationId xmlns:a16="http://schemas.microsoft.com/office/drawing/2014/main" id="{3636A184-7EC4-D8D8-DBB8-CE664E95882E}"/>
              </a:ext>
            </a:extLst>
          </p:cNvPr>
          <p:cNvSpPr>
            <a:spLocks noGrp="1"/>
          </p:cNvSpPr>
          <p:nvPr>
            <p:ph idx="1"/>
          </p:nvPr>
        </p:nvSpPr>
        <p:spPr/>
        <p:txBody>
          <a:bodyPr/>
          <a:lstStyle/>
          <a:p>
            <a:r>
              <a:rPr lang="en-US" dirty="0"/>
              <a:t>Given: a labeled data set with many attributes, determine which attributes are (a) irrelevant; (b) useful; (c) most useful for the prediction task.</a:t>
            </a:r>
          </a:p>
          <a:p>
            <a:r>
              <a:rPr lang="en-US" b="1" dirty="0"/>
              <a:t>Best scenario</a:t>
            </a:r>
            <a:r>
              <a:rPr lang="en-US" dirty="0"/>
              <a:t>: decide before applying an ML algorithm.</a:t>
            </a:r>
          </a:p>
          <a:p>
            <a:r>
              <a:rPr lang="en-US" b="1" dirty="0"/>
              <a:t>Usual scenario</a:t>
            </a:r>
            <a:r>
              <a:rPr lang="en-US" dirty="0"/>
              <a:t>: learn model parameters first, and then perform post-hoc analysis.</a:t>
            </a:r>
          </a:p>
        </p:txBody>
      </p:sp>
    </p:spTree>
    <p:extLst>
      <p:ext uri="{BB962C8B-B14F-4D97-AF65-F5344CB8AC3E}">
        <p14:creationId xmlns:p14="http://schemas.microsoft.com/office/powerpoint/2010/main" val="1540284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80B6-94DB-7960-B51D-D50475A0738C}"/>
              </a:ext>
            </a:extLst>
          </p:cNvPr>
          <p:cNvSpPr>
            <a:spLocks noGrp="1"/>
          </p:cNvSpPr>
          <p:nvPr>
            <p:ph type="title"/>
          </p:nvPr>
        </p:nvSpPr>
        <p:spPr/>
        <p:txBody>
          <a:bodyPr/>
          <a:lstStyle/>
          <a:p>
            <a:r>
              <a:rPr lang="en-US" dirty="0"/>
              <a:t>“Early” decisions about attribute selection</a:t>
            </a:r>
          </a:p>
        </p:txBody>
      </p:sp>
      <p:sp>
        <p:nvSpPr>
          <p:cNvPr id="3" name="Content Placeholder 2">
            <a:extLst>
              <a:ext uri="{FF2B5EF4-FFF2-40B4-BE49-F238E27FC236}">
                <a16:creationId xmlns:a16="http://schemas.microsoft.com/office/drawing/2014/main" id="{289A2B01-2B42-B418-B5C0-28816E88B5DB}"/>
              </a:ext>
            </a:extLst>
          </p:cNvPr>
          <p:cNvSpPr>
            <a:spLocks noGrp="1"/>
          </p:cNvSpPr>
          <p:nvPr>
            <p:ph idx="1"/>
          </p:nvPr>
        </p:nvSpPr>
        <p:spPr/>
        <p:txBody>
          <a:bodyPr/>
          <a:lstStyle/>
          <a:p>
            <a:r>
              <a:rPr lang="en-US" dirty="0">
                <a:solidFill>
                  <a:srgbClr val="FF0000"/>
                </a:solidFill>
              </a:rPr>
              <a:t>Prior knowledge is helpful</a:t>
            </a:r>
            <a:r>
              <a:rPr lang="en-US" dirty="0"/>
              <a:t>: delete attributes known to be merely identifiers of individual data (e.g., name, SUID, address, …)—doing this will prevent the possibility of spurious inferences.</a:t>
            </a:r>
          </a:p>
          <a:p>
            <a:r>
              <a:rPr lang="en-US" dirty="0">
                <a:solidFill>
                  <a:srgbClr val="FF0000"/>
                </a:solidFill>
              </a:rPr>
              <a:t>Magnitude of correlation of attribute with the data label </a:t>
            </a:r>
            <a:r>
              <a:rPr lang="en-US" dirty="0"/>
              <a:t>(or quantity to be predicted): if correlation is highly positive or negative, we know the attribute is more useful for prediction.</a:t>
            </a:r>
          </a:p>
          <a:p>
            <a:r>
              <a:rPr lang="en-US" dirty="0">
                <a:solidFill>
                  <a:srgbClr val="FF0000"/>
                </a:solidFill>
              </a:rPr>
              <a:t>Correlation between attributes: </a:t>
            </a:r>
            <a:r>
              <a:rPr lang="en-US" dirty="0"/>
              <a:t>if two attributes are strongly correlated (positively or negatively), one can be omitted.</a:t>
            </a:r>
          </a:p>
          <a:p>
            <a:endParaRPr lang="en-US" dirty="0"/>
          </a:p>
        </p:txBody>
      </p:sp>
    </p:spTree>
    <p:extLst>
      <p:ext uri="{BB962C8B-B14F-4D97-AF65-F5344CB8AC3E}">
        <p14:creationId xmlns:p14="http://schemas.microsoft.com/office/powerpoint/2010/main" val="1558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BD24-3361-E72C-1EA9-0929439D587C}"/>
              </a:ext>
            </a:extLst>
          </p:cNvPr>
          <p:cNvSpPr>
            <a:spLocks noGrp="1"/>
          </p:cNvSpPr>
          <p:nvPr>
            <p:ph type="title"/>
          </p:nvPr>
        </p:nvSpPr>
        <p:spPr/>
        <p:txBody>
          <a:bodyPr/>
          <a:lstStyle/>
          <a:p>
            <a:r>
              <a:rPr lang="en-US" dirty="0"/>
              <a:t>Can we do better than linear correlation?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F19FBE-8A70-1649-5AA0-CDC8E5DDDD47}"/>
                  </a:ext>
                </a:extLst>
              </p:cNvPr>
              <p:cNvSpPr>
                <a:spLocks noGrp="1"/>
              </p:cNvSpPr>
              <p:nvPr>
                <p:ph idx="1"/>
              </p:nvPr>
            </p:nvSpPr>
            <p:spPr/>
            <p:txBody>
              <a:bodyPr>
                <a:normAutofit fontScale="92500" lnSpcReduction="20000"/>
              </a:bodyPr>
              <a:lstStyle/>
              <a:p>
                <a:r>
                  <a:rPr lang="en-US" dirty="0">
                    <a:solidFill>
                      <a:srgbClr val="FF0000"/>
                    </a:solidFill>
                  </a:rPr>
                  <a:t>Mutual Information (MI): </a:t>
                </a:r>
                <a:r>
                  <a:rPr lang="en-US" dirty="0"/>
                  <a:t>how uncertain are we about one variable, if we know the value of another variable?</a:t>
                </a:r>
              </a:p>
              <a:p>
                <a:r>
                  <a:rPr lang="en-US" dirty="0"/>
                  <a:t>How different is the joint distribution of two variables from the product of their individual distributions? </a:t>
                </a:r>
              </a:p>
              <a:p>
                <a:r>
                  <a:rPr lang="en-US" dirty="0"/>
                  <a:t>If </a:t>
                </a:r>
                <a:r>
                  <a:rPr lang="en-US" i="1" dirty="0"/>
                  <a:t>X </a:t>
                </a:r>
                <a:r>
                  <a:rPr lang="en-US" dirty="0"/>
                  <a:t>and </a:t>
                </a:r>
                <a:r>
                  <a:rPr lang="en-US" i="1" dirty="0"/>
                  <a:t>Y</a:t>
                </a:r>
                <a:r>
                  <a:rPr lang="en-US" dirty="0"/>
                  <a:t> are discrete random variables whose possible values are denoted by </a:t>
                </a:r>
                <a:r>
                  <a:rPr lang="en-US" i="1" dirty="0"/>
                  <a:t>x</a:t>
                </a:r>
                <a:r>
                  <a:rPr lang="en-US" dirty="0"/>
                  <a:t> and </a:t>
                </a:r>
                <a:r>
                  <a:rPr lang="en-US" i="1" dirty="0"/>
                  <a:t>y</a:t>
                </a:r>
                <a:r>
                  <a:rPr lang="en-US" dirty="0"/>
                  <a:t>, and </a:t>
                </a:r>
                <a:r>
                  <a:rPr lang="en-US" i="1" dirty="0"/>
                  <a:t>P</a:t>
                </a:r>
                <a:r>
                  <a:rPr lang="en-US" dirty="0"/>
                  <a:t> denotes the probability mass function, then</a:t>
                </a:r>
                <a:r>
                  <a:rPr lang="en-US" dirty="0">
                    <a:solidFill>
                      <a:srgbClr val="FF0000"/>
                    </a:solidFill>
                  </a:rPr>
                  <a:t> I(X;Y)= </a:t>
                </a:r>
                <a14:m>
                  <m:oMath xmlns:m="http://schemas.openxmlformats.org/officeDocument/2006/math">
                    <m:nary>
                      <m:naryPr>
                        <m:chr m:val="∑"/>
                        <m:supHide m:val="on"/>
                        <m:ctrlPr>
                          <a:rPr lang="en-US" i="1" smtClean="0">
                            <a:solidFill>
                              <a:srgbClr val="FF0000"/>
                            </a:solidFill>
                            <a:latin typeface="Cambria Math" panose="02040503050406030204" pitchFamily="18" charset="0"/>
                          </a:rPr>
                        </m:ctrlPr>
                      </m:naryPr>
                      <m:sub>
                        <m:r>
                          <m:rPr>
                            <m:brk m:alnAt="7"/>
                          </m:rPr>
                          <a:rPr lang="en-US" b="0" i="1" smtClean="0">
                            <a:solidFill>
                              <a:srgbClr val="FF0000"/>
                            </a:solidFill>
                            <a:latin typeface="Cambria Math" panose="02040503050406030204" pitchFamily="18" charset="0"/>
                          </a:rPr>
                          <m:t>𝑥</m:t>
                        </m:r>
                      </m:sub>
                      <m:sup/>
                      <m:e>
                        <m:nary>
                          <m:naryPr>
                            <m:chr m:val="∑"/>
                            <m:supHide m:val="on"/>
                            <m:ctrlPr>
                              <a:rPr lang="en-US" i="1" smtClean="0">
                                <a:solidFill>
                                  <a:srgbClr val="FF0000"/>
                                </a:solidFill>
                                <a:latin typeface="Cambria Math" panose="02040503050406030204" pitchFamily="18" charset="0"/>
                              </a:rPr>
                            </m:ctrlPr>
                          </m:naryPr>
                          <m:sub>
                            <m:r>
                              <m:rPr>
                                <m:brk m:alnAt="7"/>
                              </m:rPr>
                              <a:rPr lang="en-US" b="0" i="1" smtClean="0">
                                <a:solidFill>
                                  <a:srgbClr val="FF0000"/>
                                </a:solidFill>
                                <a:latin typeface="Cambria Math" panose="02040503050406030204" pitchFamily="18" charset="0"/>
                              </a:rPr>
                              <m:t>𝑦</m:t>
                            </m:r>
                          </m:sub>
                          <m:sup/>
                          <m:e>
                            <m:r>
                              <a:rPr lang="en-US" b="0" i="1" smtClean="0">
                                <a:solidFill>
                                  <a:srgbClr val="FF0000"/>
                                </a:solidFill>
                                <a:latin typeface="Cambria Math" panose="02040503050406030204" pitchFamily="18" charset="0"/>
                              </a:rPr>
                              <m:t>𝑃</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e>
                        </m:nary>
                      </m:e>
                    </m:nary>
                  </m:oMath>
                </a14:m>
                <a:r>
                  <a:rPr lang="en-US" dirty="0">
                    <a:solidFill>
                      <a:srgbClr val="FF0000"/>
                    </a:solidFill>
                  </a:rPr>
                  <a:t> log </a:t>
                </a:r>
                <a14:m>
                  <m:oMath xmlns:m="http://schemas.openxmlformats.org/officeDocument/2006/math">
                    <m:f>
                      <m:fPr>
                        <m:ctrlPr>
                          <a:rPr lang="en-US" i="1" smtClean="0">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𝑃</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𝑦</m:t>
                        </m:r>
                        <m:r>
                          <m:rPr>
                            <m:nor/>
                          </m:rPr>
                          <a:rPr lang="en-US" dirty="0">
                            <a:solidFill>
                              <a:srgbClr val="FF0000"/>
                            </a:solidFill>
                          </a:rPr>
                          <m:t>)</m:t>
                        </m:r>
                      </m:num>
                      <m:den>
                        <m:r>
                          <a:rPr lang="en-US" b="0" i="1" smtClean="0">
                            <a:solidFill>
                              <a:srgbClr val="FF0000"/>
                            </a:solidFill>
                            <a:latin typeface="Cambria Math" panose="02040503050406030204" pitchFamily="18" charset="0"/>
                          </a:rPr>
                          <m:t>𝑃</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𝑥</m:t>
                            </m:r>
                          </m:e>
                        </m:d>
                        <m:r>
                          <a:rPr lang="en-US" b="0" i="1" smtClean="0">
                            <a:solidFill>
                              <a:srgbClr val="FF0000"/>
                            </a:solidFill>
                            <a:latin typeface="Cambria Math" panose="02040503050406030204" pitchFamily="18" charset="0"/>
                          </a:rPr>
                          <m:t>𝑃</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den>
                    </m:f>
                  </m:oMath>
                </a14:m>
                <a:endParaRPr lang="en-US" dirty="0"/>
              </a:p>
              <a:p>
                <a:r>
                  <a:rPr lang="en-US" dirty="0"/>
                  <a:t>This is equivalent to </a:t>
                </a:r>
                <a:r>
                  <a:rPr lang="en-US" dirty="0">
                    <a:solidFill>
                      <a:srgbClr val="7030A0"/>
                    </a:solidFill>
                  </a:rPr>
                  <a:t>Entropy(X)-Entropy(X|Y).</a:t>
                </a:r>
              </a:p>
              <a:p>
                <a:r>
                  <a:rPr lang="en-US" dirty="0"/>
                  <a:t>For continuous distributions, use integrals instead of sums, and </a:t>
                </a:r>
                <a:r>
                  <a:rPr lang="en-US" i="1" dirty="0"/>
                  <a:t>P </a:t>
                </a:r>
                <a:r>
                  <a:rPr lang="en-US" dirty="0"/>
                  <a:t>denotes the probability density function.</a:t>
                </a:r>
              </a:p>
              <a:p>
                <a:r>
                  <a:rPr lang="en-US" dirty="0"/>
                  <a:t>Has been generalized to multiple (&gt;2) variables.</a:t>
                </a:r>
              </a:p>
            </p:txBody>
          </p:sp>
        </mc:Choice>
        <mc:Fallback xmlns="">
          <p:sp>
            <p:nvSpPr>
              <p:cNvPr id="3" name="Content Placeholder 2">
                <a:extLst>
                  <a:ext uri="{FF2B5EF4-FFF2-40B4-BE49-F238E27FC236}">
                    <a16:creationId xmlns:a16="http://schemas.microsoft.com/office/drawing/2014/main" id="{9BF19FBE-8A70-1649-5AA0-CDC8E5DDDD47}"/>
                  </a:ext>
                </a:extLst>
              </p:cNvPr>
              <p:cNvSpPr>
                <a:spLocks noGrp="1" noRot="1" noChangeAspect="1" noMove="1" noResize="1" noEditPoints="1" noAdjustHandles="1" noChangeArrowheads="1" noChangeShapeType="1" noTextEdit="1"/>
              </p:cNvSpPr>
              <p:nvPr>
                <p:ph idx="1"/>
              </p:nvPr>
            </p:nvSpPr>
            <p:spPr>
              <a:blipFill>
                <a:blip r:embed="rId2"/>
                <a:stretch>
                  <a:fillRect l="-2774" t="-3488" r="-965"/>
                </a:stretch>
              </a:blipFill>
            </p:spPr>
            <p:txBody>
              <a:bodyPr/>
              <a:lstStyle/>
              <a:p>
                <a:r>
                  <a:rPr lang="en-US">
                    <a:noFill/>
                  </a:rPr>
                  <a:t> </a:t>
                </a:r>
              </a:p>
            </p:txBody>
          </p:sp>
        </mc:Fallback>
      </mc:AlternateContent>
    </p:spTree>
    <p:extLst>
      <p:ext uri="{BB962C8B-B14F-4D97-AF65-F5344CB8AC3E}">
        <p14:creationId xmlns:p14="http://schemas.microsoft.com/office/powerpoint/2010/main" val="874266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6047</TotalTime>
  <Words>3582</Words>
  <Application>Microsoft Office PowerPoint</Application>
  <PresentationFormat>Widescreen</PresentationFormat>
  <Paragraphs>306</Paragraphs>
  <Slides>46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Cambria Math</vt:lpstr>
      <vt:lpstr>Helvetica</vt:lpstr>
      <vt:lpstr>Söhne</vt:lpstr>
      <vt:lpstr>Office Theme</vt:lpstr>
      <vt:lpstr>Feature Extraction and Selection</vt:lpstr>
      <vt:lpstr>Class Exercise</vt:lpstr>
      <vt:lpstr>What are “Features” (in the ML context)</vt:lpstr>
      <vt:lpstr>Example of a well-known feature</vt:lpstr>
      <vt:lpstr>Examples of domain-specific features</vt:lpstr>
      <vt:lpstr>Attributes may be strongly correlated!</vt:lpstr>
      <vt:lpstr>Attribute Selection</vt:lpstr>
      <vt:lpstr>“Early” decisions about attribute selection</vt:lpstr>
      <vt:lpstr>Can we do better than linear correlation?</vt:lpstr>
      <vt:lpstr>Extreme cases for Mutual Information</vt:lpstr>
      <vt:lpstr>Using Mutual Information for Feature Selection</vt:lpstr>
      <vt:lpstr>Linear Combinations of Attributes</vt:lpstr>
      <vt:lpstr>Principal Component Analysis (PCA)</vt:lpstr>
      <vt:lpstr>Principal Component Analysis</vt:lpstr>
      <vt:lpstr>How many (k) Eigenvectors are enough?</vt:lpstr>
      <vt:lpstr>Finding  Eigenvectors  Iterative algorithms have been developed, but currently the most efficient approach is “Singular Value Decomposition” </vt:lpstr>
      <vt:lpstr>Using Eigenvectors to identify Principal Components</vt:lpstr>
      <vt:lpstr>Geometric Perspective</vt:lpstr>
      <vt:lpstr>Singular Value Decomposition (SVD)</vt:lpstr>
      <vt:lpstr>Nonlinear Attribute Combinations</vt:lpstr>
      <vt:lpstr>Kernel PCA</vt:lpstr>
      <vt:lpstr>Factor analysis</vt:lpstr>
      <vt:lpstr>Other PCA variations</vt:lpstr>
      <vt:lpstr>PCA vs. Feature Selection from Attributes</vt:lpstr>
      <vt:lpstr>Feature selection after Machine Learning</vt:lpstr>
      <vt:lpstr>Iterative “Leave-one-out” approach —assuming low correlation between attributes</vt:lpstr>
      <vt:lpstr>Iterative approach —accounting for high correlations among some attributes</vt:lpstr>
      <vt:lpstr>Domain-specific feature extraction</vt:lpstr>
      <vt:lpstr>Feature Extraction may occur at any stage!</vt:lpstr>
      <vt:lpstr>Measuring the usefulness of an attribute/feature</vt:lpstr>
      <vt:lpstr>Measuring the usefulness of a subset of attributes/features: “Wrapper” approach</vt:lpstr>
      <vt:lpstr>Attribute Elimination</vt:lpstr>
      <vt:lpstr>Mathematical Function Approximation</vt:lpstr>
      <vt:lpstr>Scale Invariant Feature Transform (SIFT)</vt:lpstr>
      <vt:lpstr>Fourier Transform: features are the sizes of peaks in the frequency domain</vt:lpstr>
      <vt:lpstr>Extraction of Power Bands from EEG signals using Fourier Transform</vt:lpstr>
      <vt:lpstr>Software Engineering Example</vt:lpstr>
      <vt:lpstr>Other Examples of Features—classifying text (content from Alexandre Bouchard-Côté, Univ. of British Columbia) </vt:lpstr>
      <vt:lpstr>Example: Spam Filtering</vt:lpstr>
      <vt:lpstr>Features in text processing: Bigrams, Trigrams, n-grams</vt:lpstr>
      <vt:lpstr>What text features are interesting or useful?</vt:lpstr>
      <vt:lpstr>One-size-fits-all vs. Personalization</vt:lpstr>
      <vt:lpstr>Term Frequency-Inverse Document Frequency (TFIDF)</vt:lpstr>
      <vt:lpstr>Discretization</vt:lpstr>
      <vt:lpstr>Clustering vs. Feature Extraction</vt:lpstr>
      <vt:lpstr>Occam’s Razor</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Machine Learning</dc:title>
  <dc:creator>Chilukuri K Mohan</dc:creator>
  <cp:lastModifiedBy>Arlene Dcosta</cp:lastModifiedBy>
  <cp:revision>37</cp:revision>
  <dcterms:created xsi:type="dcterms:W3CDTF">2019-01-15T17:27:55Z</dcterms:created>
  <dcterms:modified xsi:type="dcterms:W3CDTF">2023-09-19T23:45:29Z</dcterms:modified>
</cp:coreProperties>
</file>