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handoutMasterIdLst>
    <p:handoutMasterId r:id="rId33"/>
  </p:handoutMasterIdLst>
  <p:sldIdLst>
    <p:sldId id="256" r:id="rId2"/>
    <p:sldId id="260" r:id="rId3"/>
    <p:sldId id="299" r:id="rId4"/>
    <p:sldId id="301" r:id="rId5"/>
    <p:sldId id="309" r:id="rId6"/>
    <p:sldId id="259" r:id="rId7"/>
    <p:sldId id="294" r:id="rId8"/>
    <p:sldId id="288" r:id="rId9"/>
    <p:sldId id="295" r:id="rId10"/>
    <p:sldId id="257" r:id="rId11"/>
    <p:sldId id="289" r:id="rId12"/>
    <p:sldId id="261" r:id="rId13"/>
    <p:sldId id="296" r:id="rId14"/>
    <p:sldId id="262" r:id="rId15"/>
    <p:sldId id="302" r:id="rId16"/>
    <p:sldId id="264" r:id="rId17"/>
    <p:sldId id="266" r:id="rId18"/>
    <p:sldId id="297" r:id="rId19"/>
    <p:sldId id="269" r:id="rId20"/>
    <p:sldId id="291" r:id="rId21"/>
    <p:sldId id="271" r:id="rId22"/>
    <p:sldId id="292" r:id="rId23"/>
    <p:sldId id="307" r:id="rId24"/>
    <p:sldId id="303" r:id="rId25"/>
    <p:sldId id="275" r:id="rId26"/>
    <p:sldId id="293" r:id="rId27"/>
    <p:sldId id="279" r:id="rId28"/>
    <p:sldId id="305" r:id="rId29"/>
    <p:sldId id="306" r:id="rId30"/>
    <p:sldId id="284" r:id="rId31"/>
    <p:sldId id="308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3"/>
    <p:restoredTop sz="90886"/>
  </p:normalViewPr>
  <p:slideViewPr>
    <p:cSldViewPr>
      <p:cViewPr varScale="1">
        <p:scale>
          <a:sx n="91" d="100"/>
          <a:sy n="91" d="100"/>
        </p:scale>
        <p:origin x="1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8F39538-1299-D979-3BC5-E937CE8A7A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D5217AA-A303-06D6-CBED-86E80DB271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F1D1DEFE-9A83-FB33-EA92-0F308F5102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B3F569D4-4ECD-87F4-B2B5-B7FABFCBC59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CFB09E-4440-2746-A277-FF4E8C428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441D0C-84A6-2251-1A35-BB3262D7203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D01E2F2-5D5B-6E58-2E77-4262C27C53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1684F0B-353A-600F-BB29-6377153F4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BCD80F6-D1CC-B2CD-9B5D-7D90F9DD3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6CA3B3-1EDD-6CE1-0EB5-9D8B98EF5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6F847F0-0957-93D3-7056-48F48E97B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5D83861-C86D-A7DD-5E10-4A89148E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72DAD06-01D4-7A22-8154-9C06B67AE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5FEE558-16CD-C5FC-FA5E-E4329ACC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3111F0A-B450-7135-062C-C716D03593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542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42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A816665-5377-1BEB-C313-B6368DDE74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863BF9E-0ADD-25CB-D6A3-498096B10A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4AB1BBF-D2BB-90E7-B720-DBEBBE9010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AAB2787-0B89-6F4A-9F8F-1B7A6D47D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0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C3AFF0D-5332-B96C-00CD-88B7A7DFA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CAEBFA7-C8B6-2671-255C-16D7B42568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50BD428-FF5B-564D-2118-0FB76AE1FC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1377-DB3A-BD44-92E1-4A5545DE7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4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9EE42C-FC3C-78FC-3A51-6803DE41A7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6AB3755-86FE-5B8A-94DD-B8D096F68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408D41C-9CA6-82D7-0249-EA0F3D1CD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A62B3-96B0-FD45-9DA7-7A97CA47F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2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72C20F3-B1C9-E088-C474-903B0ADBD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E62642-502D-8720-B8A8-96639BB485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20EB8-7876-3C2F-89EB-0A052AA05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1C1A-3BAD-5E47-9066-220BD8B0FA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88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7FC24E7-67CD-5C6F-1E96-F5F7F3A52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9AF244F-ABFD-2630-9AA5-D027D6453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C0FE223-4925-216E-48BC-DDA0E9C30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A6381-5E22-A242-ADE1-F3815A62C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CBD004-677F-BEF6-7FE7-ECFD61775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E77BBF3-8370-794B-28CD-9966328B3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767A243-052B-D9C9-E970-1B03053BE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AA7DF-D0FC-3243-9799-C0DB7EB1B9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57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A277E50-C1F6-7B27-7264-052A703FF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AD5222A-BA96-655F-8BFF-EE47FA04A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E4A5507-6CFF-F02A-0EC7-98AB2BF3F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5A06A-A8CA-324F-BCD7-DB2033581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0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1908AC7-6339-97D1-1938-509508082A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24DA2DE-E76F-199D-22C6-7C8C1B6A52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2F50FCF-8BDE-EDB0-80B1-9F4420309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84FA6-EB38-2B42-8721-72A1F4E66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91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DDC8D4D-7798-2411-A5AC-C5B750B582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0ACD613-8D7D-6FDD-DFB5-AB5D0380AC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5B25A5A-D849-A994-1BA2-CB8EE6065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23E4-0331-954C-A21D-ADA9311DF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1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7793A0F-D426-06C0-2D89-D3FF091686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FDF2FB0-2E72-EC58-7074-94325C3495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3E384A0-E4FC-C488-F755-BA0C9A5C99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8587-86A8-2F4C-8B41-4001F24B0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5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AD4249C-ADB9-9B2A-0331-353617F5A9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04C34F4-6606-8D0A-48B5-88BCEEE70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46AA8F6-6A51-D0C0-C0B2-C6E1935A80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38B1C-2021-7F4C-B09C-4CF5C12074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81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8965FA-296C-315F-F70F-3D050DE3C0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BDBC29-2B27-C5A1-26CA-D7D0BD1AA5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D31EA40-39F4-2FF1-CF39-82D5870760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209FF8-88AF-46C3-E8CF-A07A877585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C11DDA-3808-B561-E863-6588B2903E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2AA020B-C0D0-469F-77AB-3E5116AFE0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6CE41E-E693-4ACE-D004-F75107FDCC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A14508F-8D06-003A-0979-67E5CA318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CA2E717-8C9F-25C8-F076-17D565508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8CD569A5-142F-0EC6-D024-FD65D8BD4D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58ACA985-1CB4-ADF0-4ECD-90C205E3A1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61" name="Rectangle 13">
            <a:extLst>
              <a:ext uri="{FF2B5EF4-FFF2-40B4-BE49-F238E27FC236}">
                <a16:creationId xmlns:a16="http://schemas.microsoft.com/office/drawing/2014/main" id="{D379FB44-3B7D-5DF5-D85B-3CADF474FD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F3A0C8D-06B7-DD40-8252-E91AA415B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5730322B-55A9-ECA8-132B-67F70EE976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5400"/>
              <a:t>Reinforcement Learning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327BC715-54BA-0C7F-7710-96B808F358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(Modified from slides by Yijue Hou)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C386610-2C3C-CCE5-1053-1D82D903B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Passive vs. Active learning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B856989-6623-E2B3-CAD0-37D4880C3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Passive learning</a:t>
            </a:r>
          </a:p>
          <a:p>
            <a:pPr lvl="1" eaLnBrk="1" hangingPunct="1"/>
            <a:r>
              <a:rPr lang="en-US" altLang="zh-CN" sz="2400"/>
              <a:t>The agent </a:t>
            </a:r>
            <a:r>
              <a:rPr lang="en-US" altLang="zh-CN" sz="2400">
                <a:solidFill>
                  <a:srgbClr val="FF0000"/>
                </a:solidFill>
              </a:rPr>
              <a:t>observes </a:t>
            </a:r>
            <a:r>
              <a:rPr lang="en-US" altLang="zh-CN" sz="2400"/>
              <a:t>the environment and tries to learn the “utilities” of being in various states.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</a:rPr>
              <a:t>Active learning</a:t>
            </a:r>
          </a:p>
          <a:p>
            <a:pPr lvl="1" eaLnBrk="1" hangingPunct="1"/>
            <a:r>
              <a:rPr lang="en-US" altLang="zh-CN" sz="2400"/>
              <a:t>The agent observes, </a:t>
            </a:r>
            <a:r>
              <a:rPr lang="en-US" altLang="zh-CN" sz="2400">
                <a:solidFill>
                  <a:srgbClr val="FF0000"/>
                </a:solidFill>
              </a:rPr>
              <a:t>but also acts.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553424B-4C9F-43A4-07AE-051805DA9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environment</a:t>
            </a:r>
          </a:p>
        </p:txBody>
      </p:sp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76156E43-02B2-779B-DA61-4E751F659157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2087563" y="2085975"/>
          <a:ext cx="4679950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位图图像" r:id="rId3" imgW="3117850" imgH="2355850" progId="Paint.Picture">
                  <p:embed/>
                </p:oleObj>
              </mc:Choice>
              <mc:Fallback>
                <p:oleObj name="位图图像" r:id="rId3" imgW="3117850" imgH="235585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085975"/>
                        <a:ext cx="4679950" cy="321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37F2F85D-47E4-831B-001A-14E4E2F6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Passive learning scenario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16EACCEE-5033-6C05-4C64-6B78F942E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The environment generates state transitions and the agent perceives them.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Examples: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</a:rPr>
              <a:t>(1,1) </a:t>
            </a:r>
            <a:r>
              <a:rPr lang="en-US" altLang="zh-CN">
                <a:latin typeface="Arial" panose="020B0604020202020204" pitchFamily="34" charset="0"/>
                <a:sym typeface="Wingdings" pitchFamily="2" charset="2"/>
              </a:rPr>
              <a:t>(1,2) (1,3) (2,3) (3,3) (4,3)[</a:t>
            </a:r>
            <a:r>
              <a:rPr lang="en-US" altLang="zh-CN" b="1">
                <a:latin typeface="Arial" panose="020B0604020202020204" pitchFamily="34" charset="0"/>
                <a:sym typeface="Wingdings" pitchFamily="2" charset="2"/>
              </a:rPr>
              <a:t>+1</a:t>
            </a:r>
            <a:r>
              <a:rPr lang="en-US" altLang="zh-CN">
                <a:latin typeface="Arial" panose="020B0604020202020204" pitchFamily="34" charset="0"/>
                <a:sym typeface="Wingdings" pitchFamily="2" charset="2"/>
              </a:rPr>
              <a:t>]</a:t>
            </a:r>
            <a:r>
              <a:rPr lang="en-US" altLang="zh-CN" sz="280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(1,1)</a:t>
            </a:r>
            <a:r>
              <a:rPr lang="en-US" altLang="zh-CN">
                <a:sym typeface="Wingdings" pitchFamily="2" charset="2"/>
              </a:rPr>
              <a:t>(1,2) (1,3) (1,2) (1,3) (1,2) (1,1) (2,1) (3,1) (4,1) (4,2)[</a:t>
            </a:r>
            <a:r>
              <a:rPr lang="en-US" altLang="zh-CN" b="1">
                <a:sym typeface="Wingdings" pitchFamily="2" charset="2"/>
              </a:rPr>
              <a:t>-1</a:t>
            </a:r>
            <a:r>
              <a:rPr lang="en-US" altLang="zh-CN">
                <a:sym typeface="Wingdings" pitchFamily="2" charset="2"/>
              </a:rPr>
              <a:t>]</a:t>
            </a:r>
            <a:endParaRPr lang="en-US" altLang="zh-CN" b="1" u="sng">
              <a:sym typeface="Wingdings" pitchFamily="2" charset="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u="sng">
                <a:sym typeface="Wingdings" pitchFamily="2" charset="2"/>
              </a:rPr>
              <a:t>        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Key idea: </a:t>
            </a:r>
            <a:r>
              <a:rPr lang="en-US" altLang="zh-CN" sz="2800">
                <a:solidFill>
                  <a:srgbClr val="002060"/>
                </a:solidFill>
              </a:rPr>
              <a:t>update the </a:t>
            </a:r>
            <a:r>
              <a:rPr lang="en-US" altLang="zh-CN" sz="2800" i="1">
                <a:solidFill>
                  <a:srgbClr val="002060"/>
                </a:solidFill>
              </a:rPr>
              <a:t>utility estimates </a:t>
            </a:r>
            <a:r>
              <a:rPr lang="en-US" altLang="zh-CN" sz="2800">
                <a:solidFill>
                  <a:srgbClr val="002060"/>
                </a:solidFill>
              </a:rPr>
              <a:t>using the given training sequences.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C9E58D71-3F62-78CE-AF0C-A3DDB6E97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Passive learning scenario</a:t>
            </a:r>
          </a:p>
        </p:txBody>
      </p:sp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12166255-4E02-5676-EC4B-2CEDFCF9CF0A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381000" y="1905000"/>
          <a:ext cx="10058400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位图图像" r:id="rId3" imgW="4057650" imgH="1606550" progId="Paint.Picture">
                  <p:embed/>
                </p:oleObj>
              </mc:Choice>
              <mc:Fallback>
                <p:oleObj name="位图图像" r:id="rId3" imgW="4057650" imgH="160655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0058400" cy="433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F4B8FA4-F4B5-B21B-6037-D5C816835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LMS updating</a:t>
            </a:r>
          </a:p>
        </p:txBody>
      </p:sp>
      <p:sp>
        <p:nvSpPr>
          <p:cNvPr id="27650" name="Rectangle 4">
            <a:extLst>
              <a:ext uri="{FF2B5EF4-FFF2-40B4-BE49-F238E27FC236}">
                <a16:creationId xmlns:a16="http://schemas.microsoft.com/office/drawing/2014/main" id="{BE90EDDB-6979-F716-CD5C-31F8D839C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209800"/>
            <a:ext cx="7315200" cy="4267200"/>
          </a:xfrm>
        </p:spPr>
        <p:txBody>
          <a:bodyPr/>
          <a:lstStyle/>
          <a:p>
            <a:pPr eaLnBrk="1" hangingPunct="1"/>
            <a:r>
              <a:rPr lang="en-US" altLang="zh-CN" sz="2400" b="1" i="1"/>
              <a:t>Reward to go </a:t>
            </a:r>
            <a:r>
              <a:rPr lang="en-US" altLang="zh-CN" sz="2400"/>
              <a:t>of a state: the sum of the rewards </a:t>
            </a:r>
            <a:r>
              <a:rPr lang="en-US" altLang="zh-CN" sz="2400">
                <a:solidFill>
                  <a:srgbClr val="FF0000"/>
                </a:solidFill>
              </a:rPr>
              <a:t>during a sequence </a:t>
            </a:r>
            <a:r>
              <a:rPr lang="en-US" altLang="zh-CN" sz="2400"/>
              <a:t>from that state until a terminal state is reached.</a:t>
            </a:r>
          </a:p>
          <a:p>
            <a:pPr eaLnBrk="1" hangingPunct="1"/>
            <a:endParaRPr lang="en-US" altLang="zh-CN" sz="2400" b="1" i="1"/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Key: </a:t>
            </a:r>
            <a:r>
              <a:rPr lang="en-US" altLang="zh-CN" sz="2400"/>
              <a:t>use observed </a:t>
            </a:r>
            <a:r>
              <a:rPr lang="en-US" altLang="zh-CN" sz="2400" b="1" i="1"/>
              <a:t>reward to go</a:t>
            </a:r>
            <a:r>
              <a:rPr lang="en-US" altLang="zh-CN" sz="2400"/>
              <a:t> as evidence of the actual expected utility of that state.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Update utility function based on the sequence.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B9B953C-39FD-C65E-0702-15CF8251F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LMS updating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1CA68A9-C292-64AF-7C7F-B559D64F3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function</a:t>
            </a:r>
            <a:r>
              <a:rPr lang="en-US" altLang="zh-CN" sz="2000">
                <a:latin typeface="Times New Roman" panose="02020603050405020304" pitchFamily="18" charset="0"/>
              </a:rPr>
              <a:t> LMS-UPDATE (</a:t>
            </a:r>
            <a:r>
              <a:rPr lang="en-US" altLang="zh-CN" sz="2000" i="1">
                <a:latin typeface="Times New Roman" panose="02020603050405020304" pitchFamily="18" charset="0"/>
              </a:rPr>
              <a:t>U, e, percepts, M, N </a:t>
            </a:r>
            <a:r>
              <a:rPr lang="en-US" altLang="zh-CN" sz="2000">
                <a:latin typeface="Times New Roman" panose="02020603050405020304" pitchFamily="18" charset="0"/>
              </a:rPr>
              <a:t>) </a:t>
            </a:r>
            <a:r>
              <a:rPr lang="en-US" altLang="zh-CN" sz="2000" b="1">
                <a:latin typeface="Times New Roman" panose="02020603050405020304" pitchFamily="18" charset="0"/>
              </a:rPr>
              <a:t>return</a:t>
            </a:r>
            <a:r>
              <a:rPr lang="en-US" altLang="zh-CN" sz="2000">
                <a:latin typeface="Times New Roman" panose="02020603050405020304" pitchFamily="18" charset="0"/>
              </a:rPr>
              <a:t> an updated </a:t>
            </a:r>
            <a:r>
              <a:rPr lang="en-US" altLang="zh-CN" sz="2000" i="1">
                <a:latin typeface="Times New Roman" panose="02020603050405020304" pitchFamily="18" charset="0"/>
              </a:rPr>
              <a:t>U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if</a:t>
            </a:r>
            <a:r>
              <a:rPr lang="en-US" altLang="zh-CN" sz="2000">
                <a:latin typeface="Times New Roman" panose="02020603050405020304" pitchFamily="18" charset="0"/>
              </a:rPr>
              <a:t>  TERMINAL?[</a:t>
            </a:r>
            <a:r>
              <a:rPr lang="en-US" altLang="zh-CN" sz="2000" i="1">
                <a:latin typeface="Times New Roman" panose="02020603050405020304" pitchFamily="18" charset="0"/>
              </a:rPr>
              <a:t>e</a:t>
            </a:r>
            <a:r>
              <a:rPr lang="en-US" altLang="zh-CN" sz="2000">
                <a:latin typeface="Times New Roman" panose="02020603050405020304" pitchFamily="18" charset="0"/>
              </a:rPr>
              <a:t>] </a:t>
            </a:r>
            <a:r>
              <a:rPr lang="en-US" altLang="zh-CN" sz="2000" b="1">
                <a:latin typeface="Times New Roman" panose="02020603050405020304" pitchFamily="18" charset="0"/>
              </a:rPr>
              <a:t>then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{ </a:t>
            </a:r>
            <a:r>
              <a:rPr lang="en-US" altLang="zh-CN" sz="2000" i="1">
                <a:latin typeface="Times New Roman" panose="02020603050405020304" pitchFamily="18" charset="0"/>
              </a:rPr>
              <a:t>reward-to-go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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 	 </a:t>
            </a:r>
            <a:r>
              <a:rPr lang="en-US" altLang="zh-CN" sz="2000" b="1">
                <a:latin typeface="Times New Roman" panose="02020603050405020304" pitchFamily="18" charset="0"/>
                <a:sym typeface="Wingdings" pitchFamily="2" charset="2"/>
              </a:rPr>
              <a:t>for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 each 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ei 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in percepts (starting from end) do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		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 = STATE[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ei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		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reward-to-go 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 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reward-to-go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 + REWARDS[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ei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		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U[s]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 = RUNNING-AVERAGE (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U[s], reward-to-go, N[s]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		</a:t>
            </a:r>
            <a:r>
              <a:rPr lang="en-US" altLang="zh-CN" sz="2000" b="1">
                <a:latin typeface="Times New Roman" panose="02020603050405020304" pitchFamily="18" charset="0"/>
                <a:sym typeface="Wingdings" pitchFamily="2" charset="2"/>
              </a:rPr>
              <a:t>end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  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function</a:t>
            </a:r>
            <a:r>
              <a:rPr lang="en-US" altLang="zh-CN" sz="2000">
                <a:latin typeface="Times New Roman" panose="02020603050405020304" pitchFamily="18" charset="0"/>
              </a:rPr>
              <a:t> RUNNING-AVERAGE (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U[s], reward-to-go, N[s]</a:t>
            </a:r>
            <a:r>
              <a:rPr lang="en-US" altLang="zh-CN" sz="2000">
                <a:latin typeface="Times New Roman" panose="02020603050405020304" pitchFamily="18" charset="0"/>
              </a:rPr>
              <a:t>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	 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U[s] = 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[ 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U[s] * (N[s] – 1) + reward-to-go ] </a:t>
            </a:r>
            <a:r>
              <a:rPr lang="en-US" altLang="zh-CN" sz="2000">
                <a:latin typeface="Times New Roman" panose="02020603050405020304" pitchFamily="18" charset="0"/>
                <a:sym typeface="Wingdings" pitchFamily="2" charset="2"/>
              </a:rPr>
              <a:t>/ </a:t>
            </a:r>
            <a:r>
              <a:rPr lang="en-US" altLang="zh-CN" sz="2000" i="1">
                <a:latin typeface="Times New Roman" panose="02020603050405020304" pitchFamily="18" charset="0"/>
                <a:sym typeface="Wingdings" pitchFamily="2" charset="2"/>
              </a:rPr>
              <a:t>N[s]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135D3678-8251-4856-C1F0-D46F287F3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zh-CN" sz="4000"/>
              <a:t>Drawback of LMS updating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A989D6E7-B2EC-4347-1FD2-F042AB13B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848600" cy="4724400"/>
          </a:xfrm>
        </p:spPr>
        <p:txBody>
          <a:bodyPr/>
          <a:lstStyle/>
          <a:p>
            <a:pPr eaLnBrk="1" hangingPunct="1"/>
            <a:r>
              <a:rPr lang="en-US" altLang="zh-CN" sz="2000"/>
              <a:t>The actual utility of a state is constrained to be the probability- weighted average of its successor</a:t>
            </a:r>
            <a:r>
              <a:rPr lang="en-US" altLang="zh-CN" sz="2000">
                <a:latin typeface="Times New Roman" panose="02020603050405020304" pitchFamily="18" charset="0"/>
              </a:rPr>
              <a:t>’</a:t>
            </a:r>
            <a:r>
              <a:rPr lang="en-US" altLang="zh-CN" sz="2000"/>
              <a:t>s utilities.</a:t>
            </a:r>
          </a:p>
          <a:p>
            <a:pPr eaLnBrk="1" hangingPunct="1"/>
            <a:r>
              <a:rPr lang="en-US" altLang="zh-CN" sz="2000"/>
              <a:t>Converges very slowly to correct utility values, requiring many sequences, &gt;1000 in our example.</a:t>
            </a:r>
          </a:p>
        </p:txBody>
      </p:sp>
      <p:graphicFrame>
        <p:nvGraphicFramePr>
          <p:cNvPr id="29699" name="Object 5">
            <a:extLst>
              <a:ext uri="{FF2B5EF4-FFF2-40B4-BE49-F238E27FC236}">
                <a16:creationId xmlns:a16="http://schemas.microsoft.com/office/drawing/2014/main" id="{A68D6D79-516A-BE96-0C35-09135D5ED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429000"/>
          <a:ext cx="6248400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位图图像" r:id="rId3" imgW="3448050" imgH="1816100" progId="Paint.Picture">
                  <p:embed/>
                </p:oleObj>
              </mc:Choice>
              <mc:Fallback>
                <p:oleObj name="位图图像" r:id="rId3" imgW="3448050" imgH="181610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6248400" cy="321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E67FC5F-E8CB-C9B9-6AC5-74E0D2DEC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“Temporal difference” (TD) method in passive learning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3063BC82-D2DA-6365-7721-CB1A88A55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35888" cy="39989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TD(0): update the estimated utility value of the current state based on its immediate reward and the estimated value of the next state, using the rule: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200" i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CN" sz="2200" i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2200" i="1" dirty="0">
                <a:solidFill>
                  <a:srgbClr val="FF0000"/>
                </a:solidFill>
              </a:rPr>
              <a:t>U(s) </a:t>
            </a:r>
            <a:r>
              <a:rPr lang="en-US" altLang="zh-CN" sz="2200" dirty="0">
                <a:solidFill>
                  <a:srgbClr val="FF0000"/>
                </a:solidFill>
              </a:rPr>
              <a:t>converges to the correct value if      (the learning rate) decreases when a state is visited more frequently.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F0AA6466-5AA8-6603-88FD-2891920E4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10000"/>
          <a:ext cx="4648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52666900" imgH="4686300" progId="Equation.3">
                  <p:embed/>
                </p:oleObj>
              </mc:Choice>
              <mc:Fallback>
                <p:oleObj name="Equation" r:id="rId3" imgW="526669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4648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>
            <a:extLst>
              <a:ext uri="{FF2B5EF4-FFF2-40B4-BE49-F238E27FC236}">
                <a16:creationId xmlns:a16="http://schemas.microsoft.com/office/drawing/2014/main" id="{D055F5FF-AE4C-EBB1-5386-667C0C132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5" y="5037138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5" imgW="3505200" imgH="3213100" progId="Equation.3">
                  <p:embed/>
                </p:oleObj>
              </mc:Choice>
              <mc:Fallback>
                <p:oleObj name="Equation" r:id="rId5" imgW="3505200" imgH="321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5037138"/>
                        <a:ext cx="30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B38906FF-681C-85E7-24EF-CF664DEE4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TD learning curve</a:t>
            </a:r>
          </a:p>
        </p:txBody>
      </p:sp>
      <p:graphicFrame>
        <p:nvGraphicFramePr>
          <p:cNvPr id="31746" name="Object 3">
            <a:extLst>
              <a:ext uri="{FF2B5EF4-FFF2-40B4-BE49-F238E27FC236}">
                <a16:creationId xmlns:a16="http://schemas.microsoft.com/office/drawing/2014/main" id="{2B4CD204-28D5-7373-8AE3-70D4056308D3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2087563" y="2017713"/>
          <a:ext cx="488473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位图图像" r:id="rId3" imgW="3911600" imgH="3625850" progId="Paint.Picture">
                  <p:embed/>
                </p:oleObj>
              </mc:Choice>
              <mc:Fallback>
                <p:oleObj name="位图图像" r:id="rId3" imgW="3911600" imgH="362585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017713"/>
                        <a:ext cx="488473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4">
            <a:extLst>
              <a:ext uri="{FF2B5EF4-FFF2-40B4-BE49-F238E27FC236}">
                <a16:creationId xmlns:a16="http://schemas.microsoft.com/office/drawing/2014/main" id="{41780A29-D777-6C56-3DDF-9DB65E27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(4,3)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0994F361-DC4D-3456-5940-FA548CF11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11563"/>
            <a:ext cx="476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(2,3)</a:t>
            </a:r>
          </a:p>
        </p:txBody>
      </p:sp>
      <p:sp>
        <p:nvSpPr>
          <p:cNvPr id="31749" name="Text Box 6">
            <a:extLst>
              <a:ext uri="{FF2B5EF4-FFF2-40B4-BE49-F238E27FC236}">
                <a16:creationId xmlns:a16="http://schemas.microsoft.com/office/drawing/2014/main" id="{B1D36132-D6EF-3AE7-0D6A-A9184AA10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100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(2,2)</a:t>
            </a:r>
          </a:p>
        </p:txBody>
      </p:sp>
      <p:sp>
        <p:nvSpPr>
          <p:cNvPr id="31750" name="Text Box 7">
            <a:extLst>
              <a:ext uri="{FF2B5EF4-FFF2-40B4-BE49-F238E27FC236}">
                <a16:creationId xmlns:a16="http://schemas.microsoft.com/office/drawing/2014/main" id="{E1C8F2F1-1E3E-D1EA-601B-2A1066CF1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4267200"/>
            <a:ext cx="523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(1,1)</a:t>
            </a:r>
          </a:p>
        </p:txBody>
      </p:sp>
      <p:sp>
        <p:nvSpPr>
          <p:cNvPr id="31751" name="Text Box 8">
            <a:extLst>
              <a:ext uri="{FF2B5EF4-FFF2-40B4-BE49-F238E27FC236}">
                <a16:creationId xmlns:a16="http://schemas.microsoft.com/office/drawing/2014/main" id="{57E7D7AD-7253-3716-B1FB-28C95135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648200"/>
            <a:ext cx="484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(</a:t>
            </a:r>
            <a:r>
              <a:rPr lang="en-US" altLang="zh-CN" sz="1200">
                <a:latin typeface="Times New Roman" panose="02020603050405020304" pitchFamily="18" charset="0"/>
              </a:rPr>
              <a:t>3,1)</a:t>
            </a:r>
          </a:p>
        </p:txBody>
      </p:sp>
      <p:sp>
        <p:nvSpPr>
          <p:cNvPr id="31752" name="Text Box 9">
            <a:extLst>
              <a:ext uri="{FF2B5EF4-FFF2-40B4-BE49-F238E27FC236}">
                <a16:creationId xmlns:a16="http://schemas.microsoft.com/office/drawing/2014/main" id="{9EC59720-F9EA-4334-7C37-5E7272846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53000"/>
            <a:ext cx="468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(</a:t>
            </a:r>
            <a:r>
              <a:rPr lang="en-US" altLang="zh-CN" sz="1200">
                <a:latin typeface="Times New Roman" panose="02020603050405020304" pitchFamily="18" charset="0"/>
              </a:rPr>
              <a:t>4,1)</a:t>
            </a:r>
          </a:p>
        </p:txBody>
      </p:sp>
      <p:sp>
        <p:nvSpPr>
          <p:cNvPr id="31753" name="Text Box 10">
            <a:extLst>
              <a:ext uri="{FF2B5EF4-FFF2-40B4-BE49-F238E27FC236}">
                <a16:creationId xmlns:a16="http://schemas.microsoft.com/office/drawing/2014/main" id="{C53C9430-F422-DF2B-3E10-C014AEC0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2578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(4,2)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4D9F5DF1-C29C-5808-D98C-AAB7D5F4F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Adaptive dynamic programming(ADP) in passive learning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C5A46A0-0C19-7218-D22E-8D1E44A97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ADP is a model based approach, using the update rule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/>
              <a:t>However, in  an unknown environment, </a:t>
            </a:r>
            <a:r>
              <a:rPr lang="en-US" altLang="zh-CN" sz="2400" i="1" dirty="0"/>
              <a:t>T </a:t>
            </a:r>
            <a:r>
              <a:rPr lang="en-US" altLang="zh-CN" sz="2400" dirty="0"/>
              <a:t>is not given, </a:t>
            </a:r>
            <a:r>
              <a:rPr lang="en-US" altLang="zh-CN" sz="2400" dirty="0">
                <a:solidFill>
                  <a:srgbClr val="FF0000"/>
                </a:solidFill>
              </a:rPr>
              <a:t>the agent must learn </a:t>
            </a:r>
            <a:r>
              <a:rPr lang="en-US" altLang="zh-CN" sz="2400" i="1" dirty="0">
                <a:solidFill>
                  <a:srgbClr val="FF0000"/>
                </a:solidFill>
              </a:rPr>
              <a:t>T  </a:t>
            </a:r>
            <a:r>
              <a:rPr lang="en-US" altLang="zh-CN" sz="2400" dirty="0">
                <a:solidFill>
                  <a:srgbClr val="FF0000"/>
                </a:solidFill>
              </a:rPr>
              <a:t>itself by experience with the environment.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/>
              <a:t>Challenge: How to learn </a:t>
            </a:r>
            <a:r>
              <a:rPr lang="en-US" altLang="zh-CN" sz="2400" i="1" dirty="0"/>
              <a:t>T</a:t>
            </a:r>
            <a:r>
              <a:rPr lang="en-US" altLang="zh-CN" sz="2400" dirty="0"/>
              <a:t>?</a:t>
            </a:r>
          </a:p>
        </p:txBody>
      </p:sp>
      <p:graphicFrame>
        <p:nvGraphicFramePr>
          <p:cNvPr id="32771" name="Object 4">
            <a:extLst>
              <a:ext uri="{FF2B5EF4-FFF2-40B4-BE49-F238E27FC236}">
                <a16:creationId xmlns:a16="http://schemas.microsoft.com/office/drawing/2014/main" id="{5632E6C8-75B4-B391-7672-C464AE603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162300"/>
          <a:ext cx="4959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49441100" imgH="7899400" progId="Equation.3">
                  <p:embed/>
                </p:oleObj>
              </mc:Choice>
              <mc:Fallback>
                <p:oleObj name="Equation" r:id="rId3" imgW="49441100" imgH="789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62300"/>
                        <a:ext cx="49593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0B0B3F6-9170-39E4-05EA-E76E4143E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Perspective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4167A7D-D282-BE5A-8E7F-C076CA1E3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Learning takes place as a result of interaction between an agent and the world.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What an agent perceives should be used for acting, and to improve future performance.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814DC6C-6FEB-059F-EBB7-EAF305683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ADP learning curves</a:t>
            </a:r>
          </a:p>
        </p:txBody>
      </p:sp>
      <p:graphicFrame>
        <p:nvGraphicFramePr>
          <p:cNvPr id="33794" name="Object 3">
            <a:extLst>
              <a:ext uri="{FF2B5EF4-FFF2-40B4-BE49-F238E27FC236}">
                <a16:creationId xmlns:a16="http://schemas.microsoft.com/office/drawing/2014/main" id="{54E91AFF-B2DC-7701-F1D9-7F2966C36CDE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1905000" y="2133600"/>
          <a:ext cx="506253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位图图像" r:id="rId3" imgW="4032250" imgH="3606800" progId="Paint.Picture">
                  <p:embed/>
                </p:oleObj>
              </mc:Choice>
              <mc:Fallback>
                <p:oleObj name="位图图像" r:id="rId3" imgW="4032250" imgH="36068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5062538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4">
            <a:extLst>
              <a:ext uri="{FF2B5EF4-FFF2-40B4-BE49-F238E27FC236}">
                <a16:creationId xmlns:a16="http://schemas.microsoft.com/office/drawing/2014/main" id="{4F5C4D60-AABE-209B-9992-62AC512C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2860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(4,3)</a:t>
            </a:r>
          </a:p>
        </p:txBody>
      </p:sp>
      <p:sp>
        <p:nvSpPr>
          <p:cNvPr id="33796" name="Text Box 5">
            <a:extLst>
              <a:ext uri="{FF2B5EF4-FFF2-40B4-BE49-F238E27FC236}">
                <a16:creationId xmlns:a16="http://schemas.microsoft.com/office/drawing/2014/main" id="{76AA97D2-8AD9-8E45-DDFA-A8CD26FB1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(3,3)</a:t>
            </a:r>
          </a:p>
        </p:txBody>
      </p:sp>
      <p:sp>
        <p:nvSpPr>
          <p:cNvPr id="33797" name="Text Box 6">
            <a:extLst>
              <a:ext uri="{FF2B5EF4-FFF2-40B4-BE49-F238E27FC236}">
                <a16:creationId xmlns:a16="http://schemas.microsoft.com/office/drawing/2014/main" id="{E24CFC39-0E78-37C8-0E0C-DB13C1CD9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338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(2,3)</a:t>
            </a:r>
          </a:p>
        </p:txBody>
      </p:sp>
      <p:sp>
        <p:nvSpPr>
          <p:cNvPr id="33798" name="Text Box 7">
            <a:extLst>
              <a:ext uri="{FF2B5EF4-FFF2-40B4-BE49-F238E27FC236}">
                <a16:creationId xmlns:a16="http://schemas.microsoft.com/office/drawing/2014/main" id="{85684DAF-512A-7742-0413-BACC906C2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(1,1)</a:t>
            </a:r>
          </a:p>
        </p:txBody>
      </p:sp>
      <p:sp>
        <p:nvSpPr>
          <p:cNvPr id="33799" name="Text Box 8">
            <a:extLst>
              <a:ext uri="{FF2B5EF4-FFF2-40B4-BE49-F238E27FC236}">
                <a16:creationId xmlns:a16="http://schemas.microsoft.com/office/drawing/2014/main" id="{87AF33B1-E120-5F9B-DA85-4BE25606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6482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(3,1)</a:t>
            </a:r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E6A2AF00-4EBA-A763-C8A7-2FF24CE3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0292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(4,1)</a:t>
            </a:r>
          </a:p>
        </p:txBody>
      </p:sp>
      <p:sp>
        <p:nvSpPr>
          <p:cNvPr id="33801" name="Text Box 10">
            <a:extLst>
              <a:ext uri="{FF2B5EF4-FFF2-40B4-BE49-F238E27FC236}">
                <a16:creationId xmlns:a16="http://schemas.microsoft.com/office/drawing/2014/main" id="{C2C30356-D953-C6CF-5945-CFDA2329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Times New Roman" panose="02020603050405020304" pitchFamily="18" charset="0"/>
              </a:rPr>
              <a:t>(4,2)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67E44364-C79D-E549-20E0-D727975F4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Active learning </a:t>
            </a:r>
          </a:p>
        </p:txBody>
      </p:sp>
      <p:sp>
        <p:nvSpPr>
          <p:cNvPr id="34818" name="Rectangle 4">
            <a:extLst>
              <a:ext uri="{FF2B5EF4-FFF2-40B4-BE49-F238E27FC236}">
                <a16:creationId xmlns:a16="http://schemas.microsoft.com/office/drawing/2014/main" id="{9776E870-6CC0-A620-03F0-B8B774F38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391400" cy="4267200"/>
          </a:xfrm>
        </p:spPr>
        <p:txBody>
          <a:bodyPr/>
          <a:lstStyle/>
          <a:p>
            <a:pPr eaLnBrk="1" hangingPunct="1"/>
            <a:r>
              <a:rPr lang="en-US" altLang="zh-CN" sz="2400"/>
              <a:t>An active agent must consider:</a:t>
            </a:r>
          </a:p>
          <a:p>
            <a:pPr lvl="1" eaLnBrk="1" hangingPunct="1"/>
            <a:r>
              <a:rPr lang="en-US" altLang="zh-CN" sz="1800">
                <a:latin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</a:rPr>
              <a:t>what actions to take; and</a:t>
            </a:r>
          </a:p>
          <a:p>
            <a:pPr lvl="1" eaLnBrk="1" hangingPunct="1"/>
            <a:r>
              <a:rPr lang="en-US" altLang="zh-CN" sz="2000">
                <a:latin typeface="Arial" panose="020B0604020202020204" pitchFamily="34" charset="0"/>
              </a:rPr>
              <a:t> what their outcomes maybe (both on learning and receiving the rewards in the long run).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Update utility equation: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Rule to choose an action:</a:t>
            </a:r>
          </a:p>
          <a:p>
            <a:pPr eaLnBrk="1" hangingPunct="1"/>
            <a:endParaRPr lang="en-US" altLang="zh-CN" sz="2400"/>
          </a:p>
        </p:txBody>
      </p:sp>
      <p:graphicFrame>
        <p:nvGraphicFramePr>
          <p:cNvPr id="34819" name="Object 6">
            <a:extLst>
              <a:ext uri="{FF2B5EF4-FFF2-40B4-BE49-F238E27FC236}">
                <a16:creationId xmlns:a16="http://schemas.microsoft.com/office/drawing/2014/main" id="{E50F06FF-D061-138D-774F-FDF5918E0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7675" y="5478463"/>
          <a:ext cx="5708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3" imgW="59105800" imgH="7899400" progId="Equation.3">
                  <p:embed/>
                </p:oleObj>
              </mc:Choice>
              <mc:Fallback>
                <p:oleObj name="Equation" r:id="rId3" imgW="59105800" imgH="789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5478463"/>
                        <a:ext cx="5708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7">
            <a:extLst>
              <a:ext uri="{FF2B5EF4-FFF2-40B4-BE49-F238E27FC236}">
                <a16:creationId xmlns:a16="http://schemas.microsoft.com/office/drawing/2014/main" id="{5BEA5610-D3E0-14AF-C333-F017B03A1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63" y="4191000"/>
          <a:ext cx="57975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5" imgW="59105800" imgH="7899400" progId="Equation.3">
                  <p:embed/>
                </p:oleObj>
              </mc:Choice>
              <mc:Fallback>
                <p:oleObj name="Equation" r:id="rId5" imgW="59105800" imgH="789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4191000"/>
                        <a:ext cx="57975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FF6898A7-AB0D-43DF-6BB1-4BC3A9BDF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Active ADP algorithm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404D7F1-CF62-8602-85D1-878406955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For each s, initialize </a:t>
            </a:r>
            <a:r>
              <a:rPr lang="en-US" altLang="zh-CN" sz="1600" b="1" i="1"/>
              <a:t>U(s)</a:t>
            </a:r>
            <a:r>
              <a:rPr lang="en-US" altLang="zh-CN" sz="1600" b="1"/>
              <a:t>  , </a:t>
            </a:r>
            <a:r>
              <a:rPr lang="en-US" altLang="zh-CN" sz="1600" b="1" i="1"/>
              <a:t>T(s,a,s</a:t>
            </a:r>
            <a:r>
              <a:rPr lang="en-US" altLang="zh-CN" sz="1600" b="1" i="1">
                <a:latin typeface="Times New Roman" panose="02020603050405020304" pitchFamily="18" charset="0"/>
              </a:rPr>
              <a:t>’</a:t>
            </a:r>
            <a:r>
              <a:rPr lang="en-US" altLang="zh-CN" sz="1600" b="1" i="1"/>
              <a:t>) </a:t>
            </a:r>
            <a:r>
              <a:rPr lang="en-US" altLang="zh-CN" sz="1600" b="1"/>
              <a:t>and</a:t>
            </a:r>
            <a:r>
              <a:rPr lang="en-US" altLang="zh-CN" sz="1600" b="1" i="1"/>
              <a:t> R(s,a)</a:t>
            </a:r>
            <a:r>
              <a:rPr lang="en-US" altLang="zh-CN" sz="1600" b="1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Initialize </a:t>
            </a:r>
            <a:r>
              <a:rPr lang="en-US" altLang="zh-CN" sz="1600" b="1" i="1"/>
              <a:t>s  </a:t>
            </a:r>
            <a:r>
              <a:rPr lang="en-US" altLang="zh-CN" sz="1600" b="1"/>
              <a:t>to current state that is perceived</a:t>
            </a:r>
            <a:endParaRPr lang="en-US" altLang="zh-CN" sz="1600" b="1" i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Loop forever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      {</a:t>
            </a:r>
          </a:p>
          <a:p>
            <a:pPr lvl="1" eaLnBrk="1" hangingPunct="1"/>
            <a:r>
              <a:rPr lang="en-US" altLang="zh-CN" sz="1600"/>
              <a:t>Select an action </a:t>
            </a:r>
            <a:r>
              <a:rPr lang="en-US" altLang="zh-CN" sz="1600" b="1" i="1"/>
              <a:t>a</a:t>
            </a:r>
            <a:r>
              <a:rPr lang="en-US" altLang="zh-CN" sz="1600"/>
              <a:t> and execute it (using current model </a:t>
            </a:r>
            <a:r>
              <a:rPr lang="en-US" altLang="zh-CN" sz="1600" b="1" i="1"/>
              <a:t>R </a:t>
            </a:r>
            <a:r>
              <a:rPr lang="en-US" altLang="zh-CN" sz="1600"/>
              <a:t>and </a:t>
            </a:r>
            <a:r>
              <a:rPr lang="en-US" altLang="zh-CN" sz="1600" b="1" i="1"/>
              <a:t>T</a:t>
            </a:r>
            <a:r>
              <a:rPr lang="en-US" altLang="zh-CN" sz="1600"/>
              <a:t>) using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600"/>
          </a:p>
          <a:p>
            <a:pPr lvl="1" eaLnBrk="1" hangingPunct="1">
              <a:buFont typeface="Wingdings" pitchFamily="2" charset="2"/>
              <a:buNone/>
            </a:pPr>
            <a:endParaRPr lang="en-US" altLang="zh-CN" sz="1600"/>
          </a:p>
          <a:p>
            <a:pPr lvl="1" eaLnBrk="1" hangingPunct="1"/>
            <a:r>
              <a:rPr lang="en-US" altLang="zh-CN" sz="1600"/>
              <a:t>Receive immediate reward </a:t>
            </a:r>
            <a:r>
              <a:rPr lang="en-US" altLang="zh-CN" sz="1600" b="1" i="1"/>
              <a:t>r</a:t>
            </a:r>
            <a:r>
              <a:rPr lang="en-US" altLang="zh-CN" sz="1600"/>
              <a:t> and observe the new state </a:t>
            </a:r>
            <a:r>
              <a:rPr lang="en-US" altLang="zh-CN" sz="1600" b="1" i="1"/>
              <a:t>s</a:t>
            </a:r>
            <a:r>
              <a:rPr lang="en-US" altLang="zh-CN" sz="1600" b="1" i="1">
                <a:latin typeface="Times New Roman" panose="02020603050405020304" pitchFamily="18" charset="0"/>
              </a:rPr>
              <a:t>’</a:t>
            </a:r>
            <a:endParaRPr lang="en-US" altLang="zh-CN" sz="1600" b="1" i="1"/>
          </a:p>
          <a:p>
            <a:pPr lvl="1" eaLnBrk="1" hangingPunct="1"/>
            <a:r>
              <a:rPr lang="en-US" altLang="zh-CN" sz="1600"/>
              <a:t>Using the transition tuple &lt;</a:t>
            </a:r>
            <a:r>
              <a:rPr lang="en-US" altLang="zh-CN" sz="1600" i="1"/>
              <a:t>s,a,s</a:t>
            </a:r>
            <a:r>
              <a:rPr lang="en-US" altLang="zh-CN" sz="1600" i="1">
                <a:latin typeface="Times New Roman" panose="02020603050405020304" pitchFamily="18" charset="0"/>
              </a:rPr>
              <a:t>’</a:t>
            </a:r>
            <a:r>
              <a:rPr lang="en-US" altLang="zh-CN" sz="1600" i="1"/>
              <a:t>,r</a:t>
            </a:r>
            <a:r>
              <a:rPr lang="en-US" altLang="zh-CN" sz="1600"/>
              <a:t>&gt; to update model </a:t>
            </a:r>
            <a:r>
              <a:rPr lang="en-US" altLang="zh-CN" sz="1600" b="1" i="1"/>
              <a:t> R</a:t>
            </a:r>
            <a:r>
              <a:rPr lang="en-US" altLang="zh-CN" sz="1600"/>
              <a:t> and</a:t>
            </a:r>
            <a:r>
              <a:rPr lang="en-US" altLang="zh-CN" sz="1600" b="1" i="1"/>
              <a:t> T	</a:t>
            </a:r>
            <a:r>
              <a:rPr lang="en-US" altLang="zh-CN" sz="1600"/>
              <a:t>(see further)</a:t>
            </a:r>
            <a:r>
              <a:rPr lang="en-US" altLang="zh-CN" sz="1600" b="1" i="1"/>
              <a:t>	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600"/>
          </a:p>
          <a:p>
            <a:pPr lvl="1" eaLnBrk="1" hangingPunct="1"/>
            <a:r>
              <a:rPr lang="en-US" altLang="zh-CN" sz="1600"/>
              <a:t>Update </a:t>
            </a:r>
            <a:r>
              <a:rPr lang="en-US" altLang="zh-CN" sz="1600" b="1" i="1"/>
              <a:t>U(s) ,</a:t>
            </a:r>
            <a:r>
              <a:rPr lang="en-US" altLang="zh-CN" sz="1600"/>
              <a:t> changing </a:t>
            </a:r>
            <a:r>
              <a:rPr lang="en-US" altLang="zh-CN" sz="1400" b="1" i="1"/>
              <a:t>s  </a:t>
            </a:r>
            <a:r>
              <a:rPr lang="en-US" altLang="zh-CN" sz="1400" i="1"/>
              <a:t>to</a:t>
            </a:r>
            <a:r>
              <a:rPr lang="en-US" altLang="zh-CN" sz="1400" b="1" i="1"/>
              <a:t> s</a:t>
            </a:r>
            <a:r>
              <a:rPr lang="en-US" altLang="zh-CN" sz="1400" b="1" i="1">
                <a:latin typeface="Times New Roman" panose="02020603050405020304" pitchFamily="18" charset="0"/>
              </a:rPr>
              <a:t>’</a:t>
            </a:r>
            <a:endParaRPr lang="en-US" altLang="zh-CN" sz="1400" b="1" i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1400"/>
              <a:t>        </a:t>
            </a:r>
            <a:r>
              <a:rPr lang="en-US" altLang="zh-CN" sz="1400" b="1"/>
              <a:t>}</a:t>
            </a:r>
            <a:endParaRPr lang="en-US" altLang="zh-CN" sz="2400" b="1"/>
          </a:p>
        </p:txBody>
      </p:sp>
      <p:graphicFrame>
        <p:nvGraphicFramePr>
          <p:cNvPr id="35843" name="Object 4">
            <a:extLst>
              <a:ext uri="{FF2B5EF4-FFF2-40B4-BE49-F238E27FC236}">
                <a16:creationId xmlns:a16="http://schemas.microsoft.com/office/drawing/2014/main" id="{8A2C367D-D4CC-0E97-404C-16DEF255B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0" y="3429000"/>
          <a:ext cx="3848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59105800" imgH="7899400" progId="Equation.3">
                  <p:embed/>
                </p:oleObj>
              </mc:Choice>
              <mc:Fallback>
                <p:oleObj name="Equation" r:id="rId3" imgW="59105800" imgH="789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429000"/>
                        <a:ext cx="38481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5">
            <a:extLst>
              <a:ext uri="{FF2B5EF4-FFF2-40B4-BE49-F238E27FC236}">
                <a16:creationId xmlns:a16="http://schemas.microsoft.com/office/drawing/2014/main" id="{A11D0D73-4DD1-9FD4-1162-8B26806C5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724400"/>
          <a:ext cx="358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5" imgW="59105800" imgH="7899400" progId="Equation.3">
                  <p:embed/>
                </p:oleObj>
              </mc:Choice>
              <mc:Fallback>
                <p:oleObj name="Equation" r:id="rId5" imgW="59105800" imgH="789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3581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8A7C2CC-9F67-4A53-514F-68A1ACABE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learn model in ADP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EF3C264D-D28F-6687-032D-13070A665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the transition tuple &lt;s, a, s</a:t>
            </a:r>
            <a:r>
              <a:rPr lang="en-US" altLang="zh-CN" sz="2400">
                <a:latin typeface="Times New Roman" panose="02020603050405020304" pitchFamily="18" charset="0"/>
              </a:rPr>
              <a:t>’</a:t>
            </a:r>
            <a:r>
              <a:rPr lang="en-US" altLang="zh-CN" sz="2400"/>
              <a:t>, r&gt; to learn T(s,a,s</a:t>
            </a:r>
            <a:r>
              <a:rPr lang="en-US" altLang="zh-CN" sz="2400">
                <a:latin typeface="Times New Roman" panose="02020603050405020304" pitchFamily="18" charset="0"/>
              </a:rPr>
              <a:t>’</a:t>
            </a:r>
            <a:r>
              <a:rPr lang="en-US" altLang="zh-CN" sz="2400"/>
              <a:t>) and R(s,a). That</a:t>
            </a:r>
            <a:r>
              <a:rPr lang="en-US" altLang="zh-CN" sz="2400">
                <a:latin typeface="Times New Roman" panose="02020603050405020304" pitchFamily="18" charset="0"/>
              </a:rPr>
              <a:t>’</a:t>
            </a:r>
            <a:r>
              <a:rPr lang="en-US" altLang="zh-CN" sz="2400"/>
              <a:t>s supervised learning!</a:t>
            </a:r>
            <a:endParaRPr lang="en-US" altLang="zh-CN" sz="2400" i="1"/>
          </a:p>
          <a:p>
            <a:pPr lvl="1" eaLnBrk="1" hangingPunct="1"/>
            <a:r>
              <a:rPr lang="en-US" altLang="zh-CN" sz="2000"/>
              <a:t>Since the agent can observe every transition (s, a, s</a:t>
            </a:r>
            <a:r>
              <a:rPr lang="en-US" altLang="zh-CN" sz="2000">
                <a:latin typeface="Times New Roman" panose="02020603050405020304" pitchFamily="18" charset="0"/>
              </a:rPr>
              <a:t>’</a:t>
            </a:r>
            <a:r>
              <a:rPr lang="en-US" altLang="zh-CN" sz="2000"/>
              <a:t>,r) directly, so take (s,a)/s</a:t>
            </a:r>
            <a:r>
              <a:rPr lang="en-US" altLang="zh-CN" sz="2000">
                <a:latin typeface="Times New Roman" panose="02020603050405020304" pitchFamily="18" charset="0"/>
              </a:rPr>
              <a:t>’</a:t>
            </a:r>
            <a:r>
              <a:rPr lang="en-US" altLang="zh-CN" sz="2000"/>
              <a:t> as an input/output example of the transition probability function </a:t>
            </a:r>
            <a:r>
              <a:rPr lang="en-US" altLang="zh-CN" sz="2000" i="1"/>
              <a:t>T</a:t>
            </a:r>
            <a:r>
              <a:rPr lang="en-US" altLang="zh-CN" sz="2000"/>
              <a:t>.  </a:t>
            </a:r>
          </a:p>
          <a:p>
            <a:pPr lvl="1" eaLnBrk="1" hangingPunct="1"/>
            <a:r>
              <a:rPr lang="en-US" altLang="zh-CN" sz="2000"/>
              <a:t>Different techniques can be used in the supervised learning.</a:t>
            </a:r>
          </a:p>
          <a:p>
            <a:pPr lvl="1" eaLnBrk="1" hangingPunct="1"/>
            <a:endParaRPr lang="en-US" altLang="zh-CN" sz="2000"/>
          </a:p>
          <a:p>
            <a:pPr lvl="1" eaLnBrk="1" hangingPunct="1"/>
            <a:r>
              <a:rPr lang="en-US" altLang="zh-CN" sz="2000"/>
              <a:t>Use </a:t>
            </a:r>
            <a:r>
              <a:rPr lang="en-US" altLang="zh-CN" sz="2000" i="1"/>
              <a:t>r </a:t>
            </a:r>
            <a:r>
              <a:rPr lang="en-US" altLang="zh-CN" sz="2000"/>
              <a:t>and </a:t>
            </a:r>
            <a:r>
              <a:rPr lang="en-US" altLang="zh-CN" sz="2000" i="1"/>
              <a:t>T(s,a,s</a:t>
            </a:r>
            <a:r>
              <a:rPr lang="en-US" altLang="zh-CN" sz="2000" i="1">
                <a:latin typeface="Times New Roman" panose="02020603050405020304" pitchFamily="18" charset="0"/>
              </a:rPr>
              <a:t>’</a:t>
            </a:r>
            <a:r>
              <a:rPr lang="en-US" altLang="zh-CN" sz="2000" i="1"/>
              <a:t>)</a:t>
            </a:r>
            <a:r>
              <a:rPr lang="en-US" altLang="zh-CN" sz="2000"/>
              <a:t> to learn </a:t>
            </a:r>
            <a:r>
              <a:rPr lang="en-US" altLang="zh-CN" sz="2000" i="1"/>
              <a:t>R(s,a)</a:t>
            </a:r>
          </a:p>
          <a:p>
            <a:pPr eaLnBrk="1" hangingPunct="1"/>
            <a:endParaRPr lang="en-US" altLang="zh-CN" sz="2800" i="1"/>
          </a:p>
        </p:txBody>
      </p:sp>
      <p:graphicFrame>
        <p:nvGraphicFramePr>
          <p:cNvPr id="36867" name="Object 5">
            <a:extLst>
              <a:ext uri="{FF2B5EF4-FFF2-40B4-BE49-F238E27FC236}">
                <a16:creationId xmlns:a16="http://schemas.microsoft.com/office/drawing/2014/main" id="{B049FFC7-4D70-7EC9-E957-0896CC8E0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029200"/>
          <a:ext cx="2867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3" imgW="33058100" imgH="7899400" progId="Equation.3">
                  <p:embed/>
                </p:oleObj>
              </mc:Choice>
              <mc:Fallback>
                <p:oleObj name="Equation" r:id="rId3" imgW="33058100" imgH="789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2867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8ABF0AAF-B4E9-E85D-2A9E-9FBC343F9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ADP approach pros and cons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B555F5F7-32CF-0C5A-8A0D-62A9E4EA5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Pros:</a:t>
            </a:r>
          </a:p>
          <a:p>
            <a:pPr lvl="1" eaLnBrk="1" hangingPunct="1">
              <a:defRPr/>
            </a:pPr>
            <a:r>
              <a:rPr lang="en-US" altLang="zh-CN" sz="2000" dirty="0"/>
              <a:t>ADP algorithm converges much faster than LMS and Temporal learning, because it uses information from the model of the environment</a:t>
            </a:r>
            <a:r>
              <a:rPr lang="en-US" altLang="zh-CN" sz="2400" dirty="0"/>
              <a:t>.</a:t>
            </a:r>
          </a:p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Cons:</a:t>
            </a:r>
          </a:p>
          <a:p>
            <a:pPr lvl="1" eaLnBrk="1" hangingPunct="1">
              <a:defRPr/>
            </a:pPr>
            <a:r>
              <a:rPr lang="en-US" altLang="zh-CN" sz="2000" dirty="0"/>
              <a:t>Intractable for large state space, since in each step, we must update </a:t>
            </a:r>
            <a:r>
              <a:rPr lang="en-US" altLang="zh-CN" sz="2000" i="1" dirty="0"/>
              <a:t>U </a:t>
            </a:r>
            <a:r>
              <a:rPr lang="en-US" altLang="zh-CN" sz="2000" dirty="0"/>
              <a:t> for all states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[This can be improved by </a:t>
            </a:r>
            <a:r>
              <a:rPr lang="en-US" altLang="zh-CN" sz="2000" i="1" dirty="0"/>
              <a:t>prioritized-sweeping.</a:t>
            </a:r>
            <a:r>
              <a:rPr lang="en-US" altLang="zh-CN" sz="2000" dirty="0"/>
              <a:t>]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5EBAB20-2038-F452-F37A-2CF41D751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model free method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/>
              <a:t> TD-Q learning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3FDE874D-86B6-EC3C-102B-2BD97333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888288" cy="4687887"/>
          </a:xfrm>
        </p:spPr>
        <p:txBody>
          <a:bodyPr/>
          <a:lstStyle/>
          <a:p>
            <a:pPr eaLnBrk="1" hangingPunct="1"/>
            <a:r>
              <a:rPr lang="en-US" altLang="zh-CN" sz="2000"/>
              <a:t>Define Q-value function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Q-value function updating rule</a:t>
            </a:r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/>
              <a:t>                                                                                              &lt;*&gt;</a:t>
            </a:r>
          </a:p>
          <a:p>
            <a:pPr eaLnBrk="1" hangingPunct="1"/>
            <a:r>
              <a:rPr lang="en-US" altLang="zh-CN" sz="2000"/>
              <a:t>Key idea of TD-Q learning</a:t>
            </a:r>
          </a:p>
          <a:p>
            <a:pPr lvl="1" eaLnBrk="1" hangingPunct="1"/>
            <a:r>
              <a:rPr lang="en-US" altLang="zh-CN" sz="1800"/>
              <a:t> Combined with temporal difference approach</a:t>
            </a:r>
          </a:p>
          <a:p>
            <a:pPr lvl="1" eaLnBrk="1" hangingPunct="1"/>
            <a:r>
              <a:rPr lang="en-US" altLang="zh-CN" sz="1800"/>
              <a:t>The updating rule</a:t>
            </a:r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Rule to chose the action to take</a:t>
            </a:r>
          </a:p>
        </p:txBody>
      </p:sp>
      <p:graphicFrame>
        <p:nvGraphicFramePr>
          <p:cNvPr id="38915" name="Object 4">
            <a:extLst>
              <a:ext uri="{FF2B5EF4-FFF2-40B4-BE49-F238E27FC236}">
                <a16:creationId xmlns:a16="http://schemas.microsoft.com/office/drawing/2014/main" id="{A42D7A95-BBD2-7229-A835-76D051FE0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2286000"/>
          <a:ext cx="1968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3" imgW="27495500" imgH="6438900" progId="Equation.3">
                  <p:embed/>
                </p:oleObj>
              </mc:Choice>
              <mc:Fallback>
                <p:oleObj name="Equation" r:id="rId3" imgW="27495500" imgH="643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286000"/>
                        <a:ext cx="1968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6">
            <a:extLst>
              <a:ext uri="{FF2B5EF4-FFF2-40B4-BE49-F238E27FC236}">
                <a16:creationId xmlns:a16="http://schemas.microsoft.com/office/drawing/2014/main" id="{42E411DE-FE56-A72D-6212-80336FB83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048000"/>
          <a:ext cx="35829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5" imgW="59105800" imgH="7899400" progId="Equation.3">
                  <p:embed/>
                </p:oleObj>
              </mc:Choice>
              <mc:Fallback>
                <p:oleObj name="Equation" r:id="rId5" imgW="59105800" imgH="789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35829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7">
            <a:extLst>
              <a:ext uri="{FF2B5EF4-FFF2-40B4-BE49-F238E27FC236}">
                <a16:creationId xmlns:a16="http://schemas.microsoft.com/office/drawing/2014/main" id="{7E64CFD8-735F-FDAC-A48F-DBAA67A4F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444875"/>
          <a:ext cx="3508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7" imgW="53543200" imgH="7899400" progId="Equation.3">
                  <p:embed/>
                </p:oleObj>
              </mc:Choice>
              <mc:Fallback>
                <p:oleObj name="Equation" r:id="rId7" imgW="53543200" imgH="789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44875"/>
                        <a:ext cx="35083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8">
            <a:extLst>
              <a:ext uri="{FF2B5EF4-FFF2-40B4-BE49-F238E27FC236}">
                <a16:creationId xmlns:a16="http://schemas.microsoft.com/office/drawing/2014/main" id="{62846EA5-2770-11D8-1499-02C87FA94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030663"/>
          <a:ext cx="43862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9" imgW="64071500" imgH="7899400" progId="Equation.3">
                  <p:embed/>
                </p:oleObj>
              </mc:Choice>
              <mc:Fallback>
                <p:oleObj name="Equation" r:id="rId9" imgW="64071500" imgH="789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0663"/>
                        <a:ext cx="438626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9">
            <a:extLst>
              <a:ext uri="{FF2B5EF4-FFF2-40B4-BE49-F238E27FC236}">
                <a16:creationId xmlns:a16="http://schemas.microsoft.com/office/drawing/2014/main" id="{B4695A38-03A2-20A9-370A-AD216B2B2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638800"/>
          <a:ext cx="5029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11" imgW="69634100" imgH="6438900" progId="Equation.3">
                  <p:embed/>
                </p:oleObj>
              </mc:Choice>
              <mc:Fallback>
                <p:oleObj name="Equation" r:id="rId11" imgW="69634100" imgH="6438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38800"/>
                        <a:ext cx="5029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0">
            <a:extLst>
              <a:ext uri="{FF2B5EF4-FFF2-40B4-BE49-F238E27FC236}">
                <a16:creationId xmlns:a16="http://schemas.microsoft.com/office/drawing/2014/main" id="{9361A55E-3C8F-A44C-D9B1-B225E9789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6294438"/>
          <a:ext cx="1905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13" imgW="27495500" imgH="7023100" progId="Equation.3">
                  <p:embed/>
                </p:oleObj>
              </mc:Choice>
              <mc:Fallback>
                <p:oleObj name="Equation" r:id="rId13" imgW="27495500" imgH="7023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294438"/>
                        <a:ext cx="19050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3C578F-EADC-B963-3374-79523DF52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TD-Q learning agent algorithm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38D99DF1-6980-FC4A-A222-9C9A00BB4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For each pair (</a:t>
            </a:r>
            <a:r>
              <a:rPr lang="en-US" altLang="zh-CN" sz="2400" i="1"/>
              <a:t>s, a</a:t>
            </a:r>
            <a:r>
              <a:rPr lang="en-US" altLang="zh-CN" sz="2400"/>
              <a:t>), initialize </a:t>
            </a:r>
            <a:r>
              <a:rPr lang="en-US" altLang="zh-CN" sz="2400" i="1"/>
              <a:t>Q(s,a)</a:t>
            </a:r>
            <a:r>
              <a:rPr lang="en-US" altLang="zh-CN" sz="2400"/>
              <a:t>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Observe the current state </a:t>
            </a:r>
            <a:r>
              <a:rPr lang="en-US" altLang="zh-CN" sz="2400" i="1"/>
              <a:t>s</a:t>
            </a:r>
            <a:r>
              <a:rPr lang="en-US" altLang="zh-CN" sz="240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Loop forever: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/>
              <a:t>Select an action for execution: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800"/>
          </a:p>
          <a:p>
            <a:pPr lvl="1" eaLnBrk="1" hangingPunct="1">
              <a:buFont typeface="Wingdings" pitchFamily="2" charset="2"/>
              <a:buNone/>
            </a:pPr>
            <a:endParaRPr lang="en-US" altLang="zh-CN" sz="180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/>
              <a:t>Receive immediate reward</a:t>
            </a:r>
            <a:r>
              <a:rPr lang="en-US" altLang="zh-CN" sz="1800" b="1" i="1"/>
              <a:t> r </a:t>
            </a:r>
            <a:r>
              <a:rPr lang="en-US" altLang="zh-CN" sz="1800"/>
              <a:t>and observe the new state </a:t>
            </a:r>
            <a:r>
              <a:rPr lang="en-US" altLang="zh-CN" sz="1800" b="1" i="1"/>
              <a:t>s</a:t>
            </a:r>
            <a:r>
              <a:rPr lang="en-US" altLang="zh-CN" sz="1800" b="1" i="1">
                <a:latin typeface="Times New Roman" panose="02020603050405020304" pitchFamily="18" charset="0"/>
              </a:rPr>
              <a:t>’.</a:t>
            </a:r>
            <a:endParaRPr lang="en-US" altLang="zh-CN" sz="1800" b="1" i="1"/>
          </a:p>
          <a:p>
            <a:pPr lvl="1" eaLnBrk="1" hangingPunct="1">
              <a:buFont typeface="Wingdings" pitchFamily="2" charset="2"/>
              <a:buNone/>
            </a:pPr>
            <a:endParaRPr lang="en-US" altLang="zh-CN" sz="180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/>
              <a:t>Update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800" b="1" i="1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b="1" i="1"/>
              <a:t>s=s</a:t>
            </a:r>
            <a:r>
              <a:rPr lang="en-US" altLang="zh-CN" sz="1800" b="1" i="1">
                <a:latin typeface="Times New Roman" panose="02020603050405020304" pitchFamily="18" charset="0"/>
              </a:rPr>
              <a:t>’</a:t>
            </a:r>
            <a:r>
              <a:rPr lang="en-US" altLang="zh-CN" sz="140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}</a:t>
            </a:r>
            <a:endParaRPr lang="en-US" altLang="zh-CN" sz="4000"/>
          </a:p>
        </p:txBody>
      </p:sp>
      <p:graphicFrame>
        <p:nvGraphicFramePr>
          <p:cNvPr id="39939" name="Object 4">
            <a:extLst>
              <a:ext uri="{FF2B5EF4-FFF2-40B4-BE49-F238E27FC236}">
                <a16:creationId xmlns:a16="http://schemas.microsoft.com/office/drawing/2014/main" id="{2491696A-F68A-5E49-E2C6-4D6ED9B4E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071938"/>
          <a:ext cx="2057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3" imgW="27495500" imgH="7023100" progId="Equation.3">
                  <p:embed/>
                </p:oleObj>
              </mc:Choice>
              <mc:Fallback>
                <p:oleObj name="Equation" r:id="rId3" imgW="27495500" imgH="702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71938"/>
                        <a:ext cx="2057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6">
            <a:extLst>
              <a:ext uri="{FF2B5EF4-FFF2-40B4-BE49-F238E27FC236}">
                <a16:creationId xmlns:a16="http://schemas.microsoft.com/office/drawing/2014/main" id="{A957A144-5236-4DBB-6FBB-4ADC01897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5486400"/>
          <a:ext cx="4724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5" imgW="69634100" imgH="6438900" progId="Equation.3">
                  <p:embed/>
                </p:oleObj>
              </mc:Choice>
              <mc:Fallback>
                <p:oleObj name="Equation" r:id="rId5" imgW="69634100" imgH="6438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5486400"/>
                        <a:ext cx="47244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>
            <a:extLst>
              <a:ext uri="{FF2B5EF4-FFF2-40B4-BE49-F238E27FC236}">
                <a16:creationId xmlns:a16="http://schemas.microsoft.com/office/drawing/2014/main" id="{CA9CA5B4-EB9C-ECDD-9565-0E3E98ACA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7391400" cy="3810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/>
              <a:t>An action has two kinds of outcome:</a:t>
            </a:r>
          </a:p>
          <a:p>
            <a:pPr eaLnBrk="1" hangingPunct="1">
              <a:defRPr/>
            </a:pPr>
            <a:r>
              <a:rPr lang="en-US" altLang="zh-CN" sz="2800" dirty="0"/>
              <a:t>Gain rewards on the current experience tuple (</a:t>
            </a:r>
            <a:r>
              <a:rPr lang="en-US" altLang="zh-CN" sz="2800" dirty="0" err="1"/>
              <a:t>s,a,s</a:t>
            </a:r>
            <a:r>
              <a:rPr lang="en-US" altLang="zh-CN" sz="2800" dirty="0">
                <a:latin typeface="Times New Roman" panose="02020603050405020304" pitchFamily="18" charset="0"/>
              </a:rPr>
              <a:t>’</a:t>
            </a:r>
            <a:r>
              <a:rPr lang="en-US" altLang="zh-CN" sz="2800" dirty="0"/>
              <a:t>).</a:t>
            </a:r>
          </a:p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Affect the percepts received, and hence the ability of the agent to learn.</a:t>
            </a:r>
          </a:p>
        </p:txBody>
      </p:sp>
      <p:sp>
        <p:nvSpPr>
          <p:cNvPr id="40962" name="Rectangle 4">
            <a:extLst>
              <a:ext uri="{FF2B5EF4-FFF2-40B4-BE49-F238E27FC236}">
                <a16:creationId xmlns:a16="http://schemas.microsoft.com/office/drawing/2014/main" id="{D0A92A0D-9B4B-C02E-7C68-706D4EE6F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Exploration problem in Active learning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5B0BF3E7-E90A-F9C6-FF00-4016630D6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Exploration problem in Active learning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C36C1D9-C653-92BD-78D1-28F7719FB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+mj-lt"/>
              </a:rPr>
              <a:t>Tradeoff exists when choosing action to maximize benefit over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short term vs.  long term.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latin typeface="+mj-lt"/>
              </a:rPr>
              <a:t>Two extreme approaches: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>
                <a:latin typeface="+mj-lt"/>
              </a:rPr>
              <a:t>Random, hoping to eventually explore the entire environment.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dirty="0">
                <a:latin typeface="+mj-lt"/>
              </a:rPr>
              <a:t>Greedy,  acting to maximize utility using current model estimate.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4F66F281-B671-691F-9345-0A471FCE7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Exploration problem in Active learning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FBEE8A6B-729A-2DCD-D036-BE1B2B181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229600" cy="4535487"/>
          </a:xfrm>
        </p:spPr>
        <p:txBody>
          <a:bodyPr/>
          <a:lstStyle/>
          <a:p>
            <a:pPr eaLnBrk="1" hangingPunct="1"/>
            <a:r>
              <a:rPr lang="en-US" altLang="zh-CN" sz="2000"/>
              <a:t>Intermediate approach: the agent should be more random when it has little idea of the environment, and more greedy when it has a model that is close to being correct:</a:t>
            </a:r>
          </a:p>
          <a:p>
            <a:pPr lvl="1" eaLnBrk="1" hangingPunct="1"/>
            <a:r>
              <a:rPr lang="en-US" altLang="zh-CN" sz="1800"/>
              <a:t>Try new actions about which past experience is absent.</a:t>
            </a:r>
          </a:p>
          <a:p>
            <a:pPr lvl="1" eaLnBrk="1" hangingPunct="1"/>
            <a:r>
              <a:rPr lang="en-US" altLang="zh-CN" sz="1800"/>
              <a:t>Avoid actions that are believed to be of low utility.</a:t>
            </a:r>
          </a:p>
          <a:p>
            <a:pPr lvl="1" eaLnBrk="1" hangingPunct="1"/>
            <a:endParaRPr lang="en-US" altLang="zh-CN" sz="1800"/>
          </a:p>
          <a:p>
            <a:pPr eaLnBrk="1" hangingPunct="1"/>
            <a:r>
              <a:rPr lang="en-US" altLang="zh-CN" sz="2000"/>
              <a:t>Implemented by </a:t>
            </a:r>
            <a:r>
              <a:rPr lang="en-US" altLang="zh-CN" sz="2000" b="1" i="1"/>
              <a:t>exploration function f(u,n)</a:t>
            </a:r>
            <a:r>
              <a:rPr lang="en-US" altLang="zh-CN" sz="2000"/>
              <a:t>: </a:t>
            </a:r>
          </a:p>
          <a:p>
            <a:pPr lvl="1" eaLnBrk="1" hangingPunct="1"/>
            <a:r>
              <a:rPr lang="en-US" altLang="zh-CN" sz="1800"/>
              <a:t>Assign higher utility estimate to relatively unexplored action-state pairs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r>
              <a:rPr lang="en-US" altLang="zh-CN" sz="1800"/>
              <a:t>Change the updating rule of value function to </a:t>
            </a:r>
          </a:p>
          <a:p>
            <a:pPr lvl="1" eaLnBrk="1" hangingPunct="1"/>
            <a:endParaRPr lang="en-US" altLang="zh-CN" sz="1800"/>
          </a:p>
          <a:p>
            <a:pPr lvl="1" eaLnBrk="1" hangingPunct="1"/>
            <a:endParaRPr lang="en-US" altLang="zh-CN" sz="1800" i="1"/>
          </a:p>
          <a:p>
            <a:pPr lvl="1" eaLnBrk="1" hangingPunct="1"/>
            <a:r>
              <a:rPr lang="en-US" altLang="zh-CN" sz="1800" i="1"/>
              <a:t>U</a:t>
            </a:r>
            <a:r>
              <a:rPr lang="en-US" altLang="zh-CN" sz="1400" i="1"/>
              <a:t>+</a:t>
            </a:r>
            <a:r>
              <a:rPr lang="en-US" altLang="zh-CN" sz="1800" i="1"/>
              <a:t> </a:t>
            </a:r>
            <a:r>
              <a:rPr lang="en-US" altLang="zh-CN" sz="1800"/>
              <a:t>denotes the </a:t>
            </a:r>
            <a:r>
              <a:rPr lang="en-US" altLang="zh-CN" sz="1800" b="1" u="sng"/>
              <a:t>optimistic estimate</a:t>
            </a:r>
            <a:r>
              <a:rPr lang="en-US" altLang="zh-CN" sz="1800"/>
              <a:t> of the utility</a:t>
            </a:r>
            <a:endParaRPr lang="en-US" altLang="zh-CN" sz="1800" i="1"/>
          </a:p>
          <a:p>
            <a:pPr eaLnBrk="1" hangingPunct="1"/>
            <a:endParaRPr lang="en-US" altLang="zh-CN" sz="2400"/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D3C58DC4-1A66-FC34-6912-121FED297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5038" y="5334000"/>
          <a:ext cx="6546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3" imgW="75488800" imgH="7899400" progId="Equation.3">
                  <p:embed/>
                </p:oleObj>
              </mc:Choice>
              <mc:Fallback>
                <p:oleObj name="Equation" r:id="rId3" imgW="75488800" imgH="789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5334000"/>
                        <a:ext cx="65468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76BA6A47-262B-9BE9-3799-F259E381E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Supervised vs. Reinforcement Learning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36DDF016-F9D7-7F30-6366-9381833B4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Supervised learning: </a:t>
            </a:r>
            <a:r>
              <a:rPr lang="en-US" altLang="zh-CN" sz="2800"/>
              <a:t>sample (input, output) pairs of the function to be learned can be perceived or are given (“by a teacher”).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Reinforcement learning: </a:t>
            </a:r>
            <a:r>
              <a:rPr lang="en-US" altLang="zh-CN" sz="2800"/>
              <a:t>when an agent acts on its environment, it receives some positive/negative evaluation of its action.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94B15159-4FD6-F3F1-29F3-97A12167C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Exploration problem in Active learning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909245BB-EABB-0A46-BA7F-45B483BB3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One definition of </a:t>
            </a:r>
            <a:r>
              <a:rPr lang="en-US" altLang="zh-CN" sz="2400" i="1"/>
              <a:t>f(u,n):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 i="1"/>
              <a:t>                                </a:t>
            </a:r>
            <a:r>
              <a:rPr lang="en-US" altLang="zh-CN" sz="1800" i="1"/>
              <a:t>if  n&lt; N</a:t>
            </a:r>
            <a:r>
              <a:rPr lang="en-US" altLang="zh-CN" sz="1800" i="1" baseline="-25000"/>
              <a:t>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i="1"/>
              <a:t>                         u        otherwise</a:t>
            </a:r>
          </a:p>
          <a:p>
            <a:pPr lvl="1" eaLnBrk="1" hangingPunct="1"/>
            <a:r>
              <a:rPr lang="en-US" altLang="zh-CN" sz="2000" i="1"/>
              <a:t>      </a:t>
            </a:r>
            <a:r>
              <a:rPr lang="en-US" altLang="zh-CN" sz="2000"/>
              <a:t>is an </a:t>
            </a:r>
            <a:r>
              <a:rPr lang="en-US" altLang="zh-CN" sz="2000" b="1" u="sng"/>
              <a:t>optimistic estimate</a:t>
            </a:r>
            <a:r>
              <a:rPr lang="en-US" altLang="zh-CN" sz="2000"/>
              <a:t> of the </a:t>
            </a:r>
            <a:r>
              <a:rPr lang="en-US" altLang="zh-CN" sz="2000" b="1" u="sng"/>
              <a:t>best possible reward</a:t>
            </a:r>
            <a:r>
              <a:rPr lang="en-US" altLang="zh-CN" sz="2000"/>
              <a:t> obtainable in any state</a:t>
            </a:r>
          </a:p>
          <a:p>
            <a:pPr lvl="1" eaLnBrk="1" hangingPunct="1"/>
            <a:r>
              <a:rPr lang="en-US" altLang="zh-CN" sz="2000"/>
              <a:t>The agent will try each action-state pair(</a:t>
            </a:r>
            <a:r>
              <a:rPr lang="en-US" altLang="zh-CN" sz="2000" i="1"/>
              <a:t>s,a</a:t>
            </a:r>
            <a:r>
              <a:rPr lang="en-US" altLang="zh-CN" sz="2000"/>
              <a:t>) at least </a:t>
            </a:r>
            <a:r>
              <a:rPr lang="en-US" altLang="zh-CN" sz="2000" i="1"/>
              <a:t>N</a:t>
            </a:r>
            <a:r>
              <a:rPr lang="en-US" altLang="zh-CN" sz="2000" i="1" baseline="-25000"/>
              <a:t>e</a:t>
            </a:r>
            <a:r>
              <a:rPr lang="en-US" altLang="zh-CN" sz="2000"/>
              <a:t> times</a:t>
            </a:r>
          </a:p>
          <a:p>
            <a:pPr lvl="1" eaLnBrk="1" hangingPunct="1"/>
            <a:r>
              <a:rPr lang="en-US" altLang="zh-CN" sz="2000"/>
              <a:t>The agent will behave initially as if there were wonderful rewards scattered all over around</a:t>
            </a:r>
            <a:r>
              <a:rPr lang="en-US" altLang="zh-CN" sz="2000">
                <a:latin typeface="Times New Roman" panose="02020603050405020304" pitchFamily="18" charset="0"/>
              </a:rPr>
              <a:t>–</a:t>
            </a:r>
            <a:r>
              <a:rPr lang="en-US" altLang="zh-CN" sz="2000"/>
              <a:t> </a:t>
            </a:r>
            <a:r>
              <a:rPr lang="en-US" altLang="zh-CN" sz="2000" b="1" u="sng"/>
              <a:t>optimistic</a:t>
            </a:r>
            <a:r>
              <a:rPr lang="en-US" altLang="zh-CN" sz="2000"/>
              <a:t> . </a:t>
            </a:r>
          </a:p>
        </p:txBody>
      </p:sp>
      <p:graphicFrame>
        <p:nvGraphicFramePr>
          <p:cNvPr id="44035" name="Object 5">
            <a:extLst>
              <a:ext uri="{FF2B5EF4-FFF2-40B4-BE49-F238E27FC236}">
                <a16:creationId xmlns:a16="http://schemas.microsoft.com/office/drawing/2014/main" id="{4FC7A787-5F5A-73CA-21B5-CA6B62F95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667000"/>
          <a:ext cx="1063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3" imgW="13754100" imgH="4686300" progId="Equation.3">
                  <p:embed/>
                </p:oleObj>
              </mc:Choice>
              <mc:Fallback>
                <p:oleObj name="Equation" r:id="rId3" imgW="137541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1063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6">
            <a:extLst>
              <a:ext uri="{FF2B5EF4-FFF2-40B4-BE49-F238E27FC236}">
                <a16:creationId xmlns:a16="http://schemas.microsoft.com/office/drawing/2014/main" id="{B473A9DF-FD17-B81D-DB0B-72AEDC267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438400"/>
          <a:ext cx="381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5" imgW="4978400" imgH="4394200" progId="Equation.3">
                  <p:embed/>
                </p:oleObj>
              </mc:Choice>
              <mc:Fallback>
                <p:oleObj name="Equation" r:id="rId5" imgW="4978400" imgH="439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381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7">
            <a:extLst>
              <a:ext uri="{FF2B5EF4-FFF2-40B4-BE49-F238E27FC236}">
                <a16:creationId xmlns:a16="http://schemas.microsoft.com/office/drawing/2014/main" id="{7AFE004C-892E-EF6A-2EEA-0404F4E31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514600"/>
          <a:ext cx="307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7" imgW="3797300" imgH="4978400" progId="Equation.3">
                  <p:embed/>
                </p:oleObj>
              </mc:Choice>
              <mc:Fallback>
                <p:oleObj name="Equation" r:id="rId7" imgW="3797300" imgH="497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3079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8">
            <a:extLst>
              <a:ext uri="{FF2B5EF4-FFF2-40B4-BE49-F238E27FC236}">
                <a16:creationId xmlns:a16="http://schemas.microsoft.com/office/drawing/2014/main" id="{B5500F9A-090A-D8FB-3399-8DBBF1277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124200"/>
          <a:ext cx="381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9" imgW="4978400" imgH="4394200" progId="Equation.3">
                  <p:embed/>
                </p:oleObj>
              </mc:Choice>
              <mc:Fallback>
                <p:oleObj name="Equation" r:id="rId9" imgW="4978400" imgH="4394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381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1A7884A-A070-180E-0D9A-62D58A961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Generalization in Reinforcement Learning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69B0A62C-317B-0A6E-6322-8280F2075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So far we assumed that all the functions learned by the agent are </a:t>
            </a:r>
            <a:r>
              <a:rPr lang="en-US" altLang="zh-CN" sz="2400" i="1"/>
              <a:t>(U, T, R,Q) </a:t>
            </a:r>
            <a:r>
              <a:rPr lang="en-US" altLang="zh-CN" sz="2400"/>
              <a:t>are tabular forms</a:t>
            </a:r>
            <a:r>
              <a:rPr lang="en-US" altLang="zh-CN" sz="2400">
                <a:latin typeface="Times New Roman" panose="02020603050405020304" pitchFamily="18" charset="0"/>
              </a:rPr>
              <a:t>—</a:t>
            </a:r>
            <a:r>
              <a:rPr lang="en-US" altLang="zh-CN" sz="240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i.e., it is possible to enumerate state and action spaces. 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Use generalization techniques to deal with large state or action space.</a:t>
            </a:r>
          </a:p>
          <a:p>
            <a:pPr lvl="1" eaLnBrk="1" hangingPunct="1"/>
            <a:r>
              <a:rPr lang="en-US" altLang="zh-CN" sz="2000"/>
              <a:t>Function approximation techniques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673407B-05B6-AF5B-B96A-8077B7652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RL = learning from interaction</a:t>
            </a:r>
          </a:p>
        </p:txBody>
      </p:sp>
      <p:graphicFrame>
        <p:nvGraphicFramePr>
          <p:cNvPr id="17410" name="Object 4">
            <a:extLst>
              <a:ext uri="{FF2B5EF4-FFF2-40B4-BE49-F238E27FC236}">
                <a16:creationId xmlns:a16="http://schemas.microsoft.com/office/drawing/2014/main" id="{41C340B1-1BDE-C354-9FEE-794D13AFFD20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762000" y="2290763"/>
          <a:ext cx="7772400" cy="380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位图图像" r:id="rId3" imgW="3384550" imgH="1657350" progId="Paint.Picture">
                  <p:embed/>
                </p:oleObj>
              </mc:Choice>
              <mc:Fallback>
                <p:oleObj name="位图图像" r:id="rId3" imgW="3384550" imgH="16573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90763"/>
                        <a:ext cx="7772400" cy="380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37D9A1D9-AE1A-3FD5-C0AF-6906D7D0C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Credit Assignment Problem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B5DF5972-0CE9-EAA9-6D39-D31A741B9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Many actions may have been taken before feedback is provided by the environment.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Which of the prior actions should be rewarded/penalized, and to what extent?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”Good” actions may be penalized just because they were paired with bad ones resulting in punishment.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i="1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A23EEF2C-D053-A7BA-A683-1AC4EB7FC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05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CN"/>
              <a:t>Examples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25283E9-BBF6-2469-7A80-36E5A44EE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Chess: </a:t>
            </a:r>
            <a:r>
              <a:rPr lang="en-US" altLang="zh-CN" sz="2800"/>
              <a:t>win/loss information only at the end of the game, after many moves.  </a:t>
            </a:r>
            <a:r>
              <a:rPr lang="en-US" altLang="zh-CN" sz="2800" i="1">
                <a:solidFill>
                  <a:srgbClr val="FF0000"/>
                </a:solidFill>
              </a:rPr>
              <a:t>How good/bad was each move?</a:t>
            </a: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Traffic Light Control: </a:t>
            </a:r>
            <a:r>
              <a:rPr lang="en-US" altLang="zh-CN" sz="2800"/>
              <a:t>traffic delays can be measured, but </a:t>
            </a:r>
            <a:r>
              <a:rPr lang="en-US" altLang="zh-CN" sz="2800">
                <a:solidFill>
                  <a:srgbClr val="FF0000"/>
                </a:solidFill>
              </a:rPr>
              <a:t>which of the previous actions was wrong</a:t>
            </a:r>
            <a:r>
              <a:rPr lang="en-US" altLang="zh-CN" sz="2800"/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E82A713E-6461-FCDB-A08C-78B086D09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Modeling the RL task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34A96A7-AB14-F4E7-89EC-FD9B01654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696200" cy="40465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The state is not hidden.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The agent can determine the Reward/Penalty (reinforcement).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The agent must learn the </a:t>
            </a:r>
            <a:r>
              <a:rPr lang="en-US" altLang="zh-CN" sz="2800" b="1"/>
              <a:t>optimal policy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FF0000"/>
                </a:solidFill>
              </a:rPr>
              <a:t>mapping states to actions, </a:t>
            </a:r>
            <a:r>
              <a:rPr lang="en-US" altLang="zh-CN" sz="2800"/>
              <a:t>that maximizes reinforcement over the long run.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Can be modeled as a “Markov Decision Process” (MDP).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39DA6DD-6146-53B5-E950-0DF63E01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Markov Decision Process (MDP)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CF71ACF-992E-4C65-C14E-22440EAE1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MDP model &lt;S,T,A,R&gt;</a:t>
            </a:r>
          </a:p>
          <a:p>
            <a:pPr lvl="1" eaLnBrk="1" hangingPunct="1"/>
            <a:endParaRPr lang="en-US" altLang="zh-CN" sz="2400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56813B0F-7CB1-B0CC-E195-19ABAF21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7000"/>
            <a:ext cx="281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70F0C026-D4E2-7391-9CD3-AEC36E0A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3657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Environment</a:t>
            </a:r>
          </a:p>
        </p:txBody>
      </p:sp>
      <p:sp>
        <p:nvSpPr>
          <p:cNvPr id="21509" name="Line 6">
            <a:extLst>
              <a:ext uri="{FF2B5EF4-FFF2-40B4-BE49-F238E27FC236}">
                <a16:creationId xmlns:a16="http://schemas.microsoft.com/office/drawing/2014/main" id="{590D43BA-4A94-F356-4F2B-D73F22306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3528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1C9A48D8-39A2-3868-6203-909D82CEC7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3528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8">
            <a:extLst>
              <a:ext uri="{FF2B5EF4-FFF2-40B4-BE49-F238E27FC236}">
                <a16:creationId xmlns:a16="http://schemas.microsoft.com/office/drawing/2014/main" id="{AADB2800-42FE-2DE0-B008-04B297123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3528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A251935F-87D7-CA07-51E0-4F8BBC9D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13125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21513" name="Text Box 10">
            <a:extLst>
              <a:ext uri="{FF2B5EF4-FFF2-40B4-BE49-F238E27FC236}">
                <a16:creationId xmlns:a16="http://schemas.microsoft.com/office/drawing/2014/main" id="{36CD1006-F6D3-AC17-C260-6F2310B8C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Reward</a:t>
            </a:r>
          </a:p>
        </p:txBody>
      </p:sp>
      <p:sp>
        <p:nvSpPr>
          <p:cNvPr id="21514" name="Text Box 11">
            <a:extLst>
              <a:ext uri="{FF2B5EF4-FFF2-40B4-BE49-F238E27FC236}">
                <a16:creationId xmlns:a16="http://schemas.microsoft.com/office/drawing/2014/main" id="{4825F822-F3D9-4C4E-7028-4A73E4BA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13125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21515" name="Text Box 12">
            <a:extLst>
              <a:ext uri="{FF2B5EF4-FFF2-40B4-BE49-F238E27FC236}">
                <a16:creationId xmlns:a16="http://schemas.microsoft.com/office/drawing/2014/main" id="{A9BA1BD3-E99C-AEEB-E633-425C574DC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13325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0" lang="en-US" altLang="zh-CN" sz="2000" i="1">
                <a:latin typeface="Arial" panose="020B0604020202020204" pitchFamily="34" charset="0"/>
              </a:rPr>
              <a:t>s</a:t>
            </a:r>
            <a:r>
              <a:rPr kumimoji="0" lang="en-US" altLang="zh-CN" sz="2000" i="1" baseline="-250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1516" name="Group 13">
            <a:extLst>
              <a:ext uri="{FF2B5EF4-FFF2-40B4-BE49-F238E27FC236}">
                <a16:creationId xmlns:a16="http://schemas.microsoft.com/office/drawing/2014/main" id="{38E005B2-5430-C437-B0BB-6DCF3AFC2DF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60925"/>
            <a:ext cx="1371600" cy="777875"/>
            <a:chOff x="1786" y="2784"/>
            <a:chExt cx="868" cy="490"/>
          </a:xfrm>
        </p:grpSpPr>
        <p:sp>
          <p:nvSpPr>
            <p:cNvPr id="21529" name="Text Box 14">
              <a:extLst>
                <a:ext uri="{FF2B5EF4-FFF2-40B4-BE49-F238E27FC236}">
                  <a16:creationId xmlns:a16="http://schemas.microsoft.com/office/drawing/2014/main" id="{DA7F243A-A976-3655-2C1E-3140BC57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302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</a:rPr>
                <a:t>r</a:t>
              </a:r>
              <a:r>
                <a:rPr kumimoji="0" lang="en-US" altLang="zh-CN" sz="2000" i="1" baseline="-250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21530" name="Group 15">
              <a:extLst>
                <a:ext uri="{FF2B5EF4-FFF2-40B4-BE49-F238E27FC236}">
                  <a16:creationId xmlns:a16="http://schemas.microsoft.com/office/drawing/2014/main" id="{1E2A81D9-B528-0FD0-00B4-DB2B3EDF6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84"/>
              <a:ext cx="576" cy="250"/>
              <a:chOff x="3370" y="2304"/>
              <a:chExt cx="576" cy="250"/>
            </a:xfrm>
          </p:grpSpPr>
          <p:sp>
            <p:nvSpPr>
              <p:cNvPr id="21532" name="Text Box 16">
                <a:extLst>
                  <a:ext uri="{FF2B5EF4-FFF2-40B4-BE49-F238E27FC236}">
                    <a16:creationId xmlns:a16="http://schemas.microsoft.com/office/drawing/2014/main" id="{C8C23F42-1EA2-3BCE-B7D5-483516E13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0" y="2304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kumimoji="0" lang="en-US" altLang="zh-CN" sz="2000" i="1">
                    <a:latin typeface="Arial" panose="020B0604020202020204" pitchFamily="34" charset="0"/>
                  </a:rPr>
                  <a:t>a</a:t>
                </a:r>
                <a:r>
                  <a:rPr kumimoji="0" lang="en-US" altLang="zh-CN" sz="2000" i="1" baseline="-250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1533" name="Line 17">
                <a:extLst>
                  <a:ext uri="{FF2B5EF4-FFF2-40B4-BE49-F238E27FC236}">
                    <a16:creationId xmlns:a16="http://schemas.microsoft.com/office/drawing/2014/main" id="{DA69A5FC-CCD7-30DD-5890-81D401E1A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5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31" name="Text Box 18">
              <a:extLst>
                <a:ext uri="{FF2B5EF4-FFF2-40B4-BE49-F238E27FC236}">
                  <a16:creationId xmlns:a16="http://schemas.microsoft.com/office/drawing/2014/main" id="{C4232445-ED5F-F7C9-0546-FA830CCB4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87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</a:rPr>
                <a:t>s</a:t>
              </a:r>
              <a:r>
                <a:rPr kumimoji="0" lang="en-US" altLang="zh-CN" sz="2000" i="1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1517" name="Group 19">
            <a:extLst>
              <a:ext uri="{FF2B5EF4-FFF2-40B4-BE49-F238E27FC236}">
                <a16:creationId xmlns:a16="http://schemas.microsoft.com/office/drawing/2014/main" id="{C60F243C-AAAC-5F3A-B100-615140FC6F5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860925"/>
            <a:ext cx="1420813" cy="777875"/>
            <a:chOff x="4186" y="2304"/>
            <a:chExt cx="899" cy="490"/>
          </a:xfrm>
        </p:grpSpPr>
        <p:sp>
          <p:nvSpPr>
            <p:cNvPr id="21525" name="Text Box 20">
              <a:extLst>
                <a:ext uri="{FF2B5EF4-FFF2-40B4-BE49-F238E27FC236}">
                  <a16:creationId xmlns:a16="http://schemas.microsoft.com/office/drawing/2014/main" id="{FC164607-3F0C-0D71-FF39-FF185B988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23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</a:rPr>
                <a:t>a1</a:t>
              </a:r>
            </a:p>
          </p:txBody>
        </p:sp>
        <p:sp>
          <p:nvSpPr>
            <p:cNvPr id="21526" name="Text Box 21">
              <a:extLst>
                <a:ext uri="{FF2B5EF4-FFF2-40B4-BE49-F238E27FC236}">
                  <a16:creationId xmlns:a16="http://schemas.microsoft.com/office/drawing/2014/main" id="{EF06DC72-C0DF-13B2-AD46-71E5218A3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254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</a:rPr>
                <a:t>r1</a:t>
              </a:r>
            </a:p>
          </p:txBody>
        </p:sp>
        <p:sp>
          <p:nvSpPr>
            <p:cNvPr id="21527" name="Line 22">
              <a:extLst>
                <a:ext uri="{FF2B5EF4-FFF2-40B4-BE49-F238E27FC236}">
                  <a16:creationId xmlns:a16="http://schemas.microsoft.com/office/drawing/2014/main" id="{FEAF0609-B752-A911-9A0B-D4F4A2F3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Text Box 23">
              <a:extLst>
                <a:ext uri="{FF2B5EF4-FFF2-40B4-BE49-F238E27FC236}">
                  <a16:creationId xmlns:a16="http://schemas.microsoft.com/office/drawing/2014/main" id="{D85DA6CA-625C-C9EF-CE60-398EBB58B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40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</a:rPr>
                <a:t>s2</a:t>
              </a:r>
            </a:p>
          </p:txBody>
        </p:sp>
      </p:grpSp>
      <p:grpSp>
        <p:nvGrpSpPr>
          <p:cNvPr id="21518" name="Group 24">
            <a:extLst>
              <a:ext uri="{FF2B5EF4-FFF2-40B4-BE49-F238E27FC236}">
                <a16:creationId xmlns:a16="http://schemas.microsoft.com/office/drawing/2014/main" id="{DFB36357-C68F-D1E7-6424-396A1E2569B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860925"/>
            <a:ext cx="1517650" cy="777875"/>
            <a:chOff x="5002" y="2304"/>
            <a:chExt cx="758" cy="490"/>
          </a:xfrm>
        </p:grpSpPr>
        <p:sp>
          <p:nvSpPr>
            <p:cNvPr id="21521" name="Text Box 25">
              <a:extLst>
                <a:ext uri="{FF2B5EF4-FFF2-40B4-BE49-F238E27FC236}">
                  <a16:creationId xmlns:a16="http://schemas.microsoft.com/office/drawing/2014/main" id="{C230CF44-F1C2-7786-827E-E06990B70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" y="230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</a:rPr>
                <a:t>a2</a:t>
              </a:r>
            </a:p>
          </p:txBody>
        </p:sp>
        <p:sp>
          <p:nvSpPr>
            <p:cNvPr id="21522" name="Text Box 26">
              <a:extLst>
                <a:ext uri="{FF2B5EF4-FFF2-40B4-BE49-F238E27FC236}">
                  <a16:creationId xmlns:a16="http://schemas.microsoft.com/office/drawing/2014/main" id="{E21DDE4C-31FF-194D-0A85-6B28065A6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544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</a:rPr>
                <a:t>r2</a:t>
              </a:r>
            </a:p>
          </p:txBody>
        </p:sp>
        <p:sp>
          <p:nvSpPr>
            <p:cNvPr id="21523" name="Line 27">
              <a:extLst>
                <a:ext uri="{FF2B5EF4-FFF2-40B4-BE49-F238E27FC236}">
                  <a16:creationId xmlns:a16="http://schemas.microsoft.com/office/drawing/2014/main" id="{9C9A77CD-8E47-8594-E026-99E052329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Text Box 28">
              <a:extLst>
                <a:ext uri="{FF2B5EF4-FFF2-40B4-BE49-F238E27FC236}">
                  <a16:creationId xmlns:a16="http://schemas.microsoft.com/office/drawing/2014/main" id="{36D01C9D-FC64-50EF-4007-3E11D40CF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</a:rPr>
                <a:t>s3  </a:t>
              </a:r>
            </a:p>
          </p:txBody>
        </p:sp>
      </p:grpSp>
      <p:sp>
        <p:nvSpPr>
          <p:cNvPr id="21519" name="Rectangle 30">
            <a:extLst>
              <a:ext uri="{FF2B5EF4-FFF2-40B4-BE49-F238E27FC236}">
                <a16:creationId xmlns:a16="http://schemas.microsoft.com/office/drawing/2014/main" id="{BE68C8F7-7B83-E11B-6090-2F72E72A8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2514600"/>
            <a:ext cx="3587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447800" indent="-5334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905000" indent="-5334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62200" indent="-5334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19400" indent="-533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76600" indent="-533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33800" indent="-533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191000" indent="-533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kumimoji="0" lang="en-US" altLang="zh-CN" sz="1800">
                <a:latin typeface="Times New Roman" panose="02020603050405020304" pitchFamily="18" charset="0"/>
              </a:rPr>
              <a:t>– set of states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1800">
                <a:latin typeface="Times New Roman" panose="02020603050405020304" pitchFamily="18" charset="0"/>
              </a:rPr>
              <a:t> </a:t>
            </a:r>
            <a:r>
              <a:rPr kumimoji="0"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1800">
                <a:latin typeface="Times New Roman" panose="02020603050405020304" pitchFamily="18" charset="0"/>
              </a:rPr>
              <a:t>– set of actions</a:t>
            </a:r>
            <a:endParaRPr kumimoji="0" lang="en-US" altLang="zh-CN" sz="1800" baseline="-25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1800">
                <a:latin typeface="Times New Roman" panose="02020603050405020304" pitchFamily="18" charset="0"/>
              </a:rPr>
              <a:t> </a:t>
            </a:r>
            <a:r>
              <a:rPr kumimoji="0"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T(s,a,s’) </a:t>
            </a:r>
            <a:r>
              <a:rPr kumimoji="0" lang="en-US" altLang="zh-CN" sz="1800">
                <a:latin typeface="Times New Roman" panose="02020603050405020304" pitchFamily="18" charset="0"/>
              </a:rPr>
              <a:t>= P(s’|s,a), the unknown  probability of transition from </a:t>
            </a:r>
            <a:r>
              <a:rPr kumimoji="0" lang="en-US" altLang="zh-CN" sz="1800" i="1">
                <a:latin typeface="Times New Roman" panose="02020603050405020304" pitchFamily="18" charset="0"/>
              </a:rPr>
              <a:t>s </a:t>
            </a:r>
            <a:r>
              <a:rPr kumimoji="0" lang="en-US" altLang="zh-CN" sz="1800">
                <a:latin typeface="Times New Roman" panose="02020603050405020304" pitchFamily="18" charset="0"/>
              </a:rPr>
              <a:t>to </a:t>
            </a:r>
            <a:r>
              <a:rPr kumimoji="0" lang="en-US" altLang="zh-CN" sz="1800" i="1">
                <a:latin typeface="Times New Roman" panose="02020603050405020304" pitchFamily="18" charset="0"/>
              </a:rPr>
              <a:t>s’</a:t>
            </a:r>
            <a:r>
              <a:rPr kumimoji="0" lang="en-US" altLang="zh-CN" sz="1800">
                <a:latin typeface="Times New Roman" panose="02020603050405020304" pitchFamily="18" charset="0"/>
              </a:rPr>
              <a:t> given action</a:t>
            </a:r>
            <a:r>
              <a:rPr kumimoji="0" lang="en-US" altLang="zh-CN" sz="1800" i="1">
                <a:latin typeface="Times New Roman" panose="02020603050405020304" pitchFamily="18" charset="0"/>
              </a:rPr>
              <a:t> a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sz="1800">
                <a:latin typeface="Times New Roman" panose="02020603050405020304" pitchFamily="18" charset="0"/>
              </a:rPr>
              <a:t> </a:t>
            </a:r>
            <a:r>
              <a:rPr kumimoji="0"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R(s,a): </a:t>
            </a:r>
            <a:r>
              <a:rPr kumimoji="0" lang="en-US" altLang="zh-CN" sz="1800">
                <a:latin typeface="Times New Roman" panose="02020603050405020304" pitchFamily="18" charset="0"/>
              </a:rPr>
              <a:t>the expected reward for taking action </a:t>
            </a:r>
            <a:r>
              <a:rPr kumimoji="0" lang="en-US" altLang="zh-CN" sz="1800" i="1">
                <a:latin typeface="Times New Roman" panose="02020603050405020304" pitchFamily="18" charset="0"/>
              </a:rPr>
              <a:t>a </a:t>
            </a:r>
            <a:r>
              <a:rPr kumimoji="0" lang="en-US" altLang="zh-CN" sz="1800">
                <a:latin typeface="Times New Roman" panose="02020603050405020304" pitchFamily="18" charset="0"/>
              </a:rPr>
              <a:t>in state </a:t>
            </a:r>
            <a:r>
              <a:rPr kumimoji="0" lang="en-US" altLang="zh-CN" sz="1800" i="1">
                <a:latin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21520" name="Object 31">
            <a:extLst>
              <a:ext uri="{FF2B5EF4-FFF2-40B4-BE49-F238E27FC236}">
                <a16:creationId xmlns:a16="http://schemas.microsoft.com/office/drawing/2014/main" id="{54354EF0-B5FC-12F1-1D9C-920238602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1525" y="4800600"/>
          <a:ext cx="23177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3" imgW="43891200" imgH="15798800" progId="Equation.3">
                  <p:embed/>
                </p:oleObj>
              </mc:Choice>
              <mc:Fallback>
                <p:oleObj name="Equation" r:id="rId3" imgW="43891200" imgH="15798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4800600"/>
                        <a:ext cx="23177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377C9BD9-BEF4-8260-C99D-19E821D2B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Model-based vs. Model-free approaches in RL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3F106CBE-6F0F-2A08-AB80-7BE129436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888288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Model-based RL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/>
              <a:t>learn the model, and use it to derive the optimal  policy.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E.g  Adaptive dynamic learning (ADP)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Model-free RL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/>
              <a:t>derive the optimal policy without learning the model.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E.g  LMS, and Temporal difference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3016</TotalTime>
  <Words>1649</Words>
  <Application>Microsoft Macintosh PowerPoint</Application>
  <PresentationFormat>On-screen Show (4:3)</PresentationFormat>
  <Paragraphs>225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Tahoma</vt:lpstr>
      <vt:lpstr>宋体</vt:lpstr>
      <vt:lpstr>Arial</vt:lpstr>
      <vt:lpstr>Wingdings</vt:lpstr>
      <vt:lpstr>Calibri</vt:lpstr>
      <vt:lpstr>等线</vt:lpstr>
      <vt:lpstr>Times New Roman</vt:lpstr>
      <vt:lpstr>Blends</vt:lpstr>
      <vt:lpstr>位图图像</vt:lpstr>
      <vt:lpstr>Microsoft 公式 3.0</vt:lpstr>
      <vt:lpstr>Reinforcement Learning</vt:lpstr>
      <vt:lpstr>Perspective</vt:lpstr>
      <vt:lpstr>Supervised vs. Reinforcement Learning</vt:lpstr>
      <vt:lpstr>RL = learning from interaction</vt:lpstr>
      <vt:lpstr>Credit Assignment Problem</vt:lpstr>
      <vt:lpstr>Examples</vt:lpstr>
      <vt:lpstr>Modeling the RL task</vt:lpstr>
      <vt:lpstr>Markov Decision Process (MDP)</vt:lpstr>
      <vt:lpstr>Model-based vs. Model-free approaches in RL</vt:lpstr>
      <vt:lpstr>Passive vs. Active learning</vt:lpstr>
      <vt:lpstr>Example environment</vt:lpstr>
      <vt:lpstr>Passive learning scenario</vt:lpstr>
      <vt:lpstr>Passive learning scenario</vt:lpstr>
      <vt:lpstr>LMS updating</vt:lpstr>
      <vt:lpstr>LMS updating</vt:lpstr>
      <vt:lpstr>Drawback of LMS updating</vt:lpstr>
      <vt:lpstr>“Temporal difference” (TD) method in passive learning</vt:lpstr>
      <vt:lpstr>The TD learning curve</vt:lpstr>
      <vt:lpstr>Adaptive dynamic programming(ADP) in passive learning</vt:lpstr>
      <vt:lpstr>ADP learning curves</vt:lpstr>
      <vt:lpstr>Active learning </vt:lpstr>
      <vt:lpstr>Active ADP algorithm</vt:lpstr>
      <vt:lpstr>How to learn model in ADP</vt:lpstr>
      <vt:lpstr>ADP approach pros and cons</vt:lpstr>
      <vt:lpstr>Another model free method– TD-Q learning</vt:lpstr>
      <vt:lpstr>TD-Q learning agent algorithm</vt:lpstr>
      <vt:lpstr>Exploration problem in Active learning</vt:lpstr>
      <vt:lpstr>Exploration problem in Active learning</vt:lpstr>
      <vt:lpstr>Exploration problem in Active learning</vt:lpstr>
      <vt:lpstr>Exploration problem in Active learning</vt:lpstr>
      <vt:lpstr>Generalization in Reinforcement Learning</vt:lpstr>
    </vt:vector>
  </TitlesOfParts>
  <Company>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jing cao</dc:creator>
  <cp:lastModifiedBy>Chilukuri Mohan</cp:lastModifiedBy>
  <cp:revision>104</cp:revision>
  <dcterms:created xsi:type="dcterms:W3CDTF">2002-11-08T03:45:40Z</dcterms:created>
  <dcterms:modified xsi:type="dcterms:W3CDTF">2022-07-05T19:34:13Z</dcterms:modified>
</cp:coreProperties>
</file>