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469bfbcac_1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469bfbcac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489b7a7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489b7a7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69bfbcac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69bfbca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69bfbca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69bfbc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69bfbcac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69bfbca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469bfbcac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469bfbca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469bfbcac_1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469bfbcac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469bfbcac_1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469bfbcac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469bfbcac_1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469bfbcac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Women’s Clothing E-Commerce </a:t>
            </a:r>
            <a:r>
              <a:rPr lang="en"/>
              <a:t>Reviews</a:t>
            </a:r>
            <a:r>
              <a:rPr lang="en"/>
              <a:t> Analysis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Arlene Huang, Cathy C. Hou, Michael Haoxiang Guo, Lanzhen Zhang, Zekun Li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50" y="827500"/>
            <a:ext cx="4174500" cy="43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/>
          <p:cNvSpPr txBox="1"/>
          <p:nvPr>
            <p:ph idx="4294967295" type="body"/>
          </p:nvPr>
        </p:nvSpPr>
        <p:spPr>
          <a:xfrm>
            <a:off x="4389800" y="1411500"/>
            <a:ext cx="4518600" cy="3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Typical score of review: 4.</a:t>
            </a:r>
            <a:r>
              <a:rPr lang="en" sz="1600">
                <a:solidFill>
                  <a:schemeClr val="dk1"/>
                </a:solidFill>
              </a:rPr>
              <a:t>2/5.0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reviews that contain “perfect”, “comfort”, ”great”, “love” are rating higher than if not; </a:t>
            </a:r>
            <a:r>
              <a:rPr lang="en" sz="1600">
                <a:solidFill>
                  <a:schemeClr val="dk1"/>
                </a:solidFill>
              </a:rPr>
              <a:t>reviews that contain “return” are rating very low as around 3.2;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If the review only says “perfect” without much other comments, the rating would be very high as around 4.7;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RMSE: </a:t>
            </a:r>
            <a:r>
              <a:rPr lang="en" sz="1600">
                <a:solidFill>
                  <a:schemeClr val="dk1"/>
                </a:solidFill>
              </a:rPr>
              <a:t>1.00645.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2" name="Google Shape;23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Predictive model - tree</a:t>
            </a:r>
            <a:endParaRPr sz="2800"/>
          </a:p>
        </p:txBody>
      </p:sp>
      <p:sp>
        <p:nvSpPr>
          <p:cNvPr id="233" name="Google Shape;233;p22"/>
          <p:cNvSpPr/>
          <p:nvPr/>
        </p:nvSpPr>
        <p:spPr>
          <a:xfrm>
            <a:off x="0" y="0"/>
            <a:ext cx="607800" cy="6078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/>
          <p:nvPr/>
        </p:nvSpPr>
        <p:spPr>
          <a:xfrm>
            <a:off x="4868450" y="407115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 txBox="1"/>
          <p:nvPr>
            <p:ph idx="2" type="body"/>
          </p:nvPr>
        </p:nvSpPr>
        <p:spPr>
          <a:xfrm>
            <a:off x="5004350" y="5371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23"/>
          <p:cNvSpPr txBox="1"/>
          <p:nvPr>
            <p:ph idx="2" type="body"/>
          </p:nvPr>
        </p:nvSpPr>
        <p:spPr>
          <a:xfrm>
            <a:off x="4535850" y="617275"/>
            <a:ext cx="4269300" cy="45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majority of the cloth sales are in Tops, Bottoms and Dress department.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Clothes designed for Trend department are getting far more negative reviews than others, meanwhile it seems that customers are less picky in Bottoms and Jackets departments.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Children under 18 and seniors above 70 love sweaters, middle-age people are focusing more on blouses; young people favor dresses more.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Nearly half of the top selling clothes are dress.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People found 4 or 5 star reviews much more helpful than others.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Typical score of review: 4.2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Complaints are mainly regarding poor quality (especially in arm holes), or the cloth has odd fit.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Positive reviews typically mentioned not only design are cute, but also the cloth fit perfectly.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Insights &amp; suggestions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3"/>
          <p:cNvSpPr txBox="1"/>
          <p:nvPr>
            <p:ph idx="2" type="body"/>
          </p:nvPr>
        </p:nvSpPr>
        <p:spPr>
          <a:xfrm>
            <a:off x="664075" y="11923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Suggestions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p23"/>
          <p:cNvSpPr txBox="1"/>
          <p:nvPr>
            <p:ph idx="2" type="body"/>
          </p:nvPr>
        </p:nvSpPr>
        <p:spPr>
          <a:xfrm>
            <a:off x="203750" y="1601375"/>
            <a:ext cx="3953400" cy="3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Bottoms department can become the next cash cow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 there the volume indicates constant high demand of Bottoms and analysis shows that customers are less picky for Bottoms.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Products in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Trend department are risky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getting lower ratings. Only develop product in Trend department when there’s higher return.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Sweaters: Focusing on under 18 and 70+ people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Blouse: middle-age people, need a bit fashion.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Dresses: young people, more fashion and design,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dresses can become very popular suddenly,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 factories must be prepared.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good fit can be extremely important for getting high ratings.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0" y="0"/>
            <a:ext cx="607800" cy="6078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Topic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E-commerce is gradually becoming</a:t>
            </a:r>
            <a:r>
              <a:rPr b="1" lang="en" sz="1400">
                <a:solidFill>
                  <a:schemeClr val="dk1"/>
                </a:solidFill>
              </a:rPr>
              <a:t> main channel</a:t>
            </a:r>
            <a:r>
              <a:rPr lang="en" sz="1400">
                <a:solidFill>
                  <a:srgbClr val="000000"/>
                </a:solidFill>
              </a:rPr>
              <a:t> for distributors to sell products.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Comments largely influence</a:t>
            </a:r>
            <a:r>
              <a:rPr lang="en" sz="1400">
                <a:solidFill>
                  <a:srgbClr val="000000"/>
                </a:solidFill>
              </a:rPr>
              <a:t> people's shopping </a:t>
            </a:r>
            <a:r>
              <a:rPr b="1" lang="en" sz="1400">
                <a:solidFill>
                  <a:schemeClr val="dk1"/>
                </a:solidFill>
              </a:rPr>
              <a:t>decisions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Text is one of the most popular data type f</a:t>
            </a:r>
            <a:r>
              <a:rPr lang="en" sz="1400"/>
              <a:t>or the sell-side.</a:t>
            </a:r>
            <a:endParaRPr sz="14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Women’s Clothing E-Commerce Reviews dataset revolving around the reviews written by customers. The ultimate purpose of our research is to </a:t>
            </a:r>
            <a:r>
              <a:rPr b="1" lang="en" sz="1400">
                <a:solidFill>
                  <a:schemeClr val="dk1"/>
                </a:solidFill>
              </a:rPr>
              <a:t>approach customers precisely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400"/>
              <a:t>23486 rows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400"/>
              <a:t>10 feature variables</a:t>
            </a:r>
            <a:endParaRPr sz="14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341875" y="1850300"/>
            <a:ext cx="24231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What are the </a:t>
            </a:r>
            <a:r>
              <a:rPr b="1" lang="en" sz="1100">
                <a:solidFill>
                  <a:schemeClr val="dk1"/>
                </a:solidFill>
              </a:rPr>
              <a:t>words</a:t>
            </a:r>
            <a:r>
              <a:rPr lang="en" sz="1100"/>
              <a:t> being treated as </a:t>
            </a:r>
            <a:r>
              <a:rPr b="1" lang="en" sz="1100">
                <a:solidFill>
                  <a:schemeClr val="dk1"/>
                </a:solidFill>
              </a:rPr>
              <a:t>useful</a:t>
            </a:r>
            <a:r>
              <a:rPr lang="en" sz="1100"/>
              <a:t> information as customers rating the review?</a:t>
            </a:r>
            <a:endParaRPr sz="1100"/>
          </a:p>
          <a:p>
            <a:pPr indent="0" lvl="0" marL="0" rtl="0" algn="l">
              <a:lnSpc>
                <a:spcPct val="1069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What are the </a:t>
            </a:r>
            <a:r>
              <a:rPr b="1" lang="en" sz="1100">
                <a:solidFill>
                  <a:schemeClr val="dk1"/>
                </a:solidFill>
              </a:rPr>
              <a:t>relationships</a:t>
            </a:r>
            <a:r>
              <a:rPr lang="en" sz="1100"/>
              <a:t> of review text/title and rating, rating and recommend IND, and review text/title and recommend IND?</a:t>
            </a:r>
            <a:endParaRPr sz="1100"/>
          </a:p>
          <a:p>
            <a:pPr indent="0" lvl="0" marL="0" rtl="0" algn="l">
              <a:lnSpc>
                <a:spcPct val="1069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Whether </a:t>
            </a:r>
            <a:r>
              <a:rPr b="1" lang="en" sz="1100">
                <a:solidFill>
                  <a:schemeClr val="dk1"/>
                </a:solidFill>
              </a:rPr>
              <a:t>other</a:t>
            </a:r>
            <a:r>
              <a:rPr lang="en" sz="1100"/>
              <a:t> </a:t>
            </a:r>
            <a:r>
              <a:rPr b="1" lang="en" sz="1100">
                <a:solidFill>
                  <a:schemeClr val="dk1"/>
                </a:solidFill>
              </a:rPr>
              <a:t>listed</a:t>
            </a:r>
            <a:r>
              <a:rPr lang="en" sz="1100"/>
              <a:t> </a:t>
            </a:r>
            <a:r>
              <a:rPr b="1" lang="en" sz="1100">
                <a:solidFill>
                  <a:schemeClr val="dk1"/>
                </a:solidFill>
              </a:rPr>
              <a:t>variables</a:t>
            </a:r>
            <a:r>
              <a:rPr lang="en" sz="1100"/>
              <a:t> have </a:t>
            </a:r>
            <a:r>
              <a:rPr b="1" lang="en" sz="1100">
                <a:solidFill>
                  <a:schemeClr val="dk1"/>
                </a:solidFill>
              </a:rPr>
              <a:t>potential relations</a:t>
            </a:r>
            <a:r>
              <a:rPr lang="en" sz="1100"/>
              <a:t> to title/text? </a:t>
            </a:r>
            <a:endParaRPr sz="1100"/>
          </a:p>
          <a:p>
            <a:pPr indent="0" lvl="0" marL="0" rtl="0" algn="l">
              <a:lnSpc>
                <a:spcPct val="106999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100"/>
              <a:t>Can we </a:t>
            </a:r>
            <a:r>
              <a:rPr b="1" lang="en" sz="1100">
                <a:solidFill>
                  <a:schemeClr val="dk1"/>
                </a:solidFill>
              </a:rPr>
              <a:t>predict with words </a:t>
            </a:r>
            <a:r>
              <a:rPr lang="en" sz="1100"/>
              <a:t>alone whether or not a customer would </a:t>
            </a:r>
            <a:r>
              <a:rPr b="1" lang="en" sz="1100">
                <a:solidFill>
                  <a:schemeClr val="dk1"/>
                </a:solidFill>
              </a:rPr>
              <a:t>recommend</a:t>
            </a:r>
            <a:r>
              <a:rPr lang="en" sz="1100"/>
              <a:t> a purchased item of clothing?</a:t>
            </a:r>
            <a:endParaRPr sz="1100"/>
          </a:p>
        </p:txBody>
      </p:sp>
      <p:sp>
        <p:nvSpPr>
          <p:cNvPr id="107" name="Google Shape;107;p14"/>
          <p:cNvSpPr txBox="1"/>
          <p:nvPr/>
        </p:nvSpPr>
        <p:spPr>
          <a:xfrm>
            <a:off x="6227250" y="1766275"/>
            <a:ext cx="263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·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227250" y="2381525"/>
            <a:ext cx="2631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·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6227250" y="3214075"/>
            <a:ext cx="263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·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227250" y="3671275"/>
            <a:ext cx="263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·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0" y="0"/>
            <a:ext cx="607800" cy="6078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Overlook of the Dataset</a:t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20063" l="0" r="0" t="0"/>
          <a:stretch/>
        </p:blipFill>
        <p:spPr>
          <a:xfrm>
            <a:off x="152400" y="1627400"/>
            <a:ext cx="8839200" cy="264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/>
          <p:nvPr/>
        </p:nvSpPr>
        <p:spPr>
          <a:xfrm>
            <a:off x="1990150" y="2852700"/>
            <a:ext cx="1965600" cy="1205100"/>
          </a:xfrm>
          <a:prstGeom prst="wedgeRoundRectCallout">
            <a:avLst>
              <a:gd fmla="val -51974" name="adj1"/>
              <a:gd fmla="val -98394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My favorite buy! I love, love, love this jumpsuit. it's fun, flirty, and</a:t>
            </a:r>
            <a:r>
              <a:rPr lang="en" sz="1200"/>
              <a:t> </a:t>
            </a:r>
            <a:r>
              <a:rPr lang="en" sz="1200"/>
              <a:t>fabulous! every time i wear it, i get nothing but great compliments!</a:t>
            </a:r>
            <a:endParaRPr sz="1200"/>
          </a:p>
        </p:txBody>
      </p:sp>
      <p:sp>
        <p:nvSpPr>
          <p:cNvPr id="119" name="Google Shape;119;p15"/>
          <p:cNvSpPr txBox="1"/>
          <p:nvPr/>
        </p:nvSpPr>
        <p:spPr>
          <a:xfrm>
            <a:off x="304800" y="4222525"/>
            <a:ext cx="994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Cloth unique 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701925" y="1094000"/>
            <a:ext cx="10605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Age of the reviewer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1762425" y="4232875"/>
            <a:ext cx="20151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Content of the review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(Avg: 63 words)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4123750" y="4257325"/>
            <a:ext cx="816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Rating of 1~5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4821725" y="4256300"/>
            <a:ext cx="1378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they will recommend 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5440775" y="902225"/>
            <a:ext cx="2015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number of customers who found this review helpful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6352800" y="4256300"/>
            <a:ext cx="1378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Belong to which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division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7267200" y="4256300"/>
            <a:ext cx="1378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Belong to which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department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8257800" y="4256300"/>
            <a:ext cx="1378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Belong to which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0" y="0"/>
            <a:ext cx="607800" cy="6078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</a:t>
            </a:r>
            <a:endParaRPr/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3825"/>
            <a:ext cx="4027194" cy="33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375" y="1373825"/>
            <a:ext cx="4571600" cy="33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/>
          <p:nvPr/>
        </p:nvSpPr>
        <p:spPr>
          <a:xfrm>
            <a:off x="816600" y="3128525"/>
            <a:ext cx="648900" cy="25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 rot="-2700750">
            <a:off x="1134436" y="3975574"/>
            <a:ext cx="971777" cy="25455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7179550" y="2089200"/>
            <a:ext cx="1166700" cy="39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 rot="4153241">
            <a:off x="633989" y="3726152"/>
            <a:ext cx="783889" cy="2367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7236625" y="1845275"/>
            <a:ext cx="11667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53.34%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0" y="0"/>
            <a:ext cx="607800" cy="607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analysis</a:t>
            </a:r>
            <a:r>
              <a:rPr lang="en"/>
              <a:t> - Department</a:t>
            </a:r>
            <a:endParaRPr/>
          </a:p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b="14334" l="0" r="0" t="18775"/>
          <a:stretch/>
        </p:blipFill>
        <p:spPr>
          <a:xfrm>
            <a:off x="152400" y="1788490"/>
            <a:ext cx="3513600" cy="2426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/>
        </p:nvSpPr>
        <p:spPr>
          <a:xfrm>
            <a:off x="76200" y="1348625"/>
            <a:ext cx="43887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Percentage of Reviews from Each Department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2789175" y="3255775"/>
            <a:ext cx="648900" cy="25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 flipH="1" rot="10800000">
            <a:off x="2152875" y="3122558"/>
            <a:ext cx="551400" cy="339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 rotWithShape="1">
          <a:blip r:embed="rId4">
            <a:alphaModFix/>
          </a:blip>
          <a:srcRect b="12495" l="0" r="0" t="0"/>
          <a:stretch/>
        </p:blipFill>
        <p:spPr>
          <a:xfrm>
            <a:off x="3728850" y="1348625"/>
            <a:ext cx="5283575" cy="34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 rotWithShape="1">
          <a:blip r:embed="rId5">
            <a:alphaModFix/>
          </a:blip>
          <a:srcRect b="2781" l="26507" r="16067" t="88316"/>
          <a:stretch/>
        </p:blipFill>
        <p:spPr>
          <a:xfrm>
            <a:off x="7084400" y="1348625"/>
            <a:ext cx="1813325" cy="2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/>
          <p:nvPr/>
        </p:nvSpPr>
        <p:spPr>
          <a:xfrm>
            <a:off x="8728050" y="1722025"/>
            <a:ext cx="233400" cy="254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8236350" y="1665000"/>
            <a:ext cx="491700" cy="3963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6723750" y="2665825"/>
            <a:ext cx="491700" cy="1682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4437750" y="2665825"/>
            <a:ext cx="491700" cy="1682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7204050" y="3398425"/>
            <a:ext cx="233400" cy="254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4918050" y="3398425"/>
            <a:ext cx="233400" cy="254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2789175" y="2417575"/>
            <a:ext cx="742500" cy="4929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1139550" y="2569975"/>
            <a:ext cx="1580100" cy="541200"/>
          </a:xfrm>
          <a:prstGeom prst="bentArrow">
            <a:avLst>
              <a:gd fmla="val 15444" name="adj1"/>
              <a:gd fmla="val 18652" name="adj2"/>
              <a:gd fmla="val 25000" name="adj3"/>
              <a:gd fmla="val 43750" name="adj4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689475" y="4214950"/>
            <a:ext cx="20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87.8% reviews are for Tops, Bottoms, Dresses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0" y="0"/>
            <a:ext cx="607800" cy="607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analysis</a:t>
            </a:r>
            <a:r>
              <a:rPr lang="en"/>
              <a:t> - popularity analysis</a:t>
            </a:r>
            <a:endParaRPr/>
          </a:p>
        </p:txBody>
      </p:sp>
      <p:grpSp>
        <p:nvGrpSpPr>
          <p:cNvPr id="168" name="Google Shape;168;p18"/>
          <p:cNvGrpSpPr/>
          <p:nvPr/>
        </p:nvGrpSpPr>
        <p:grpSpPr>
          <a:xfrm>
            <a:off x="159850" y="1094000"/>
            <a:ext cx="5270207" cy="3820900"/>
            <a:chOff x="3243200" y="1017800"/>
            <a:chExt cx="5270207" cy="3820900"/>
          </a:xfrm>
        </p:grpSpPr>
        <p:pic>
          <p:nvPicPr>
            <p:cNvPr id="169" name="Google Shape;16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43200" y="1017800"/>
              <a:ext cx="5270207" cy="3820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18"/>
            <p:cNvSpPr/>
            <p:nvPr/>
          </p:nvSpPr>
          <p:spPr>
            <a:xfrm>
              <a:off x="6532775" y="1933625"/>
              <a:ext cx="583200" cy="8802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5599550" y="3457250"/>
              <a:ext cx="1166400" cy="8802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3901900" y="1420700"/>
              <a:ext cx="435600" cy="3609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 rot="-5400000">
              <a:off x="3029650" y="2823950"/>
              <a:ext cx="2180100" cy="954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5523331" y="3149750"/>
              <a:ext cx="17604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more dresses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8"/>
            <p:cNvSpPr txBox="1"/>
            <p:nvPr/>
          </p:nvSpPr>
          <p:spPr>
            <a:xfrm>
              <a:off x="6444725" y="1371200"/>
              <a:ext cx="15480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more 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blouses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4091200" y="2571750"/>
              <a:ext cx="15480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more 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sweater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3901900" y="3976550"/>
              <a:ext cx="435600" cy="3609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8" name="Google Shape;17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699" y="2049450"/>
            <a:ext cx="1044600" cy="10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8046600" y="1696850"/>
            <a:ext cx="5268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40%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0" y="0"/>
            <a:ext cx="607800" cy="607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850" y="3778024"/>
            <a:ext cx="3719900" cy="13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5650" y="1094000"/>
            <a:ext cx="2602050" cy="270753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/>
          <p:nvPr/>
        </p:nvSpPr>
        <p:spPr>
          <a:xfrm>
            <a:off x="7275250" y="3889475"/>
            <a:ext cx="1548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39 years old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6561850" y="4039175"/>
            <a:ext cx="713400" cy="160500"/>
          </a:xfrm>
          <a:prstGeom prst="leftArrow">
            <a:avLst>
              <a:gd fmla="val 40616" name="adj1"/>
              <a:gd fmla="val 9141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analysis</a:t>
            </a:r>
            <a:r>
              <a:rPr lang="en"/>
              <a:t> - Positive Feedback</a:t>
            </a:r>
            <a:endParaRPr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75" y="1170200"/>
            <a:ext cx="3820900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170200"/>
            <a:ext cx="3820900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/>
          <p:nvPr/>
        </p:nvSpPr>
        <p:spPr>
          <a:xfrm flipH="1" rot="5720365">
            <a:off x="1532634" y="1567675"/>
            <a:ext cx="1760238" cy="1643665"/>
          </a:xfrm>
          <a:prstGeom prst="bentArrow">
            <a:avLst>
              <a:gd fmla="val 6451" name="adj1"/>
              <a:gd fmla="val 5483" name="adj2"/>
              <a:gd fmla="val 25000" name="adj3"/>
              <a:gd fmla="val 82102" name="adj4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7245275" y="1730200"/>
            <a:ext cx="1111500" cy="375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5329650" y="2105800"/>
            <a:ext cx="1800300" cy="375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5329650" y="1533100"/>
            <a:ext cx="20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Less likely to have positive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feedback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7169075" y="2053550"/>
            <a:ext cx="20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likely to have positive feedback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0" y="0"/>
            <a:ext cx="607800" cy="607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0"/>
          <p:cNvPicPr preferRelativeResize="0"/>
          <p:nvPr/>
        </p:nvPicPr>
        <p:blipFill rotWithShape="1">
          <a:blip r:embed="rId3">
            <a:alphaModFix/>
          </a:blip>
          <a:srcRect b="18293" l="14174" r="12763" t="17788"/>
          <a:stretch/>
        </p:blipFill>
        <p:spPr>
          <a:xfrm>
            <a:off x="368425" y="1145375"/>
            <a:ext cx="4051175" cy="35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- High rating words VS Low rating words</a:t>
            </a:r>
            <a:endParaRPr/>
          </a:p>
        </p:txBody>
      </p:sp>
      <p:pic>
        <p:nvPicPr>
          <p:cNvPr id="204" name="Google Shape;204;p20"/>
          <p:cNvPicPr preferRelativeResize="0"/>
          <p:nvPr/>
        </p:nvPicPr>
        <p:blipFill rotWithShape="1">
          <a:blip r:embed="rId4">
            <a:alphaModFix/>
          </a:blip>
          <a:srcRect b="23811" l="15619" r="5615" t="18408"/>
          <a:stretch/>
        </p:blipFill>
        <p:spPr>
          <a:xfrm>
            <a:off x="4639175" y="1516525"/>
            <a:ext cx="3863250" cy="2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/>
          <p:nvPr/>
        </p:nvSpPr>
        <p:spPr>
          <a:xfrm>
            <a:off x="0" y="0"/>
            <a:ext cx="607800" cy="6078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- What factors led to low ratings?</a:t>
            </a:r>
            <a:endParaRPr/>
          </a:p>
        </p:txBody>
      </p:sp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708051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/>
          <p:nvPr/>
        </p:nvSpPr>
        <p:spPr>
          <a:xfrm>
            <a:off x="1743000" y="4120775"/>
            <a:ext cx="675000" cy="328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1813475" y="3350525"/>
            <a:ext cx="604500" cy="176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311700" y="1890950"/>
            <a:ext cx="604500" cy="176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15" name="Google Shape;2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525" y="1170200"/>
            <a:ext cx="3735992" cy="38209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/>
          <p:nvPr/>
        </p:nvSpPr>
        <p:spPr>
          <a:xfrm>
            <a:off x="5289450" y="1438850"/>
            <a:ext cx="604500" cy="176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5289450" y="1743650"/>
            <a:ext cx="604500" cy="176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5289450" y="2734250"/>
            <a:ext cx="604500" cy="176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5289450" y="3039050"/>
            <a:ext cx="604500" cy="176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5144675" y="2874500"/>
            <a:ext cx="784800" cy="17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5144675" y="1920050"/>
            <a:ext cx="784800" cy="17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5144675" y="3331700"/>
            <a:ext cx="784800" cy="17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1"/>
          <p:cNvPicPr preferRelativeResize="0"/>
          <p:nvPr/>
        </p:nvPicPr>
        <p:blipFill rotWithShape="1">
          <a:blip r:embed="rId3">
            <a:alphaModFix/>
          </a:blip>
          <a:srcRect b="1718" l="87160" r="0" t="32708"/>
          <a:stretch/>
        </p:blipFill>
        <p:spPr>
          <a:xfrm>
            <a:off x="4269750" y="1319038"/>
            <a:ext cx="604499" cy="25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/>
        </p:nvSpPr>
        <p:spPr>
          <a:xfrm>
            <a:off x="3052275" y="3471950"/>
            <a:ext cx="25155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Targeting low-end mkt: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Improve fabric quality;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 careful of arm holes;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loose waist design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Targeting high-end mkt: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cute design, perfectly fit size.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0" y="0"/>
            <a:ext cx="607800" cy="6078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