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71" r:id="rId3"/>
    <p:sldId id="258" r:id="rId4"/>
    <p:sldId id="305" r:id="rId5"/>
    <p:sldId id="306" r:id="rId6"/>
    <p:sldId id="307" r:id="rId7"/>
    <p:sldId id="308" r:id="rId8"/>
    <p:sldId id="310" r:id="rId9"/>
    <p:sldId id="302" r:id="rId10"/>
    <p:sldId id="311" r:id="rId11"/>
    <p:sldId id="312" r:id="rId12"/>
    <p:sldId id="313" r:id="rId13"/>
    <p:sldId id="303" r:id="rId14"/>
    <p:sldId id="314" r:id="rId15"/>
    <p:sldId id="315" r:id="rId16"/>
    <p:sldId id="316" r:id="rId17"/>
    <p:sldId id="318" r:id="rId18"/>
    <p:sldId id="304" r:id="rId19"/>
    <p:sldId id="317" r:id="rId20"/>
    <p:sldId id="319"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A"/>
    <a:srgbClr val="335899"/>
    <a:srgbClr val="3F6AB7"/>
    <a:srgbClr val="7991CE"/>
    <a:srgbClr val="B3BEDF"/>
    <a:srgbClr val="0171C5"/>
    <a:srgbClr val="7E3A66"/>
    <a:srgbClr val="7E6CC3"/>
    <a:srgbClr val="68578F"/>
    <a:srgbClr val="3F5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9" autoAdjust="0"/>
    <p:restoredTop sz="94660"/>
  </p:normalViewPr>
  <p:slideViewPr>
    <p:cSldViewPr snapToGrid="0" showGuides="1">
      <p:cViewPr varScale="1">
        <p:scale>
          <a:sx n="114" d="100"/>
          <a:sy n="114" d="100"/>
        </p:scale>
        <p:origin x="846" y="102"/>
      </p:cViewPr>
      <p:guideLst>
        <p:guide orient="horz" pos="2137"/>
        <p:guide pos="3817"/>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圆角矩形 6"/>
          <p:cNvSpPr/>
          <p:nvPr userDrawn="1"/>
        </p:nvSpPr>
        <p:spPr>
          <a:xfrm>
            <a:off x="2019869" y="5501898"/>
            <a:ext cx="10172131" cy="1284102"/>
          </a:xfrm>
          <a:prstGeom prst="roundRect">
            <a:avLst>
              <a:gd name="adj" fmla="val 0"/>
            </a:avLst>
          </a:prstGeom>
          <a:solidFill>
            <a:srgbClr val="004F8A">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0" y="5501898"/>
            <a:ext cx="3048000" cy="1284102"/>
          </a:xfrm>
          <a:custGeom>
            <a:avLst/>
            <a:gdLst>
              <a:gd name="connsiteX0" fmla="*/ 0 w 3036468"/>
              <a:gd name="connsiteY0" fmla="*/ 0 h 1800000"/>
              <a:gd name="connsiteX1" fmla="*/ 3036468 w 3036468"/>
              <a:gd name="connsiteY1" fmla="*/ 0 h 1800000"/>
              <a:gd name="connsiteX2" fmla="*/ 2061536 w 3036468"/>
              <a:gd name="connsiteY2" fmla="*/ 1800000 h 1800000"/>
              <a:gd name="connsiteX3" fmla="*/ 0 w 3036468"/>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036468" h="1800000">
                <a:moveTo>
                  <a:pt x="0" y="0"/>
                </a:moveTo>
                <a:lnTo>
                  <a:pt x="3036468" y="0"/>
                </a:lnTo>
                <a:lnTo>
                  <a:pt x="2061536" y="1800000"/>
                </a:lnTo>
                <a:lnTo>
                  <a:pt x="0" y="1800000"/>
                </a:lnTo>
                <a:close/>
              </a:path>
            </a:pathLst>
          </a:cu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429898"/>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6786000"/>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743201" y="5970198"/>
            <a:ext cx="9448799" cy="522360"/>
          </a:xfrm>
        </p:spPr>
        <p:txBody>
          <a:bodyPr anchor="ctr"/>
          <a:lstStyle>
            <a:lvl1pPr algn="l">
              <a:defRPr sz="6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362" y="5611454"/>
            <a:ext cx="1100407" cy="1103640"/>
          </a:xfrm>
          <a:prstGeom prst="rect">
            <a:avLst/>
          </a:prstGeom>
        </p:spPr>
      </p:pic>
    </p:spTree>
    <p:extLst>
      <p:ext uri="{BB962C8B-B14F-4D97-AF65-F5344CB8AC3E}">
        <p14:creationId xmlns:p14="http://schemas.microsoft.com/office/powerpoint/2010/main" val="1236247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任意多边形 9"/>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1" name="矩形 10"/>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3708741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4F8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9" name="图片占位符 8"/>
          <p:cNvSpPr>
            <a:spLocks noGrp="1"/>
          </p:cNvSpPr>
          <p:nvPr>
            <p:ph type="pic" sz="quarter" idx="13"/>
          </p:nvPr>
        </p:nvSpPr>
        <p:spPr>
          <a:xfrm>
            <a:off x="0" y="0"/>
            <a:ext cx="6813176" cy="6858000"/>
          </a:xfrm>
          <a:ln>
            <a:noFill/>
          </a:ln>
        </p:spPr>
        <p:txBody>
          <a:bodyPr/>
          <a:lstStyle/>
          <a:p>
            <a:endParaRPr lang="zh-CN" altLang="en-US" dirty="0"/>
          </a:p>
        </p:txBody>
      </p:sp>
    </p:spTree>
    <p:extLst>
      <p:ext uri="{BB962C8B-B14F-4D97-AF65-F5344CB8AC3E}">
        <p14:creationId xmlns:p14="http://schemas.microsoft.com/office/powerpoint/2010/main" val="71468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任意多边形 7"/>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807DB26E-7550-4A68-B9ED-0930F4C79F79}" type="datetimeFigureOut">
              <a:rPr lang="zh-CN" altLang="en-US" smtClean="0"/>
              <a:t>2019/4/16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0" name="矩形 9"/>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779397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5" name="矩形 4"/>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78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004F8A"/>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2019/4/16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2502845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0" name="矩形 9"/>
          <p:cNvSpPr/>
          <p:nvPr userDrawn="1"/>
        </p:nvSpPr>
        <p:spPr>
          <a:xfrm>
            <a:off x="-1" y="1"/>
            <a:ext cx="10468725" cy="9525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096000" y="6108700"/>
            <a:ext cx="6096000" cy="7493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72BB5F89-3C37-49A6-B7CC-41D189EEC0B1}" type="datetimeFigureOut">
              <a:rPr lang="zh-CN" altLang="en-US" smtClean="0"/>
              <a:t>2019/4/16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9001C-556A-4238-A7E0-2B72E20C5D72}" type="slidenum">
              <a:rPr lang="zh-CN" altLang="en-US" smtClean="0"/>
              <a:t>‹#›</a:t>
            </a:fld>
            <a:endParaRPr lang="zh-CN" altLang="en-US"/>
          </a:p>
        </p:txBody>
      </p:sp>
      <p:sp>
        <p:nvSpPr>
          <p:cNvPr id="7" name="矩形 6"/>
          <p:cNvSpPr/>
          <p:nvPr userDrawn="1"/>
        </p:nvSpPr>
        <p:spPr>
          <a:xfrm>
            <a:off x="-6350" y="5349875"/>
            <a:ext cx="8286750" cy="1511300"/>
          </a:xfrm>
          <a:custGeom>
            <a:avLst/>
            <a:gdLst>
              <a:gd name="connsiteX0" fmla="*/ 0 w 7404100"/>
              <a:gd name="connsiteY0" fmla="*/ 0 h 1498600"/>
              <a:gd name="connsiteX1" fmla="*/ 7404100 w 7404100"/>
              <a:gd name="connsiteY1" fmla="*/ 0 h 1498600"/>
              <a:gd name="connsiteX2" fmla="*/ 7404100 w 7404100"/>
              <a:gd name="connsiteY2" fmla="*/ 1498600 h 1498600"/>
              <a:gd name="connsiteX3" fmla="*/ 0 w 7404100"/>
              <a:gd name="connsiteY3" fmla="*/ 1498600 h 1498600"/>
              <a:gd name="connsiteX4" fmla="*/ 0 w 7404100"/>
              <a:gd name="connsiteY4" fmla="*/ 0 h 1498600"/>
              <a:gd name="connsiteX0" fmla="*/ 0 w 7404100"/>
              <a:gd name="connsiteY0" fmla="*/ 0 h 1498600"/>
              <a:gd name="connsiteX1" fmla="*/ 6121400 w 7404100"/>
              <a:gd name="connsiteY1" fmla="*/ 0 h 1498600"/>
              <a:gd name="connsiteX2" fmla="*/ 7404100 w 7404100"/>
              <a:gd name="connsiteY2" fmla="*/ 1498600 h 1498600"/>
              <a:gd name="connsiteX3" fmla="*/ 0 w 7404100"/>
              <a:gd name="connsiteY3" fmla="*/ 1498600 h 1498600"/>
              <a:gd name="connsiteX4" fmla="*/ 0 w 7404100"/>
              <a:gd name="connsiteY4" fmla="*/ 0 h 1498600"/>
              <a:gd name="connsiteX0" fmla="*/ 0 w 8280400"/>
              <a:gd name="connsiteY0" fmla="*/ 0 h 1511300"/>
              <a:gd name="connsiteX1" fmla="*/ 6121400 w 8280400"/>
              <a:gd name="connsiteY1" fmla="*/ 0 h 1511300"/>
              <a:gd name="connsiteX2" fmla="*/ 8280400 w 8280400"/>
              <a:gd name="connsiteY2" fmla="*/ 1511300 h 1511300"/>
              <a:gd name="connsiteX3" fmla="*/ 0 w 8280400"/>
              <a:gd name="connsiteY3" fmla="*/ 1498600 h 1511300"/>
              <a:gd name="connsiteX4" fmla="*/ 0 w 8280400"/>
              <a:gd name="connsiteY4" fmla="*/ 0 h 1511300"/>
              <a:gd name="connsiteX0" fmla="*/ 6350 w 8286750"/>
              <a:gd name="connsiteY0" fmla="*/ 0 h 1511300"/>
              <a:gd name="connsiteX1" fmla="*/ 6127750 w 8286750"/>
              <a:gd name="connsiteY1" fmla="*/ 0 h 1511300"/>
              <a:gd name="connsiteX2" fmla="*/ 8286750 w 8286750"/>
              <a:gd name="connsiteY2" fmla="*/ 1511300 h 1511300"/>
              <a:gd name="connsiteX3" fmla="*/ 0 w 8286750"/>
              <a:gd name="connsiteY3" fmla="*/ 1504950 h 1511300"/>
              <a:gd name="connsiteX4" fmla="*/ 6350 w 8286750"/>
              <a:gd name="connsiteY4" fmla="*/ 0 h 151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750" h="1511300">
                <a:moveTo>
                  <a:pt x="6350" y="0"/>
                </a:moveTo>
                <a:lnTo>
                  <a:pt x="6127750" y="0"/>
                </a:lnTo>
                <a:lnTo>
                  <a:pt x="8286750" y="1511300"/>
                </a:lnTo>
                <a:lnTo>
                  <a:pt x="0" y="1504950"/>
                </a:lnTo>
                <a:cubicBezTo>
                  <a:pt x="2117" y="1003300"/>
                  <a:pt x="4233" y="501650"/>
                  <a:pt x="6350" y="0"/>
                </a:cubicBezTo>
                <a:close/>
              </a:path>
            </a:pathLst>
          </a:custGeom>
          <a:solidFill>
            <a:srgbClr val="017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121900" y="0"/>
            <a:ext cx="2070100" cy="825500"/>
          </a:xfrm>
          <a:custGeom>
            <a:avLst/>
            <a:gdLst>
              <a:gd name="connsiteX0" fmla="*/ 0 w 2692400"/>
              <a:gd name="connsiteY0" fmla="*/ 0 h 825500"/>
              <a:gd name="connsiteX1" fmla="*/ 2692400 w 2692400"/>
              <a:gd name="connsiteY1" fmla="*/ 0 h 825500"/>
              <a:gd name="connsiteX2" fmla="*/ 2692400 w 2692400"/>
              <a:gd name="connsiteY2" fmla="*/ 825500 h 825500"/>
              <a:gd name="connsiteX3" fmla="*/ 0 w 2692400"/>
              <a:gd name="connsiteY3" fmla="*/ 825500 h 825500"/>
              <a:gd name="connsiteX4" fmla="*/ 0 w 2692400"/>
              <a:gd name="connsiteY4" fmla="*/ 0 h 825500"/>
              <a:gd name="connsiteX0" fmla="*/ 0 w 2692400"/>
              <a:gd name="connsiteY0" fmla="*/ 0 h 825500"/>
              <a:gd name="connsiteX1" fmla="*/ 2692400 w 2692400"/>
              <a:gd name="connsiteY1" fmla="*/ 0 h 825500"/>
              <a:gd name="connsiteX2" fmla="*/ 2692400 w 2692400"/>
              <a:gd name="connsiteY2" fmla="*/ 825500 h 825500"/>
              <a:gd name="connsiteX3" fmla="*/ 965200 w 2692400"/>
              <a:gd name="connsiteY3" fmla="*/ 825500 h 825500"/>
              <a:gd name="connsiteX4" fmla="*/ 0 w 269240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400" h="825500">
                <a:moveTo>
                  <a:pt x="0" y="0"/>
                </a:moveTo>
                <a:lnTo>
                  <a:pt x="2692400" y="0"/>
                </a:lnTo>
                <a:lnTo>
                  <a:pt x="2692400" y="825500"/>
                </a:lnTo>
                <a:lnTo>
                  <a:pt x="965200" y="825500"/>
                </a:lnTo>
                <a:lnTo>
                  <a:pt x="0" y="0"/>
                </a:lnTo>
                <a:close/>
              </a:path>
            </a:pathLst>
          </a:custGeom>
          <a:solidFill>
            <a:srgbClr val="017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393699" y="5816203"/>
            <a:ext cx="6355444" cy="800893"/>
          </a:xfrm>
        </p:spPr>
        <p:txBody>
          <a:bodyPr anchor="b">
            <a:noAutofit/>
          </a:bodyPr>
          <a:lstStyle>
            <a:lvl1pPr algn="l">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8153400" y="6285706"/>
            <a:ext cx="3966030" cy="506411"/>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5625" y="34567"/>
            <a:ext cx="754150" cy="756366"/>
          </a:xfrm>
          <a:prstGeom prst="rect">
            <a:avLst/>
          </a:prstGeom>
        </p:spPr>
      </p:pic>
      <p:sp>
        <p:nvSpPr>
          <p:cNvPr id="13" name="矩形 12"/>
          <p:cNvSpPr/>
          <p:nvPr userDrawn="1"/>
        </p:nvSpPr>
        <p:spPr>
          <a:xfrm>
            <a:off x="126999" y="5718629"/>
            <a:ext cx="139701" cy="95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193615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72000"/>
            <a:ext cx="10515600" cy="914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DB26E-7550-4A68-B9ED-0930F4C79F79}" type="datetimeFigureOut">
              <a:rPr lang="zh-CN" altLang="en-US" smtClean="0"/>
              <a:t>2019/4/16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318359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df.sciencedirectassets.com/271597/1-s2.0-S0925231217X00301/1-s2.0-S0925231217301613/main.pdf?x-amz-security-token=AgoJb3JpZ2luX2VjENf//////////wEaCXVzLWVhc3QtMSJHMEUCIQCqKhz6oXKFX/ZuwfU6L88il3j4rp1ezK2QKp9nnqJNSgIgIPAZi%2BlQS6U8Ibx4KVhEAHTMeb5muX7t0BY8pajebccq4wMIn///////////ARACGgwwNTkwMDM1NDY4NjUiDD2szH6BUUNZFt39ISq3A7yDu4CbhJIvN7/aYIwhMCExdkUZ3UC1BoGLZnDEFs3KOeb7FVKoyfOyi4Q9BaWnD3cy/PhRprMgTTHdZJaBNHdOY%2Bkc%2BFGzPcSmqt1bQycDeSvgalceCGnk9ia2ES5rKZUYDcH3g/6y3hGR%2BxycC2PemGQ3YhSh7oO9zo5T6MkJn3ia6I9AAfzxKdkD23S37lALcCVjzTZOtwOoRHd8JuLGjX4KFhqi6rQ%2BXq1poZTyXX0dN4isrm2%2B0H9DAXrHT7R7azDgQJL7Fpg3cnrOHvejEZ4psenQsRTCdDuc%2B90zAnyw6by7HWdgYGFy9NiSO//DAvLMQLdCGhdPmaPB%2BC2uilAA/Xn1FQ0aXogdrQ1vXoeTOXXPXlmeqsVuDTw9HCwHxBPwk%2BHrjeQ3MgIMmiGacuPphTqVhrHWOr0m0Ktx6mLjU4lh7zZQzTVBYw0AkFNVfpSJ/OMjx%2BijgAFpe9SUm74EcZ28tG89Ri8u/zDwKB7FrITpCuPcPNI3odrHHjUd13/eg9VDbxoGnSFVVgH4FGKSb%2BKtOrqNgAtoV0RHAa79J8/jxUr9M81nPea1ZQVUcDxCEvMwxdbA5QU6tAHsNQjsUb%2BZH3TJeJzbHm7BxAOuduefPG7uSjHyCZ6MqJ/8SUeiKs/XAAKqerroKWOv3lJwpP7dsnLnsAf0JLnuqeD0nELoPW/kFcBgFrn24AbR/jixzmrXbhvdaUE51ItXKGHC74r7N3Pm4uJQnRXH6G3DzTrBgm4AmTL8WJ9UfmjYcBY9zThTuJ1psHmcvgL9ixsWplhR2q7gal2yNeFclbURUoNwhPHfhj0hoY53ywBFRrM%3D&amp;AWSAccessKeyId=ASIAQ3PHCVTYXD3JNGV2&amp;Expires=1555053484&amp;Signature=mRoPLC/TFcvVNsORDS/vU8Ms9GE%3D&amp;hash=92c0207e02558fbf5bf55346d1251e014c024b2f24e921155697d63307059935&amp;host=68042c943591013ac2b2430a89b270f6af2c76d8dfd086a07176afe7c76c2c61&amp;pii=S0925231217301613&amp;tid=spdf-786dcef2-dba7-4b6e-8c49-1d3c3f136207&amp;sid=4fd0a02628b08840bb5982c28f6b3b7c2a09gxrqa&amp;type=cli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rxiv.org/pdf/1601.0077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rxiv.org/pdf/1706.0507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ijcai.org/proceedings/2018/0620.pdf"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903.07785.pdf" TargetMode="External"/><Relationship Id="rId2" Type="http://schemas.openxmlformats.org/officeDocument/2006/relationships/hyperlink" Target="https://nlpprogress.com/english/named_entity_recognition.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arxiv.org/pdf/1810.04805.pdf" TargetMode="External"/><Relationship Id="rId4" Type="http://schemas.openxmlformats.org/officeDocument/2006/relationships/hyperlink" Target="https://drive.google.com/file/d/17yVpFA7MmXaQFTe-HDpZuqw9fJlmzg56/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clweb.org/anthology/C16-1238" TargetMode="External"/><Relationship Id="rId2" Type="http://schemas.openxmlformats.org/officeDocument/2006/relationships/hyperlink" Target="https://aclweb.org/anthology/P16-1123"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aclweb.org/anthology/C16-1119" TargetMode="External"/><Relationship Id="rId4" Type="http://schemas.openxmlformats.org/officeDocument/2006/relationships/hyperlink" Target="https://arxiv.org/pdf/1901.08163.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实体识别和关系抽取的联合学习</a:t>
            </a:r>
          </a:p>
        </p:txBody>
      </p:sp>
      <p:sp>
        <p:nvSpPr>
          <p:cNvPr id="3" name="副标题 2"/>
          <p:cNvSpPr>
            <a:spLocks noGrp="1"/>
          </p:cNvSpPr>
          <p:nvPr>
            <p:ph type="subTitle" idx="1"/>
          </p:nvPr>
        </p:nvSpPr>
        <p:spPr/>
        <p:txBody>
          <a:bodyPr/>
          <a:lstStyle/>
          <a:p>
            <a:r>
              <a:rPr lang="zh-CN" altLang="en-US" dirty="0"/>
              <a:t>邱兴发</a:t>
            </a:r>
          </a:p>
        </p:txBody>
      </p:sp>
    </p:spTree>
    <p:extLst>
      <p:ext uri="{BB962C8B-B14F-4D97-AF65-F5344CB8AC3E}">
        <p14:creationId xmlns:p14="http://schemas.microsoft.com/office/powerpoint/2010/main" val="60024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参数共享</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838200" y="1825625"/>
            <a:ext cx="5747158" cy="4351338"/>
          </a:xfrm>
        </p:spPr>
        <p:txBody>
          <a:bodyPr>
            <a:normAutofit/>
          </a:bodyPr>
          <a:lstStyle/>
          <a:p>
            <a:r>
              <a:rPr lang="en-US" altLang="zh-CN" sz="2000" dirty="0">
                <a:hlinkClick r:id="rId2"/>
              </a:rPr>
              <a:t>Joint entity and relation extraction based on a hybrid neural network</a:t>
            </a:r>
            <a:endParaRPr lang="en-US" altLang="zh-CN" sz="2000" dirty="0"/>
          </a:p>
          <a:p>
            <a:endParaRPr lang="en-US" altLang="zh-CN" sz="2000" dirty="0"/>
          </a:p>
          <a:p>
            <a:r>
              <a:rPr lang="zh-CN" altLang="en-US" sz="2000" dirty="0"/>
              <a:t>实体识别和关系抽取部分共用了</a:t>
            </a:r>
            <a:r>
              <a:rPr lang="en-US" altLang="zh-CN" sz="2000" dirty="0"/>
              <a:t>embedding</a:t>
            </a:r>
            <a:r>
              <a:rPr lang="zh-CN" altLang="en-US" sz="2000" dirty="0"/>
              <a:t>和</a:t>
            </a:r>
            <a:r>
              <a:rPr lang="en-US" altLang="zh-CN" sz="2000" dirty="0"/>
              <a:t>Bi-LASTM</a:t>
            </a:r>
            <a:r>
              <a:rPr lang="zh-CN" altLang="en-US" sz="2000" dirty="0"/>
              <a:t>层进行</a:t>
            </a:r>
            <a:r>
              <a:rPr lang="en-US" altLang="zh-CN" sz="2000" dirty="0"/>
              <a:t>encode</a:t>
            </a:r>
          </a:p>
          <a:p>
            <a:r>
              <a:rPr lang="zh-CN" altLang="en-US" sz="2000" dirty="0"/>
              <a:t>对于</a:t>
            </a:r>
            <a:r>
              <a:rPr lang="en-US" altLang="zh-CN" sz="2000" dirty="0"/>
              <a:t>NER</a:t>
            </a:r>
            <a:r>
              <a:rPr lang="zh-CN" altLang="en-US" sz="2000" dirty="0"/>
              <a:t>任务，使用</a:t>
            </a:r>
            <a:r>
              <a:rPr lang="en-US" altLang="zh-CN" sz="2000" dirty="0"/>
              <a:t>LSTM</a:t>
            </a:r>
            <a:r>
              <a:rPr lang="zh-CN" altLang="en-US" sz="2000" dirty="0"/>
              <a:t>进行</a:t>
            </a:r>
            <a:r>
              <a:rPr lang="en-US" altLang="zh-CN" sz="2000" dirty="0"/>
              <a:t>decode</a:t>
            </a:r>
          </a:p>
          <a:p>
            <a:r>
              <a:rPr lang="zh-CN" altLang="en-US" sz="2000" dirty="0"/>
              <a:t>对于</a:t>
            </a:r>
            <a:r>
              <a:rPr lang="en-US" altLang="zh-CN" sz="2000" dirty="0"/>
              <a:t>RC</a:t>
            </a:r>
            <a:r>
              <a:rPr lang="zh-CN" altLang="en-US" sz="2000" dirty="0"/>
              <a:t>任务，使用</a:t>
            </a:r>
            <a:r>
              <a:rPr lang="en-US" altLang="zh-CN" sz="2000" dirty="0"/>
              <a:t>CNN</a:t>
            </a:r>
            <a:r>
              <a:rPr lang="zh-CN" altLang="en-US" sz="2000" dirty="0"/>
              <a:t>进行分类</a:t>
            </a:r>
            <a:endParaRPr lang="en-US" altLang="zh-CN" sz="2000" dirty="0"/>
          </a:p>
          <a:p>
            <a:r>
              <a:rPr lang="zh-CN" altLang="en-US" sz="2000" dirty="0"/>
              <a:t>在训练时两个任务都会通过后向传播算法来更新共享参数来实现两个子任务之间的依赖</a:t>
            </a:r>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PARAMETER SHARING</a:t>
            </a:r>
            <a:endParaRPr lang="zh-CN" altLang="en-US" sz="1600" dirty="0">
              <a:solidFill>
                <a:schemeClr val="tx1">
                  <a:lumMod val="50000"/>
                  <a:lumOff val="50000"/>
                </a:schemeClr>
              </a:solidFill>
            </a:endParaRPr>
          </a:p>
        </p:txBody>
      </p:sp>
      <p:pic>
        <p:nvPicPr>
          <p:cNvPr id="7" name="图片 6">
            <a:extLst>
              <a:ext uri="{FF2B5EF4-FFF2-40B4-BE49-F238E27FC236}">
                <a16:creationId xmlns:a16="http://schemas.microsoft.com/office/drawing/2014/main" id="{ECFC5F46-E15F-4D03-B12F-274C98C7B6CA}"/>
              </a:ext>
            </a:extLst>
          </p:cNvPr>
          <p:cNvPicPr>
            <a:picLocks noChangeAspect="1"/>
          </p:cNvPicPr>
          <p:nvPr/>
        </p:nvPicPr>
        <p:blipFill>
          <a:blip r:embed="rId3"/>
          <a:stretch>
            <a:fillRect/>
          </a:stretch>
        </p:blipFill>
        <p:spPr>
          <a:xfrm>
            <a:off x="6585358" y="1654446"/>
            <a:ext cx="4948718" cy="4128378"/>
          </a:xfrm>
          <a:prstGeom prst="rect">
            <a:avLst/>
          </a:prstGeom>
        </p:spPr>
      </p:pic>
    </p:spTree>
    <p:extLst>
      <p:ext uri="{BB962C8B-B14F-4D97-AF65-F5344CB8AC3E}">
        <p14:creationId xmlns:p14="http://schemas.microsoft.com/office/powerpoint/2010/main" val="1851050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参数共享</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401973" y="1892737"/>
            <a:ext cx="5352372" cy="4351338"/>
          </a:xfrm>
        </p:spPr>
        <p:txBody>
          <a:bodyPr>
            <a:normAutofit/>
          </a:bodyPr>
          <a:lstStyle/>
          <a:p>
            <a:r>
              <a:rPr lang="en-US" altLang="zh-CN" sz="2000" dirty="0">
                <a:hlinkClick r:id="rId2"/>
              </a:rPr>
              <a:t>End-to-End Relation Extraction using LSTMs on Sequences and Tree Structures</a:t>
            </a:r>
            <a:endParaRPr lang="en-US" altLang="zh-CN" sz="2000" dirty="0"/>
          </a:p>
          <a:p>
            <a:endParaRPr lang="en-US" altLang="zh-CN" sz="2000" dirty="0"/>
          </a:p>
          <a:p>
            <a:r>
              <a:rPr lang="zh-CN" altLang="en-US" sz="2000" dirty="0"/>
              <a:t>使用其他工具对句子进行分析，得到词性以及依存信息</a:t>
            </a:r>
            <a:endParaRPr lang="en-US" altLang="zh-CN" sz="2000" dirty="0"/>
          </a:p>
          <a:p>
            <a:r>
              <a:rPr lang="zh-CN" altLang="en-US" sz="2000" dirty="0"/>
              <a:t>对于</a:t>
            </a:r>
            <a:r>
              <a:rPr lang="en-US" altLang="zh-CN" sz="2000" dirty="0"/>
              <a:t>NER</a:t>
            </a:r>
            <a:r>
              <a:rPr lang="zh-CN" altLang="en-US" sz="2000" dirty="0"/>
              <a:t>任务，使用</a:t>
            </a:r>
            <a:r>
              <a:rPr lang="en-US" altLang="zh-CN" sz="2000" dirty="0"/>
              <a:t>NN</a:t>
            </a:r>
            <a:r>
              <a:rPr lang="zh-CN" altLang="en-US" sz="2000" dirty="0"/>
              <a:t>进行</a:t>
            </a:r>
            <a:r>
              <a:rPr lang="en-US" altLang="zh-CN" sz="2000" dirty="0"/>
              <a:t>decode</a:t>
            </a:r>
          </a:p>
          <a:p>
            <a:r>
              <a:rPr lang="zh-CN" altLang="en-US" sz="2000" dirty="0"/>
              <a:t>对于</a:t>
            </a:r>
            <a:r>
              <a:rPr lang="en-US" altLang="zh-CN" sz="2000" dirty="0"/>
              <a:t>RC</a:t>
            </a:r>
            <a:r>
              <a:rPr lang="zh-CN" altLang="en-US" sz="2000" dirty="0"/>
              <a:t>任务，加入了依存信息，根据依存树最短路径使用一个 </a:t>
            </a:r>
            <a:r>
              <a:rPr lang="en-US" altLang="zh-CN" sz="2000" dirty="0"/>
              <a:t>Bi-LSTM </a:t>
            </a:r>
            <a:r>
              <a:rPr lang="zh-CN" altLang="en-US" sz="2000" dirty="0"/>
              <a:t>来进行关系分类</a:t>
            </a:r>
            <a:endParaRPr lang="en-US" altLang="zh-CN" sz="2000" dirty="0"/>
          </a:p>
          <a:p>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PARAMETER SHARING</a:t>
            </a:r>
            <a:endParaRPr lang="zh-CN" altLang="en-US" sz="1600" dirty="0">
              <a:solidFill>
                <a:schemeClr val="tx1">
                  <a:lumMod val="50000"/>
                  <a:lumOff val="50000"/>
                </a:schemeClr>
              </a:solidFill>
            </a:endParaRPr>
          </a:p>
        </p:txBody>
      </p:sp>
      <p:pic>
        <p:nvPicPr>
          <p:cNvPr id="2" name="图片 1">
            <a:extLst>
              <a:ext uri="{FF2B5EF4-FFF2-40B4-BE49-F238E27FC236}">
                <a16:creationId xmlns:a16="http://schemas.microsoft.com/office/drawing/2014/main" id="{11EAAFDF-31EB-40F7-9F70-0AF705F0B7FA}"/>
              </a:ext>
            </a:extLst>
          </p:cNvPr>
          <p:cNvPicPr>
            <a:picLocks noChangeAspect="1"/>
          </p:cNvPicPr>
          <p:nvPr/>
        </p:nvPicPr>
        <p:blipFill>
          <a:blip r:embed="rId3"/>
          <a:stretch>
            <a:fillRect/>
          </a:stretch>
        </p:blipFill>
        <p:spPr>
          <a:xfrm>
            <a:off x="5871791" y="2127629"/>
            <a:ext cx="6032421" cy="3199381"/>
          </a:xfrm>
          <a:prstGeom prst="rect">
            <a:avLst/>
          </a:prstGeom>
        </p:spPr>
      </p:pic>
    </p:spTree>
    <p:extLst>
      <p:ext uri="{BB962C8B-B14F-4D97-AF65-F5344CB8AC3E}">
        <p14:creationId xmlns:p14="http://schemas.microsoft.com/office/powerpoint/2010/main" val="2079171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参数共享</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892737"/>
            <a:ext cx="9893644" cy="4351338"/>
          </a:xfrm>
        </p:spPr>
        <p:txBody>
          <a:bodyPr>
            <a:normAutofit/>
          </a:bodyPr>
          <a:lstStyle/>
          <a:p>
            <a:r>
              <a:rPr lang="zh-CN" altLang="en-US" dirty="0"/>
              <a:t>参数共享的方法其实还是有</a:t>
            </a:r>
            <a:r>
              <a:rPr lang="zh-CN" altLang="en-US" dirty="0">
                <a:solidFill>
                  <a:srgbClr val="004F8A"/>
                </a:solidFill>
              </a:rPr>
              <a:t>两个子任务</a:t>
            </a:r>
            <a:r>
              <a:rPr lang="zh-CN" altLang="en-US" dirty="0"/>
              <a:t>，只是这两个子任务之间通过参数共享有了交互。</a:t>
            </a:r>
            <a:endParaRPr lang="en-US" altLang="zh-CN" dirty="0"/>
          </a:p>
          <a:p>
            <a:endParaRPr lang="en-US" altLang="zh-CN" dirty="0"/>
          </a:p>
          <a:p>
            <a:r>
              <a:rPr lang="zh-CN" altLang="en-US" dirty="0"/>
              <a:t>而且在训练的时候还是需要</a:t>
            </a:r>
            <a:r>
              <a:rPr lang="zh-CN" altLang="en-US" dirty="0">
                <a:solidFill>
                  <a:srgbClr val="004F8A"/>
                </a:solidFill>
              </a:rPr>
              <a:t>先</a:t>
            </a:r>
            <a:r>
              <a:rPr lang="zh-CN" altLang="en-US" dirty="0"/>
              <a:t>进行 </a:t>
            </a:r>
            <a:r>
              <a:rPr lang="en-US" altLang="zh-CN" dirty="0"/>
              <a:t>NER</a:t>
            </a:r>
            <a:r>
              <a:rPr lang="zh-CN" altLang="en-US" dirty="0"/>
              <a:t>，</a:t>
            </a:r>
            <a:r>
              <a:rPr lang="zh-CN" altLang="en-US" dirty="0">
                <a:solidFill>
                  <a:srgbClr val="004F8A"/>
                </a:solidFill>
              </a:rPr>
              <a:t>再</a:t>
            </a:r>
            <a:r>
              <a:rPr lang="zh-CN" altLang="en-US" dirty="0"/>
              <a:t>根据 </a:t>
            </a:r>
            <a:r>
              <a:rPr lang="en-US" altLang="zh-CN" dirty="0"/>
              <a:t>NER </a:t>
            </a:r>
            <a:r>
              <a:rPr lang="zh-CN" altLang="en-US" dirty="0"/>
              <a:t>的预测信息进行两两匹配来进行关系分类。仍然会产生没有关系的实体对这种</a:t>
            </a:r>
            <a:r>
              <a:rPr lang="zh-CN" altLang="en-US" dirty="0">
                <a:solidFill>
                  <a:srgbClr val="004F8A"/>
                </a:solidFill>
              </a:rPr>
              <a:t>冗余</a:t>
            </a:r>
            <a:r>
              <a:rPr lang="zh-CN" altLang="en-US" dirty="0"/>
              <a:t>信息。</a:t>
            </a:r>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PARAMETER SHARING</a:t>
            </a:r>
            <a:endParaRPr lang="zh-CN" altLang="en-US" sz="1600" dirty="0">
              <a:solidFill>
                <a:schemeClr val="tx1">
                  <a:lumMod val="50000"/>
                  <a:lumOff val="50000"/>
                </a:schemeClr>
              </a:solidFill>
            </a:endParaRPr>
          </a:p>
        </p:txBody>
      </p:sp>
    </p:spTree>
    <p:extLst>
      <p:ext uri="{BB962C8B-B14F-4D97-AF65-F5344CB8AC3E}">
        <p14:creationId xmlns:p14="http://schemas.microsoft.com/office/powerpoint/2010/main" val="3695922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en-US" altLang="zh-CN" sz="4400" dirty="0"/>
              <a:t>TAGGING SCHEME</a:t>
            </a:r>
            <a:endParaRPr lang="zh-CN" altLang="en-US" sz="4400" dirty="0"/>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3</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919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标注策略</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127448"/>
            <a:ext cx="10791266" cy="5116628"/>
          </a:xfrm>
        </p:spPr>
        <p:txBody>
          <a:bodyPr>
            <a:normAutofit/>
          </a:bodyPr>
          <a:lstStyle/>
          <a:p>
            <a:r>
              <a:rPr lang="en-US" altLang="zh-CN" sz="2000" b="1" dirty="0">
                <a:hlinkClick r:id="rId2"/>
              </a:rPr>
              <a:t>Joint Extraction of Entities and Relations Based on a Novel Tagging Scheme</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r>
              <a:rPr lang="zh-CN" altLang="en-US" sz="2000" dirty="0"/>
              <a:t>论文把原来涉及到序列标注任务和分类任务的关系抽取完全变成了</a:t>
            </a:r>
            <a:r>
              <a:rPr lang="zh-CN" altLang="en-US" sz="2000" dirty="0">
                <a:solidFill>
                  <a:srgbClr val="004F8A"/>
                </a:solidFill>
              </a:rPr>
              <a:t>一个序列标注</a:t>
            </a:r>
            <a:r>
              <a:rPr lang="zh-CN" altLang="en-US" sz="2000" dirty="0"/>
              <a:t>问题。然后通过一个端对端的神经网络模型直接得到关系实体三元组。</a:t>
            </a:r>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TAGGING SCHEME</a:t>
            </a:r>
            <a:endParaRPr lang="zh-CN" altLang="en-US" sz="1600" dirty="0">
              <a:solidFill>
                <a:schemeClr val="tx1">
                  <a:lumMod val="50000"/>
                  <a:lumOff val="50000"/>
                </a:schemeClr>
              </a:solidFill>
            </a:endParaRPr>
          </a:p>
        </p:txBody>
      </p:sp>
      <p:pic>
        <p:nvPicPr>
          <p:cNvPr id="2" name="图片 1">
            <a:extLst>
              <a:ext uri="{FF2B5EF4-FFF2-40B4-BE49-F238E27FC236}">
                <a16:creationId xmlns:a16="http://schemas.microsoft.com/office/drawing/2014/main" id="{CEF2C4C0-F941-4B27-ACC8-AC75B1E82EA6}"/>
              </a:ext>
            </a:extLst>
          </p:cNvPr>
          <p:cNvPicPr>
            <a:picLocks noChangeAspect="1"/>
          </p:cNvPicPr>
          <p:nvPr/>
        </p:nvPicPr>
        <p:blipFill>
          <a:blip r:embed="rId3"/>
          <a:stretch>
            <a:fillRect/>
          </a:stretch>
        </p:blipFill>
        <p:spPr>
          <a:xfrm>
            <a:off x="1383576" y="1645916"/>
            <a:ext cx="7031547" cy="3480733"/>
          </a:xfrm>
          <a:prstGeom prst="rect">
            <a:avLst/>
          </a:prstGeom>
        </p:spPr>
      </p:pic>
    </p:spTree>
    <p:extLst>
      <p:ext uri="{BB962C8B-B14F-4D97-AF65-F5344CB8AC3E}">
        <p14:creationId xmlns:p14="http://schemas.microsoft.com/office/powerpoint/2010/main" val="369264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标注策略</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127448"/>
            <a:ext cx="10791266" cy="5116628"/>
          </a:xfrm>
        </p:spPr>
        <p:txBody>
          <a:bodyPr>
            <a:normAutofit/>
          </a:bodyPr>
          <a:lstStyle/>
          <a:p>
            <a:r>
              <a:rPr lang="zh-CN" altLang="en-US" sz="2000" dirty="0"/>
              <a:t>结构</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带偏置的损失函数</a:t>
            </a:r>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TAGGING SCHEME</a:t>
            </a:r>
            <a:endParaRPr lang="zh-CN" altLang="en-US" sz="1600" dirty="0">
              <a:solidFill>
                <a:schemeClr val="tx1">
                  <a:lumMod val="50000"/>
                  <a:lumOff val="50000"/>
                </a:schemeClr>
              </a:solidFill>
            </a:endParaRPr>
          </a:p>
        </p:txBody>
      </p:sp>
      <p:pic>
        <p:nvPicPr>
          <p:cNvPr id="6" name="图片 5">
            <a:extLst>
              <a:ext uri="{FF2B5EF4-FFF2-40B4-BE49-F238E27FC236}">
                <a16:creationId xmlns:a16="http://schemas.microsoft.com/office/drawing/2014/main" id="{32933A01-5B54-4FC4-B0EF-78C6CDC9ACD3}"/>
              </a:ext>
            </a:extLst>
          </p:cNvPr>
          <p:cNvPicPr>
            <a:picLocks noChangeAspect="1"/>
          </p:cNvPicPr>
          <p:nvPr/>
        </p:nvPicPr>
        <p:blipFill>
          <a:blip r:embed="rId2"/>
          <a:stretch>
            <a:fillRect/>
          </a:stretch>
        </p:blipFill>
        <p:spPr>
          <a:xfrm>
            <a:off x="2654393" y="1473166"/>
            <a:ext cx="5529525" cy="3190471"/>
          </a:xfrm>
          <a:prstGeom prst="rect">
            <a:avLst/>
          </a:prstGeom>
        </p:spPr>
      </p:pic>
      <p:pic>
        <p:nvPicPr>
          <p:cNvPr id="7" name="图片 6">
            <a:extLst>
              <a:ext uri="{FF2B5EF4-FFF2-40B4-BE49-F238E27FC236}">
                <a16:creationId xmlns:a16="http://schemas.microsoft.com/office/drawing/2014/main" id="{1D6806F7-62D1-46B1-95CB-DE3F4D1183E0}"/>
              </a:ext>
            </a:extLst>
          </p:cNvPr>
          <p:cNvPicPr>
            <a:picLocks noChangeAspect="1"/>
          </p:cNvPicPr>
          <p:nvPr/>
        </p:nvPicPr>
        <p:blipFill>
          <a:blip r:embed="rId3"/>
          <a:stretch>
            <a:fillRect/>
          </a:stretch>
        </p:blipFill>
        <p:spPr>
          <a:xfrm>
            <a:off x="3250318" y="5204024"/>
            <a:ext cx="4076700" cy="1181100"/>
          </a:xfrm>
          <a:prstGeom prst="rect">
            <a:avLst/>
          </a:prstGeom>
        </p:spPr>
      </p:pic>
    </p:spTree>
    <p:extLst>
      <p:ext uri="{BB962C8B-B14F-4D97-AF65-F5344CB8AC3E}">
        <p14:creationId xmlns:p14="http://schemas.microsoft.com/office/powerpoint/2010/main" val="936013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标注策略</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127448"/>
            <a:ext cx="10791266" cy="5116628"/>
          </a:xfrm>
        </p:spPr>
        <p:txBody>
          <a:bodyPr>
            <a:normAutofit/>
          </a:bodyPr>
          <a:lstStyle/>
          <a:p>
            <a:endParaRPr lang="en-US" altLang="zh-CN" sz="2000" dirty="0"/>
          </a:p>
          <a:p>
            <a:endParaRPr lang="en-US" altLang="zh-CN" sz="2000" dirty="0"/>
          </a:p>
          <a:p>
            <a:r>
              <a:rPr lang="zh-CN" altLang="en-US" dirty="0"/>
              <a:t>待解决的问题：</a:t>
            </a:r>
            <a:endParaRPr lang="en-US" altLang="zh-CN" dirty="0"/>
          </a:p>
          <a:p>
            <a:endParaRPr lang="en-US" altLang="zh-CN" sz="2000" dirty="0"/>
          </a:p>
          <a:p>
            <a:r>
              <a:rPr lang="zh-CN" altLang="en-US" sz="2000" dirty="0"/>
              <a:t>无法对有重叠或者交叉的关系进行抽取</a:t>
            </a:r>
            <a:endParaRPr lang="en-US" altLang="zh-CN" sz="2000" dirty="0"/>
          </a:p>
          <a:p>
            <a:r>
              <a:rPr lang="zh-CN" altLang="en-US" sz="2000" dirty="0"/>
              <a:t>作者提的解决方案为将输出层的</a:t>
            </a:r>
            <a:r>
              <a:rPr lang="en-US" altLang="zh-CN" sz="2000" dirty="0" err="1"/>
              <a:t>softmax</a:t>
            </a:r>
            <a:r>
              <a:rPr lang="zh-CN" altLang="en-US" sz="2000" dirty="0"/>
              <a:t>换成</a:t>
            </a:r>
            <a:r>
              <a:rPr lang="en-US" altLang="zh-CN" sz="2000" dirty="0"/>
              <a:t>multiple classifier</a:t>
            </a:r>
            <a:r>
              <a:rPr lang="zh-CN" altLang="en-US" sz="2000" dirty="0"/>
              <a:t>，所以一个词可以有多个标签</a:t>
            </a:r>
            <a:endParaRPr lang="en-US" altLang="zh-CN" sz="2000" dirty="0"/>
          </a:p>
          <a:p>
            <a:r>
              <a:rPr lang="zh-CN" altLang="en-US" sz="2000" dirty="0"/>
              <a:t>不能显式的建模实体与关系以及关系与关系之间的联系</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TAGGING SCHEME</a:t>
            </a:r>
            <a:endParaRPr lang="zh-CN" altLang="en-US" sz="1600" dirty="0">
              <a:solidFill>
                <a:schemeClr val="tx1">
                  <a:lumMod val="50000"/>
                  <a:lumOff val="50000"/>
                </a:schemeClr>
              </a:solidFill>
            </a:endParaRPr>
          </a:p>
        </p:txBody>
      </p:sp>
    </p:spTree>
    <p:extLst>
      <p:ext uri="{BB962C8B-B14F-4D97-AF65-F5344CB8AC3E}">
        <p14:creationId xmlns:p14="http://schemas.microsoft.com/office/powerpoint/2010/main" val="51272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基于图结构</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359016"/>
            <a:ext cx="4717637" cy="4885059"/>
          </a:xfrm>
        </p:spPr>
        <p:txBody>
          <a:bodyPr>
            <a:normAutofit/>
          </a:bodyPr>
          <a:lstStyle/>
          <a:p>
            <a:r>
              <a:rPr lang="en-US" altLang="zh-CN" sz="2000" dirty="0">
                <a:hlinkClick r:id="rId2"/>
              </a:rPr>
              <a:t>Joint Extraction of Entities and Relations Based on a Novel Graph Scheme</a:t>
            </a:r>
            <a:endParaRPr lang="en-US" altLang="zh-CN" sz="2000" dirty="0"/>
          </a:p>
          <a:p>
            <a:endParaRPr lang="en-US" altLang="zh-CN" sz="2000" dirty="0"/>
          </a:p>
          <a:p>
            <a:r>
              <a:rPr lang="zh-CN" altLang="en-US" sz="2000" dirty="0"/>
              <a:t>基本思想：</a:t>
            </a:r>
            <a:endParaRPr lang="en-US" altLang="zh-CN" sz="2000" dirty="0"/>
          </a:p>
          <a:p>
            <a:r>
              <a:rPr lang="zh-CN" altLang="en-US" sz="2000" dirty="0"/>
              <a:t>通过设计一套转化规则，将实体识别和关系抽取联合任务转化为一个有向图的生成问题（类似于依存句法分析）</a:t>
            </a:r>
            <a:endParaRPr lang="en-US" altLang="zh-CN" sz="2000" dirty="0"/>
          </a:p>
          <a:p>
            <a:r>
              <a:rPr lang="en-US" altLang="zh-CN" sz="2000" dirty="0"/>
              <a:t>arc-eager</a:t>
            </a:r>
            <a:r>
              <a:rPr lang="zh-CN" altLang="en-US" sz="2000" dirty="0"/>
              <a:t>算法</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GRAPH SCHEME</a:t>
            </a:r>
            <a:endParaRPr lang="zh-CN" altLang="en-US" sz="1600" dirty="0">
              <a:solidFill>
                <a:schemeClr val="tx1">
                  <a:lumMod val="50000"/>
                  <a:lumOff val="50000"/>
                </a:schemeClr>
              </a:solidFill>
            </a:endParaRPr>
          </a:p>
        </p:txBody>
      </p:sp>
      <p:pic>
        <p:nvPicPr>
          <p:cNvPr id="3074" name="Picture 2" descr="https://image.jiqizhixin.com/uploads/editor/537bbf41-cc6e-467d-bd97-ba7a33502d68/1530074386071.png">
            <a:extLst>
              <a:ext uri="{FF2B5EF4-FFF2-40B4-BE49-F238E27FC236}">
                <a16:creationId xmlns:a16="http://schemas.microsoft.com/office/drawing/2014/main" id="{DBA8E101-3FDC-4B53-8D66-38AB03A19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811" y="986400"/>
            <a:ext cx="4895253" cy="13265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jiqizhixin.com/uploads/editor/17d1a56f-7def-42c4-b19e-94ff493dc6a5/1530074389040.png">
            <a:extLst>
              <a:ext uri="{FF2B5EF4-FFF2-40B4-BE49-F238E27FC236}">
                <a16:creationId xmlns:a16="http://schemas.microsoft.com/office/drawing/2014/main" id="{760EEA8A-A64C-4EA3-86F9-7537B9A95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036" y="3037920"/>
            <a:ext cx="4767306" cy="301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654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lstStyle/>
          <a:p>
            <a:pPr algn="r"/>
            <a:r>
              <a:rPr lang="en-US" altLang="zh-CN" dirty="0"/>
              <a:t>SUMMARY</a:t>
            </a:r>
            <a:endParaRPr lang="zh-CN" altLang="en-US" dirty="0"/>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4</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042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127448"/>
            <a:ext cx="10791266" cy="5116628"/>
          </a:xfrm>
        </p:spPr>
        <p:txBody>
          <a:bodyPr>
            <a:normAutofit/>
          </a:bodyPr>
          <a:lstStyle/>
          <a:p>
            <a:r>
              <a:rPr lang="zh-CN" altLang="en-US" sz="2000" dirty="0"/>
              <a:t>实体识别和关系抽取的联合学习方法</a:t>
            </a:r>
            <a:endParaRPr lang="en-US" altLang="zh-CN" sz="2000" dirty="0"/>
          </a:p>
          <a:p>
            <a:endParaRPr lang="en-US" altLang="zh-CN" sz="2000" dirty="0"/>
          </a:p>
          <a:p>
            <a:r>
              <a:rPr lang="en-US" altLang="zh-CN" sz="2000" dirty="0"/>
              <a:t>1</a:t>
            </a:r>
            <a:r>
              <a:rPr lang="zh-CN" altLang="en-US" sz="2000" dirty="0"/>
              <a:t>）参数共享</a:t>
            </a:r>
            <a:endParaRPr lang="en-US" altLang="zh-CN" sz="2000" dirty="0"/>
          </a:p>
          <a:p>
            <a:r>
              <a:rPr lang="zh-CN" altLang="en-US" sz="2000" dirty="0"/>
              <a:t>特点：两个子任务共用</a:t>
            </a:r>
            <a:r>
              <a:rPr lang="en-US" altLang="zh-CN" sz="2000" dirty="0"/>
              <a:t>encode</a:t>
            </a:r>
            <a:r>
              <a:rPr lang="zh-CN" altLang="en-US" sz="2000" dirty="0"/>
              <a:t>，用不同的方法</a:t>
            </a:r>
            <a:r>
              <a:rPr lang="en-US" altLang="zh-CN" sz="2000" dirty="0"/>
              <a:t>decode</a:t>
            </a:r>
            <a:r>
              <a:rPr lang="zh-CN" altLang="en-US" sz="2000" dirty="0"/>
              <a:t>或分类</a:t>
            </a:r>
            <a:endParaRPr lang="en-US" altLang="zh-CN" sz="2000" dirty="0"/>
          </a:p>
          <a:p>
            <a:r>
              <a:rPr lang="zh-CN" altLang="en-US" sz="2000" dirty="0"/>
              <a:t>缺点：依然要先进行实体识别再进行关系分类，会产生冗余，实体和关系之间的联系没有被很好地利用</a:t>
            </a:r>
            <a:endParaRPr lang="en-US" altLang="zh-CN" sz="2000" dirty="0"/>
          </a:p>
          <a:p>
            <a:endParaRPr lang="en-US" altLang="zh-CN" sz="2000" dirty="0"/>
          </a:p>
          <a:p>
            <a:r>
              <a:rPr lang="en-US" altLang="zh-CN" sz="2000" dirty="0"/>
              <a:t>2</a:t>
            </a:r>
            <a:r>
              <a:rPr lang="zh-CN" altLang="en-US" sz="2000" dirty="0"/>
              <a:t>）标注策略</a:t>
            </a:r>
            <a:endParaRPr lang="en-US" altLang="zh-CN" sz="2000" dirty="0"/>
          </a:p>
          <a:p>
            <a:r>
              <a:rPr lang="zh-CN" altLang="en-US" sz="2000" dirty="0"/>
              <a:t>特点：将联合学习变成一个序列标注问题，设置了带偏置的目标函数来约束标签之间的关系</a:t>
            </a:r>
            <a:endParaRPr lang="en-US" altLang="zh-CN" sz="2000" dirty="0"/>
          </a:p>
          <a:p>
            <a:r>
              <a:rPr lang="zh-CN" altLang="en-US" sz="2000" dirty="0"/>
              <a:t>缺点：无法对有重叠或者交叉的关系进行抽取</a:t>
            </a:r>
            <a:endParaRPr lang="en-US" altLang="zh-CN" sz="2000" dirty="0"/>
          </a:p>
          <a:p>
            <a:endParaRPr lang="en-US" altLang="zh-CN" sz="2000" dirty="0"/>
          </a:p>
          <a:p>
            <a:r>
              <a:rPr lang="en-US" altLang="zh-CN" sz="2000" dirty="0"/>
              <a:t>3</a:t>
            </a:r>
            <a:r>
              <a:rPr lang="zh-CN" altLang="en-US" sz="2000" dirty="0"/>
              <a:t>）基于图结构</a:t>
            </a:r>
            <a:endParaRPr lang="en-US" altLang="zh-CN" sz="2000" dirty="0"/>
          </a:p>
          <a:p>
            <a:r>
              <a:rPr lang="zh-CN" altLang="en-US" sz="2000" dirty="0"/>
              <a:t>特点：将联合任务转化为一个有向图的生成问题，一个实体可以有多种关系</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SUMMARY</a:t>
            </a:r>
            <a:endParaRPr lang="zh-CN" altLang="en-US" sz="1600" dirty="0">
              <a:solidFill>
                <a:schemeClr val="tx1">
                  <a:lumMod val="50000"/>
                  <a:lumOff val="50000"/>
                </a:schemeClr>
              </a:solidFill>
            </a:endParaRPr>
          </a:p>
        </p:txBody>
      </p:sp>
    </p:spTree>
    <p:extLst>
      <p:ext uri="{BB962C8B-B14F-4D97-AF65-F5344CB8AC3E}">
        <p14:creationId xmlns:p14="http://schemas.microsoft.com/office/powerpoint/2010/main" val="2612725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en-US" altLang="zh-CN" sz="5400" dirty="0"/>
              <a:t>BACKGROUND</a:t>
            </a:r>
            <a:endParaRPr lang="zh-CN" altLang="en-US" sz="5400" dirty="0"/>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1</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421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思考</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1053989" y="1127448"/>
            <a:ext cx="10791266" cy="5116628"/>
          </a:xfrm>
        </p:spPr>
        <p:txBody>
          <a:bodyPr>
            <a:normAutofit/>
          </a:bodyPr>
          <a:lstStyle/>
          <a:p>
            <a:endParaRPr lang="en-US" altLang="zh-CN" sz="2000" dirty="0"/>
          </a:p>
          <a:p>
            <a:r>
              <a:rPr lang="zh-CN" altLang="en-US" sz="2000" dirty="0"/>
              <a:t>目前的实体和关系抽取基本上都还是基于句子级别的抽取，结合项目，相对于实体和关系的完全抽取，</a:t>
            </a:r>
            <a:r>
              <a:rPr lang="zh-CN" altLang="en-US" sz="2000" dirty="0">
                <a:solidFill>
                  <a:srgbClr val="004F8A"/>
                </a:solidFill>
              </a:rPr>
              <a:t>篇章级</a:t>
            </a:r>
            <a:r>
              <a:rPr lang="zh-CN" altLang="en-US" sz="2000" dirty="0"/>
              <a:t>的实体和关系抽取更有实际意义</a:t>
            </a:r>
            <a:endParaRPr lang="en-US" altLang="zh-CN" sz="2000" dirty="0"/>
          </a:p>
          <a:p>
            <a:endParaRPr lang="en-US" altLang="zh-CN" sz="2000" dirty="0"/>
          </a:p>
          <a:p>
            <a:r>
              <a:rPr lang="zh-CN" altLang="en-US" sz="2000" dirty="0">
                <a:solidFill>
                  <a:srgbClr val="004F8A"/>
                </a:solidFill>
              </a:rPr>
              <a:t>关键词</a:t>
            </a:r>
            <a:r>
              <a:rPr lang="zh-CN" altLang="en-US" sz="2000" dirty="0"/>
              <a:t>提取也可以转化为序列标注问题</a:t>
            </a:r>
            <a:endParaRPr lang="en-US" altLang="zh-CN" sz="2000" dirty="0"/>
          </a:p>
          <a:p>
            <a:endParaRPr lang="en-US" altLang="zh-CN" sz="2000" dirty="0"/>
          </a:p>
          <a:p>
            <a:r>
              <a:rPr lang="zh-CN" altLang="en-US" sz="2000" dirty="0"/>
              <a:t>搜狐算法比赛的任务</a:t>
            </a:r>
            <a:r>
              <a:rPr lang="en-US" altLang="zh-CN" sz="2000" dirty="0"/>
              <a:t>——</a:t>
            </a:r>
            <a:r>
              <a:rPr lang="zh-CN" altLang="en-US" sz="2000" dirty="0"/>
              <a:t>在文章中找出三个以内的核心实体，并分别判断文章对上述核心实体的情感倾向</a:t>
            </a:r>
            <a:r>
              <a:rPr lang="en-US" altLang="zh-CN" sz="2000" dirty="0"/>
              <a:t>——</a:t>
            </a:r>
            <a:r>
              <a:rPr lang="zh-CN" altLang="en-US" sz="2000" dirty="0"/>
              <a:t>也是一个联合学习的任务，有实际意义，上述的方法值得一试</a:t>
            </a:r>
            <a:endParaRPr lang="en-US" altLang="zh-CN" sz="2000" dirty="0"/>
          </a:p>
          <a:p>
            <a:endParaRPr lang="en-US" altLang="zh-CN" sz="2000" dirty="0"/>
          </a:p>
          <a:p>
            <a:r>
              <a:rPr lang="zh-CN" altLang="en-US" sz="2000" dirty="0"/>
              <a:t>词向量、语言模型、联合学习都有一些共通的地方</a:t>
            </a:r>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SUMMARY</a:t>
            </a:r>
            <a:endParaRPr lang="zh-CN" altLang="en-US" sz="1600" dirty="0">
              <a:solidFill>
                <a:schemeClr val="tx1">
                  <a:lumMod val="50000"/>
                  <a:lumOff val="50000"/>
                </a:schemeClr>
              </a:solidFill>
            </a:endParaRPr>
          </a:p>
        </p:txBody>
      </p:sp>
    </p:spTree>
    <p:extLst>
      <p:ext uri="{BB962C8B-B14F-4D97-AF65-F5344CB8AC3E}">
        <p14:creationId xmlns:p14="http://schemas.microsoft.com/office/powerpoint/2010/main" val="707324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337836" y="1629000"/>
            <a:ext cx="3600000" cy="3600000"/>
          </a:xfrm>
          <a:prstGeom prst="ellipse">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19509" y="2828835"/>
            <a:ext cx="3236655" cy="1200329"/>
          </a:xfrm>
          <a:prstGeom prst="rect">
            <a:avLst/>
          </a:prstGeom>
          <a:noFill/>
        </p:spPr>
        <p:txBody>
          <a:bodyPr wrap="none" rtlCol="0">
            <a:spAutoFit/>
          </a:bodyPr>
          <a:lstStyle/>
          <a:p>
            <a:pPr algn="ctr"/>
            <a:r>
              <a:rPr lang="en-US" altLang="zh-CN" sz="7200" dirty="0">
                <a:solidFill>
                  <a:schemeClr val="bg1"/>
                </a:solidFill>
              </a:rPr>
              <a:t>THANKS</a:t>
            </a:r>
            <a:endParaRPr lang="zh-CN" altLang="en-US" sz="7200" dirty="0">
              <a:solidFill>
                <a:schemeClr val="bg1"/>
              </a:solidFill>
            </a:endParaRPr>
          </a:p>
        </p:txBody>
      </p:sp>
      <p:cxnSp>
        <p:nvCxnSpPr>
          <p:cNvPr id="7" name="直接连接符 6"/>
          <p:cNvCxnSpPr/>
          <p:nvPr/>
        </p:nvCxnSpPr>
        <p:spPr>
          <a:xfrm>
            <a:off x="4697836" y="2828835"/>
            <a:ext cx="28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97836" y="4029164"/>
            <a:ext cx="28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4436036" y="1743300"/>
            <a:ext cx="3403600" cy="34036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82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命名实体识别</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p:txBody>
          <a:bodyPr/>
          <a:lstStyle/>
          <a:p>
            <a:r>
              <a:rPr lang="zh-CN" altLang="en-US" dirty="0"/>
              <a:t>任务定义：识别出待处理文本中三大类（实体类、时间类和数字类）、七小类（人名、机构名、地名、时间、日期、货币和百分比）命名实体</a:t>
            </a:r>
            <a:endParaRPr lang="en-US" altLang="zh-CN" dirty="0"/>
          </a:p>
          <a:p>
            <a:endParaRPr lang="en-US" altLang="zh-CN" dirty="0"/>
          </a:p>
          <a:p>
            <a:r>
              <a:rPr lang="zh-CN" altLang="en-US" dirty="0"/>
              <a:t>其中，最重要的是</a:t>
            </a:r>
            <a:r>
              <a:rPr lang="zh-CN" altLang="en-US" dirty="0">
                <a:solidFill>
                  <a:schemeClr val="accent1">
                    <a:lumMod val="75000"/>
                  </a:schemeClr>
                </a:solidFill>
              </a:rPr>
              <a:t>人名</a:t>
            </a:r>
            <a:r>
              <a:rPr lang="zh-CN" altLang="en-US" dirty="0"/>
              <a:t>、</a:t>
            </a:r>
            <a:r>
              <a:rPr lang="zh-CN" altLang="en-US" dirty="0">
                <a:solidFill>
                  <a:schemeClr val="accent1">
                    <a:lumMod val="75000"/>
                  </a:schemeClr>
                </a:solidFill>
              </a:rPr>
              <a:t>地名</a:t>
            </a:r>
            <a:r>
              <a:rPr lang="zh-CN" altLang="en-US" dirty="0"/>
              <a:t>、</a:t>
            </a:r>
            <a:r>
              <a:rPr lang="zh-CN" altLang="en-US" dirty="0">
                <a:solidFill>
                  <a:schemeClr val="accent1">
                    <a:lumMod val="75000"/>
                  </a:schemeClr>
                </a:solidFill>
              </a:rPr>
              <a:t>机构名</a:t>
            </a:r>
            <a:r>
              <a:rPr lang="zh-CN" altLang="en-US" dirty="0"/>
              <a:t>，所以有很多任务中只对这三类实体进行识别</a:t>
            </a:r>
            <a:endParaRPr lang="en-US" altLang="zh-CN" dirty="0"/>
          </a:p>
          <a:p>
            <a:endParaRPr lang="en-US" altLang="zh-CN" dirty="0"/>
          </a:p>
          <a:p>
            <a:r>
              <a:rPr lang="zh-CN" altLang="en-US" dirty="0"/>
              <a:t>基于神经网络的方法一般把命名实体识别任务当作</a:t>
            </a:r>
            <a:r>
              <a:rPr lang="zh-CN" altLang="en-US" dirty="0">
                <a:solidFill>
                  <a:schemeClr val="accent1">
                    <a:lumMod val="75000"/>
                  </a:schemeClr>
                </a:solidFill>
              </a:rPr>
              <a:t>序列标注</a:t>
            </a:r>
            <a:r>
              <a:rPr lang="zh-CN" altLang="en-US" dirty="0"/>
              <a:t>问题</a:t>
            </a:r>
            <a:endParaRPr lang="en-US" altLang="zh-CN" dirty="0"/>
          </a:p>
          <a:p>
            <a:endParaRPr lang="zh-CN" altLang="en-US"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NAME ENTITY RECOGNITION</a:t>
            </a:r>
            <a:endParaRPr lang="zh-CN" altLang="en-US" sz="1600" dirty="0">
              <a:solidFill>
                <a:schemeClr val="tx1">
                  <a:lumMod val="50000"/>
                  <a:lumOff val="50000"/>
                </a:schemeClr>
              </a:solidFill>
            </a:endParaRPr>
          </a:p>
        </p:txBody>
      </p:sp>
    </p:spTree>
    <p:extLst>
      <p:ext uri="{BB962C8B-B14F-4D97-AF65-F5344CB8AC3E}">
        <p14:creationId xmlns:p14="http://schemas.microsoft.com/office/powerpoint/2010/main" val="2419499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命名实体识别</a:t>
            </a:r>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NAME ENTITY RECOGNITION</a:t>
            </a:r>
            <a:endParaRPr lang="zh-CN" altLang="en-US" sz="1600" dirty="0">
              <a:solidFill>
                <a:schemeClr val="tx1">
                  <a:lumMod val="50000"/>
                  <a:lumOff val="50000"/>
                </a:schemeClr>
              </a:solidFill>
            </a:endParaRPr>
          </a:p>
        </p:txBody>
      </p:sp>
      <p:sp>
        <p:nvSpPr>
          <p:cNvPr id="7" name="文本框 6">
            <a:extLst>
              <a:ext uri="{FF2B5EF4-FFF2-40B4-BE49-F238E27FC236}">
                <a16:creationId xmlns:a16="http://schemas.microsoft.com/office/drawing/2014/main" id="{E43DF439-8D39-4A42-9C13-3673F28CAFBC}"/>
              </a:ext>
            </a:extLst>
          </p:cNvPr>
          <p:cNvSpPr txBox="1"/>
          <p:nvPr/>
        </p:nvSpPr>
        <p:spPr>
          <a:xfrm>
            <a:off x="1095824" y="3590752"/>
            <a:ext cx="4932727"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经典结构：</a:t>
            </a:r>
            <a:r>
              <a:rPr lang="en-US" altLang="zh-CN" sz="2400" dirty="0">
                <a:latin typeface="微软雅黑" panose="020B0503020204020204" pitchFamily="34" charset="-122"/>
                <a:ea typeface="微软雅黑" panose="020B0503020204020204" pitchFamily="34" charset="-122"/>
              </a:rPr>
              <a:t>Bi-LSTM+CRF</a:t>
            </a:r>
          </a:p>
        </p:txBody>
      </p:sp>
      <p:pic>
        <p:nvPicPr>
          <p:cNvPr id="1030" name="Picture 6" descr="https://ss.csdn.net/p?https://mmbiz.qpic.cn/mmbiz_png/GNpj5fw72EqiaB6wlicIuMBRZxhqqtqvDlU4yWtJasKV191VTgZAsFxI19QfEX8PaW7FgfUSNRialEqicxQIu1xmicg/640?wx_fmt=png">
            <a:extLst>
              <a:ext uri="{FF2B5EF4-FFF2-40B4-BE49-F238E27FC236}">
                <a16:creationId xmlns:a16="http://schemas.microsoft.com/office/drawing/2014/main" id="{7A1D680F-4995-4B28-9A20-09A77430F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0640" y="1645916"/>
            <a:ext cx="56731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993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命名实体识别</a:t>
            </a:r>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NAME ENTITY RECOGNITION</a:t>
            </a:r>
            <a:endParaRPr lang="zh-CN" altLang="en-US" sz="1600" dirty="0">
              <a:solidFill>
                <a:schemeClr val="tx1">
                  <a:lumMod val="50000"/>
                  <a:lumOff val="50000"/>
                </a:schemeClr>
              </a:solidFill>
            </a:endParaRPr>
          </a:p>
        </p:txBody>
      </p:sp>
      <p:sp>
        <p:nvSpPr>
          <p:cNvPr id="7" name="文本框 6">
            <a:extLst>
              <a:ext uri="{FF2B5EF4-FFF2-40B4-BE49-F238E27FC236}">
                <a16:creationId xmlns:a16="http://schemas.microsoft.com/office/drawing/2014/main" id="{E43DF439-8D39-4A42-9C13-3673F28CAFBC}"/>
              </a:ext>
            </a:extLst>
          </p:cNvPr>
          <p:cNvSpPr txBox="1"/>
          <p:nvPr/>
        </p:nvSpPr>
        <p:spPr>
          <a:xfrm>
            <a:off x="883412" y="2008317"/>
            <a:ext cx="4932727" cy="212365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hlinkClick r:id="rId2"/>
              </a:rPr>
              <a:t>趋势</a:t>
            </a:r>
            <a:r>
              <a:rPr lang="zh-CN" altLang="en-US" sz="2400" dirty="0">
                <a:latin typeface="微软雅黑" panose="020B0503020204020204" pitchFamily="34" charset="-122"/>
                <a:ea typeface="微软雅黑" panose="020B0503020204020204" pitchFamily="34" charset="-122"/>
              </a:rPr>
              <a:t>：在数据集</a:t>
            </a:r>
            <a:r>
              <a:rPr lang="en-US" altLang="zh-CN" sz="2400" dirty="0">
                <a:latin typeface="微软雅黑" panose="020B0503020204020204" pitchFamily="34" charset="-122"/>
                <a:ea typeface="微软雅黑" panose="020B0503020204020204" pitchFamily="34" charset="-122"/>
              </a:rPr>
              <a:t>CoNELL2003</a:t>
            </a:r>
            <a:r>
              <a:rPr lang="zh-CN" altLang="en-US" sz="2400" dirty="0">
                <a:latin typeface="微软雅黑" panose="020B0503020204020204" pitchFamily="34" charset="-122"/>
                <a:ea typeface="微软雅黑" panose="020B0503020204020204" pitchFamily="34" charset="-122"/>
              </a:rPr>
              <a:t>的评测中，排名前三的模型分别是</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hlinkClick r:id="rId3"/>
              </a:rPr>
              <a:t>CNN Large + fine-tune</a:t>
            </a:r>
            <a:r>
              <a:rPr lang="en-US" altLang="zh-CN" sz="2000" dirty="0"/>
              <a:t> </a:t>
            </a:r>
          </a:p>
          <a:p>
            <a:pPr marL="285750" indent="-285750">
              <a:buFont typeface="Arial" panose="020B0604020202020204" pitchFamily="34" charset="0"/>
              <a:buChar char="•"/>
            </a:pPr>
            <a:r>
              <a:rPr lang="en-US" altLang="zh-CN" sz="2000" dirty="0">
                <a:hlinkClick r:id="rId4"/>
              </a:rPr>
              <a:t>Flair embeddings</a:t>
            </a:r>
            <a:endParaRPr lang="en-US" altLang="zh-CN" sz="2000" dirty="0"/>
          </a:p>
          <a:p>
            <a:pPr marL="285750" indent="-285750">
              <a:buFont typeface="Arial" panose="020B0604020202020204" pitchFamily="34" charset="0"/>
              <a:buChar char="•"/>
            </a:pPr>
            <a:r>
              <a:rPr lang="en-US" altLang="zh-CN" sz="2000" dirty="0">
                <a:hlinkClick r:id="rId5"/>
              </a:rPr>
              <a:t>BERT Large</a:t>
            </a:r>
            <a:endParaRPr lang="en-US" altLang="zh-CN" sz="2000" dirty="0">
              <a:latin typeface="微软雅黑" panose="020B0503020204020204" pitchFamily="34" charset="-122"/>
              <a:ea typeface="微软雅黑" panose="020B0503020204020204" pitchFamily="34" charset="-122"/>
            </a:endParaRPr>
          </a:p>
        </p:txBody>
      </p:sp>
      <p:pic>
        <p:nvPicPr>
          <p:cNvPr id="6" name="内容占位符 5">
            <a:extLst>
              <a:ext uri="{FF2B5EF4-FFF2-40B4-BE49-F238E27FC236}">
                <a16:creationId xmlns:a16="http://schemas.microsoft.com/office/drawing/2014/main" id="{905F4173-63B5-4604-986C-E34D7F90305B}"/>
              </a:ext>
            </a:extLst>
          </p:cNvPr>
          <p:cNvPicPr>
            <a:picLocks noGrp="1" noChangeAspect="1"/>
          </p:cNvPicPr>
          <p:nvPr>
            <p:ph idx="1"/>
          </p:nvPr>
        </p:nvPicPr>
        <p:blipFill>
          <a:blip r:embed="rId6"/>
          <a:stretch>
            <a:fillRect/>
          </a:stretch>
        </p:blipFill>
        <p:spPr>
          <a:xfrm>
            <a:off x="6375862" y="1870301"/>
            <a:ext cx="4705350" cy="3600450"/>
          </a:xfrm>
          <a:prstGeom prst="rect">
            <a:avLst/>
          </a:prstGeom>
        </p:spPr>
      </p:pic>
    </p:spTree>
    <p:extLst>
      <p:ext uri="{BB962C8B-B14F-4D97-AF65-F5344CB8AC3E}">
        <p14:creationId xmlns:p14="http://schemas.microsoft.com/office/powerpoint/2010/main" val="1041294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关系抽取</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p:txBody>
          <a:bodyPr/>
          <a:lstStyle/>
          <a:p>
            <a:r>
              <a:rPr lang="zh-CN" altLang="en-US" dirty="0"/>
              <a:t>任务定义：识别实体之间的</a:t>
            </a:r>
            <a:r>
              <a:rPr lang="zh-CN" altLang="en-US" dirty="0">
                <a:solidFill>
                  <a:schemeClr val="accent1">
                    <a:lumMod val="75000"/>
                  </a:schemeClr>
                </a:solidFill>
              </a:rPr>
              <a:t>关系</a:t>
            </a:r>
            <a:endParaRPr lang="en-US" altLang="zh-CN" dirty="0">
              <a:solidFill>
                <a:schemeClr val="accent1">
                  <a:lumMod val="75000"/>
                </a:schemeClr>
              </a:solidFill>
            </a:endParaRPr>
          </a:p>
          <a:p>
            <a:endParaRPr lang="en-US" altLang="zh-CN" dirty="0"/>
          </a:p>
          <a:p>
            <a:r>
              <a:rPr lang="zh-CN" altLang="en-US" dirty="0"/>
              <a:t>分为两种：</a:t>
            </a:r>
            <a:r>
              <a:rPr lang="en-US" altLang="zh-CN" dirty="0"/>
              <a:t>1</a:t>
            </a:r>
            <a:r>
              <a:rPr lang="zh-CN" altLang="en-US" dirty="0"/>
              <a:t>）直接从文本中抽取；</a:t>
            </a:r>
            <a:r>
              <a:rPr lang="en-US" altLang="zh-CN" dirty="0"/>
              <a:t>2</a:t>
            </a:r>
            <a:r>
              <a:rPr lang="zh-CN" altLang="en-US" dirty="0"/>
              <a:t>）对关系进行分类</a:t>
            </a:r>
            <a:endParaRPr lang="en-US" altLang="zh-CN" dirty="0"/>
          </a:p>
          <a:p>
            <a:r>
              <a:rPr lang="zh-CN" altLang="en-US" dirty="0"/>
              <a:t>因为文本中不一定有关系词，现在更多的是用第二种方法</a:t>
            </a:r>
            <a:endParaRPr lang="en-US" altLang="zh-CN"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RELATION</a:t>
            </a:r>
            <a:r>
              <a:rPr lang="zh-CN" altLang="en-US" sz="1600" dirty="0">
                <a:solidFill>
                  <a:schemeClr val="tx1">
                    <a:lumMod val="50000"/>
                    <a:lumOff val="50000"/>
                  </a:schemeClr>
                </a:solidFill>
              </a:rPr>
              <a:t> </a:t>
            </a:r>
            <a:r>
              <a:rPr lang="en-US" altLang="zh-CN" sz="1600" dirty="0">
                <a:solidFill>
                  <a:schemeClr val="tx1">
                    <a:lumMod val="50000"/>
                    <a:lumOff val="50000"/>
                  </a:schemeClr>
                </a:solidFill>
              </a:rPr>
              <a:t>EXTRACTION</a:t>
            </a:r>
            <a:endParaRPr lang="zh-CN" altLang="en-US" sz="1600" dirty="0">
              <a:solidFill>
                <a:schemeClr val="tx1">
                  <a:lumMod val="50000"/>
                  <a:lumOff val="50000"/>
                </a:schemeClr>
              </a:solidFill>
            </a:endParaRPr>
          </a:p>
        </p:txBody>
      </p:sp>
    </p:spTree>
    <p:extLst>
      <p:ext uri="{BB962C8B-B14F-4D97-AF65-F5344CB8AC3E}">
        <p14:creationId xmlns:p14="http://schemas.microsoft.com/office/powerpoint/2010/main" val="186794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关系抽取</a:t>
            </a:r>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838200" y="1825625"/>
            <a:ext cx="5747158" cy="4351338"/>
          </a:xfrm>
        </p:spPr>
        <p:txBody>
          <a:bodyPr/>
          <a:lstStyle/>
          <a:p>
            <a:r>
              <a:rPr lang="zh-CN" altLang="en-US" dirty="0"/>
              <a:t>经典结构：</a:t>
            </a:r>
            <a:r>
              <a:rPr lang="en-US" altLang="zh-CN" dirty="0"/>
              <a:t>CNN</a:t>
            </a:r>
            <a:r>
              <a:rPr lang="zh-CN" altLang="en-US" dirty="0"/>
              <a:t>，</a:t>
            </a:r>
            <a:r>
              <a:rPr lang="en-US" altLang="zh-CN" dirty="0"/>
              <a:t>RNN</a:t>
            </a:r>
          </a:p>
          <a:p>
            <a:endParaRPr lang="en-US" altLang="zh-CN" dirty="0"/>
          </a:p>
          <a:p>
            <a:r>
              <a:rPr lang="en-US" altLang="zh-CN" sz="2000" dirty="0">
                <a:hlinkClick r:id="rId2"/>
              </a:rPr>
              <a:t>Multi-Attention CNN</a:t>
            </a:r>
            <a:r>
              <a:rPr lang="en-US" altLang="zh-CN" sz="2000" dirty="0"/>
              <a:t> </a:t>
            </a:r>
          </a:p>
          <a:p>
            <a:r>
              <a:rPr lang="en-US" altLang="zh-CN" sz="2000" dirty="0">
                <a:hlinkClick r:id="rId3"/>
              </a:rPr>
              <a:t>Attention CNN</a:t>
            </a:r>
            <a:endParaRPr lang="en-US" altLang="zh-CN" sz="2000" dirty="0"/>
          </a:p>
          <a:p>
            <a:r>
              <a:rPr lang="en-US" altLang="zh-CN" sz="2000" dirty="0">
                <a:hlinkClick r:id="rId4"/>
              </a:rPr>
              <a:t>Entity Attention Bi-LSTM</a:t>
            </a:r>
            <a:r>
              <a:rPr lang="en-US" altLang="zh-CN" sz="2000" dirty="0"/>
              <a:t> </a:t>
            </a:r>
          </a:p>
          <a:p>
            <a:r>
              <a:rPr lang="en-US" altLang="zh-CN" sz="2000" dirty="0">
                <a:hlinkClick r:id="rId5"/>
              </a:rPr>
              <a:t>Hierarchical Attention Bi-LSTM</a:t>
            </a:r>
            <a:endParaRPr lang="en-US" altLang="zh-CN" sz="2000" dirty="0"/>
          </a:p>
          <a:p>
            <a:endParaRPr lang="en-US" altLang="zh-CN" dirty="0"/>
          </a:p>
          <a:p>
            <a:r>
              <a:rPr lang="zh-CN" altLang="en-US" dirty="0"/>
              <a:t>整体上来说</a:t>
            </a:r>
            <a:r>
              <a:rPr lang="en-US" altLang="zh-CN" dirty="0"/>
              <a:t>CNN</a:t>
            </a:r>
            <a:r>
              <a:rPr lang="zh-CN" altLang="en-US" dirty="0"/>
              <a:t>效果会比</a:t>
            </a:r>
            <a:r>
              <a:rPr lang="en-US" altLang="zh-CN" dirty="0"/>
              <a:t>RNN</a:t>
            </a:r>
            <a:r>
              <a:rPr lang="zh-CN" altLang="en-US" dirty="0"/>
              <a:t>好</a:t>
            </a:r>
            <a:endParaRPr lang="en-US" altLang="zh-CN" dirty="0"/>
          </a:p>
        </p:txBody>
      </p:sp>
      <p:sp>
        <p:nvSpPr>
          <p:cNvPr id="5" name="矩形 4"/>
          <p:cNvSpPr/>
          <p:nvPr/>
        </p:nvSpPr>
        <p:spPr>
          <a:xfrm>
            <a:off x="1053989" y="731516"/>
            <a:ext cx="7129929" cy="338554"/>
          </a:xfrm>
          <a:prstGeom prst="rect">
            <a:avLst/>
          </a:prstGeom>
        </p:spPr>
        <p:txBody>
          <a:bodyPr wrap="square">
            <a:spAutoFit/>
          </a:bodyPr>
          <a:lstStyle/>
          <a:p>
            <a:r>
              <a:rPr lang="en-US" altLang="zh-CN" sz="1600" dirty="0">
                <a:solidFill>
                  <a:schemeClr val="tx1">
                    <a:lumMod val="50000"/>
                    <a:lumOff val="50000"/>
                  </a:schemeClr>
                </a:solidFill>
              </a:rPr>
              <a:t>RELATION</a:t>
            </a:r>
            <a:r>
              <a:rPr lang="zh-CN" altLang="en-US" sz="1600" dirty="0">
                <a:solidFill>
                  <a:schemeClr val="tx1">
                    <a:lumMod val="50000"/>
                    <a:lumOff val="50000"/>
                  </a:schemeClr>
                </a:solidFill>
              </a:rPr>
              <a:t> </a:t>
            </a:r>
            <a:r>
              <a:rPr lang="en-US" altLang="zh-CN" sz="1600" dirty="0">
                <a:solidFill>
                  <a:schemeClr val="tx1">
                    <a:lumMod val="50000"/>
                    <a:lumOff val="50000"/>
                  </a:schemeClr>
                </a:solidFill>
              </a:rPr>
              <a:t>EXTRACTION</a:t>
            </a:r>
            <a:endParaRPr lang="zh-CN" altLang="en-US" sz="1600" dirty="0">
              <a:solidFill>
                <a:schemeClr val="tx1">
                  <a:lumMod val="50000"/>
                  <a:lumOff val="50000"/>
                </a:schemeClr>
              </a:solidFill>
            </a:endParaRPr>
          </a:p>
        </p:txBody>
      </p:sp>
      <p:pic>
        <p:nvPicPr>
          <p:cNvPr id="6" name="图片 5">
            <a:extLst>
              <a:ext uri="{FF2B5EF4-FFF2-40B4-BE49-F238E27FC236}">
                <a16:creationId xmlns:a16="http://schemas.microsoft.com/office/drawing/2014/main" id="{E60D1666-8479-47FD-996B-A498DCD1C0A3}"/>
              </a:ext>
            </a:extLst>
          </p:cNvPr>
          <p:cNvPicPr>
            <a:picLocks noChangeAspect="1"/>
          </p:cNvPicPr>
          <p:nvPr/>
        </p:nvPicPr>
        <p:blipFill>
          <a:blip r:embed="rId6"/>
          <a:stretch>
            <a:fillRect/>
          </a:stretch>
        </p:blipFill>
        <p:spPr>
          <a:xfrm>
            <a:off x="5306048" y="900793"/>
            <a:ext cx="6047751" cy="3946001"/>
          </a:xfrm>
          <a:prstGeom prst="rect">
            <a:avLst/>
          </a:prstGeom>
        </p:spPr>
      </p:pic>
    </p:spTree>
    <p:extLst>
      <p:ext uri="{BB962C8B-B14F-4D97-AF65-F5344CB8AC3E}">
        <p14:creationId xmlns:p14="http://schemas.microsoft.com/office/powerpoint/2010/main" val="879353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PIPLINED METHOD</a:t>
            </a:r>
            <a:endParaRPr lang="zh-CN" altLang="en-US" dirty="0"/>
          </a:p>
        </p:txBody>
      </p:sp>
      <p:sp>
        <p:nvSpPr>
          <p:cNvPr id="3" name="内容占位符 2">
            <a:extLst>
              <a:ext uri="{FF2B5EF4-FFF2-40B4-BE49-F238E27FC236}">
                <a16:creationId xmlns:a16="http://schemas.microsoft.com/office/drawing/2014/main" id="{486C2C14-7FE8-4B1E-99E2-AA69F42DCF1D}"/>
              </a:ext>
            </a:extLst>
          </p:cNvPr>
          <p:cNvSpPr>
            <a:spLocks noGrp="1"/>
          </p:cNvSpPr>
          <p:nvPr>
            <p:ph idx="1"/>
          </p:nvPr>
        </p:nvSpPr>
        <p:spPr>
          <a:xfrm>
            <a:off x="838200" y="1825625"/>
            <a:ext cx="10403048" cy="4351338"/>
          </a:xfrm>
        </p:spPr>
        <p:txBody>
          <a:bodyPr>
            <a:normAutofit/>
          </a:bodyPr>
          <a:lstStyle/>
          <a:p>
            <a:r>
              <a:rPr lang="zh-CN" altLang="en-US" dirty="0"/>
              <a:t>首先进行命名实体识别，对识别出来的实体两两组合，进行关系分类</a:t>
            </a:r>
            <a:endParaRPr lang="en-US" altLang="zh-CN" dirty="0"/>
          </a:p>
          <a:p>
            <a:endParaRPr lang="en-US" altLang="zh-CN" dirty="0"/>
          </a:p>
          <a:p>
            <a:r>
              <a:rPr lang="zh-CN" altLang="en-US" dirty="0"/>
              <a:t>存在的缺点：</a:t>
            </a:r>
            <a:endParaRPr lang="en-US" altLang="zh-CN" dirty="0"/>
          </a:p>
          <a:p>
            <a:r>
              <a:rPr lang="zh-CN" altLang="en-US" sz="2200" dirty="0">
                <a:solidFill>
                  <a:srgbClr val="004F8A"/>
                </a:solidFill>
              </a:rPr>
              <a:t>错误传播</a:t>
            </a:r>
            <a:r>
              <a:rPr lang="zh-CN" altLang="en-US" sz="2200" dirty="0"/>
              <a:t>，实体识别模块的错误会影响到下面的关系分类性能；</a:t>
            </a:r>
          </a:p>
          <a:p>
            <a:r>
              <a:rPr lang="zh-CN" altLang="en-US" sz="2200" dirty="0"/>
              <a:t>忽视了两个子</a:t>
            </a:r>
            <a:r>
              <a:rPr lang="zh-CN" altLang="en-US" sz="2200" dirty="0">
                <a:solidFill>
                  <a:srgbClr val="004F8A"/>
                </a:solidFill>
              </a:rPr>
              <a:t>任务之间</a:t>
            </a:r>
            <a:r>
              <a:rPr lang="zh-CN" altLang="en-US" sz="2200" dirty="0"/>
              <a:t>存在的关系</a:t>
            </a:r>
          </a:p>
          <a:p>
            <a:r>
              <a:rPr lang="zh-CN" altLang="en-US" sz="2200" dirty="0"/>
              <a:t>产生了没必要的</a:t>
            </a:r>
            <a:r>
              <a:rPr lang="zh-CN" altLang="en-US" sz="2200" dirty="0">
                <a:solidFill>
                  <a:srgbClr val="004F8A"/>
                </a:solidFill>
              </a:rPr>
              <a:t>冗余信息</a:t>
            </a:r>
            <a:r>
              <a:rPr lang="zh-CN" altLang="en-US" sz="2200" dirty="0"/>
              <a:t>，由于对识别出来的实体进行两两配对，然后再进行关系分类，那些没有关系的实体对就会带来多余信息，提升错误率。</a:t>
            </a:r>
          </a:p>
          <a:p>
            <a:endParaRPr lang="en-US" altLang="zh-CN" dirty="0"/>
          </a:p>
        </p:txBody>
      </p:sp>
    </p:spTree>
    <p:extLst>
      <p:ext uri="{BB962C8B-B14F-4D97-AF65-F5344CB8AC3E}">
        <p14:creationId xmlns:p14="http://schemas.microsoft.com/office/powerpoint/2010/main" val="2195712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en-US" altLang="zh-CN" sz="4800" dirty="0"/>
              <a:t>Parameter Sharing</a:t>
            </a:r>
            <a:endParaRPr lang="zh-CN" altLang="en-US" sz="4800" dirty="0"/>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2</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739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TANDARD">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2887</TotalTime>
  <Words>886</Words>
  <Application>Microsoft Office PowerPoint</Application>
  <PresentationFormat>宽屏</PresentationFormat>
  <Paragraphs>153</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微軟正黑體</vt:lpstr>
      <vt:lpstr>微软雅黑</vt:lpstr>
      <vt:lpstr>Arial</vt:lpstr>
      <vt:lpstr>Calibri</vt:lpstr>
      <vt:lpstr>Office 主题</vt:lpstr>
      <vt:lpstr>实体识别和关系抽取的联合学习</vt:lpstr>
      <vt:lpstr>BACKGROUND</vt:lpstr>
      <vt:lpstr>命名实体识别</vt:lpstr>
      <vt:lpstr>命名实体识别</vt:lpstr>
      <vt:lpstr>命名实体识别</vt:lpstr>
      <vt:lpstr>关系抽取</vt:lpstr>
      <vt:lpstr>关系抽取</vt:lpstr>
      <vt:lpstr>PIPLINED METHOD</vt:lpstr>
      <vt:lpstr>Parameter Sharing</vt:lpstr>
      <vt:lpstr>参数共享</vt:lpstr>
      <vt:lpstr>参数共享</vt:lpstr>
      <vt:lpstr>参数共享</vt:lpstr>
      <vt:lpstr>TAGGING SCHEME</vt:lpstr>
      <vt:lpstr>标注策略</vt:lpstr>
      <vt:lpstr>标注策略</vt:lpstr>
      <vt:lpstr>标注策略</vt:lpstr>
      <vt:lpstr>基于图结构</vt:lpstr>
      <vt:lpstr>SUMMARY</vt:lpstr>
      <vt:lpstr>总结</vt:lpstr>
      <vt:lpstr>思考</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 Lee</dc:creator>
  <cp:lastModifiedBy>邱 兴发</cp:lastModifiedBy>
  <cp:revision>85</cp:revision>
  <dcterms:created xsi:type="dcterms:W3CDTF">2014-04-01T11:22:20Z</dcterms:created>
  <dcterms:modified xsi:type="dcterms:W3CDTF">2019-04-16T05:31:26Z</dcterms:modified>
</cp:coreProperties>
</file>