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457280" cy="83880"/>
          </a:xfrm>
          <a:prstGeom prst="rect">
            <a:avLst/>
          </a:prstGeom>
          <a:solidFill>
            <a:srgbClr val="004f8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095880" y="6108840"/>
            <a:ext cx="6084360" cy="737640"/>
          </a:xfrm>
          <a:prstGeom prst="rect">
            <a:avLst/>
          </a:prstGeom>
          <a:solidFill>
            <a:srgbClr val="004f8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480" y="5349960"/>
            <a:ext cx="8275320" cy="149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" y="0"/>
                </a:moveTo>
                <a:lnTo>
                  <a:pt x="15972" y="0"/>
                </a:lnTo>
                <a:lnTo>
                  <a:pt x="21600" y="21600"/>
                </a:lnTo>
                <a:lnTo>
                  <a:pt x="0" y="21509"/>
                </a:lnTo>
                <a:cubicBezTo>
                  <a:pt x="5" y="14339"/>
                  <a:pt x="11" y="7169"/>
                  <a:pt x="16" y="0"/>
                </a:cubicBezTo>
                <a:close/>
              </a:path>
            </a:pathLst>
          </a:custGeom>
          <a:solidFill>
            <a:srgbClr val="0171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0121760" y="0"/>
            <a:ext cx="2058480" cy="81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774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71c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图片" descr=""/>
          <p:cNvPicPr/>
          <p:nvPr/>
        </p:nvPicPr>
        <p:blipFill>
          <a:blip r:embed="rId2"/>
          <a:stretch/>
        </p:blipFill>
        <p:spPr>
          <a:xfrm>
            <a:off x="11065680" y="34560"/>
            <a:ext cx="742680" cy="74484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5"/>
          <p:cNvSpPr/>
          <p:nvPr/>
        </p:nvSpPr>
        <p:spPr>
          <a:xfrm>
            <a:off x="127080" y="5718600"/>
            <a:ext cx="128160" cy="94788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72000"/>
            <a:ext cx="1084320" cy="90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11987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4f8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80600" cy="60480"/>
          </a:xfrm>
          <a:prstGeom prst="rect">
            <a:avLst/>
          </a:prstGeom>
          <a:solidFill>
            <a:srgbClr val="004f8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3"/>
          <p:cNvSpPr/>
          <p:nvPr/>
        </p:nvSpPr>
        <p:spPr>
          <a:xfrm>
            <a:off x="0" y="6786000"/>
            <a:ext cx="12180600" cy="60480"/>
          </a:xfrm>
          <a:prstGeom prst="rect">
            <a:avLst/>
          </a:prstGeom>
          <a:solidFill>
            <a:srgbClr val="004f8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图片" descr=""/>
          <p:cNvPicPr/>
          <p:nvPr/>
        </p:nvPicPr>
        <p:blipFill>
          <a:blip r:embed="rId2"/>
          <a:stretch/>
        </p:blipFill>
        <p:spPr>
          <a:xfrm>
            <a:off x="136800" y="238680"/>
            <a:ext cx="516960" cy="518400"/>
          </a:xfrm>
          <a:prstGeom prst="rect">
            <a:avLst/>
          </a:prstGeom>
          <a:ln w="9360">
            <a:noFill/>
          </a:ln>
        </p:spPr>
      </p:pic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4f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96200" y="371520"/>
            <a:ext cx="10246320" cy="90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微软雅黑"/>
                <a:ea typeface="微软雅黑"/>
              </a:rPr>
              <a:t>研究方向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371600" y="1463040"/>
            <a:ext cx="7040880" cy="42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5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25000"/>
              </a:lnSpc>
              <a:spcBef>
                <a:spcPts val="1001"/>
              </a:spcBef>
              <a:buClr>
                <a:srgbClr val="4472c4"/>
              </a:buClr>
              <a:buFont typeface="Wingdings" charset="2"/>
              <a:buChar char="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多目标跟踪算法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125000"/>
              </a:lnSpc>
              <a:spcBef>
                <a:spcPts val="1001"/>
              </a:spcBef>
              <a:buClr>
                <a:srgbClr val="4472c4"/>
              </a:buClr>
              <a:buFont typeface="Wingdings" charset="2"/>
              <a:buChar char="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鼠脑链接图谱项目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125000"/>
              </a:lnSpc>
              <a:spcBef>
                <a:spcPts val="1001"/>
              </a:spcBef>
              <a:buClr>
                <a:srgbClr val="4472c4"/>
              </a:buClr>
              <a:buFont typeface="Wingdings" charset="2"/>
              <a:buChar char="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CUDA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编程、编译器等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5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96200" y="371520"/>
            <a:ext cx="10246320" cy="90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微软雅黑"/>
                <a:ea typeface="微软雅黑"/>
              </a:rPr>
              <a:t>多目标跟踪算法研究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583400" y="2926080"/>
            <a:ext cx="4120920" cy="34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5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25000"/>
              </a:lnSpc>
              <a:spcBef>
                <a:spcPts val="1001"/>
              </a:spcBef>
              <a:buClr>
                <a:srgbClr val="4472c4"/>
              </a:buClr>
              <a:buFont typeface="Wingdings" charset="2"/>
              <a:buChar char="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在拥挤场景下的预测结果如上图所示，可以有效地仅通过一次网络前向传播，完成所有目标的运动推断。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125000"/>
              </a:lnSpc>
              <a:spcBef>
                <a:spcPts val="1001"/>
              </a:spcBef>
              <a:buClr>
                <a:srgbClr val="4472c4"/>
              </a:buClr>
              <a:buFont typeface="Wingdings" charset="2"/>
              <a:buChar char="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且随目标个数增加，预测时间基本保持不变。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5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8" name="图片 248" descr=""/>
          <p:cNvPicPr/>
          <p:nvPr/>
        </p:nvPicPr>
        <p:blipFill>
          <a:blip r:embed="rId1"/>
          <a:stretch/>
        </p:blipFill>
        <p:spPr>
          <a:xfrm>
            <a:off x="7529040" y="457200"/>
            <a:ext cx="4083840" cy="2296800"/>
          </a:xfrm>
          <a:prstGeom prst="rect">
            <a:avLst/>
          </a:prstGeom>
          <a:ln>
            <a:noFill/>
          </a:ln>
        </p:spPr>
      </p:pic>
      <p:pic>
        <p:nvPicPr>
          <p:cNvPr id="129" name="图片 1" descr=""/>
          <p:cNvPicPr/>
          <p:nvPr/>
        </p:nvPicPr>
        <p:blipFill>
          <a:blip r:embed="rId2"/>
          <a:stretch/>
        </p:blipFill>
        <p:spPr>
          <a:xfrm>
            <a:off x="365760" y="1358640"/>
            <a:ext cx="6787440" cy="431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96200" y="371520"/>
            <a:ext cx="10246320" cy="90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微软雅黑"/>
                <a:ea typeface="微软雅黑"/>
              </a:rPr>
              <a:t>鼠脑链接图谱项目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920240" y="594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FBrain</a:t>
            </a:r>
            <a:r>
              <a:rPr b="1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软件性能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32" name="Table 3"/>
          <p:cNvGraphicFramePr/>
          <p:nvPr/>
        </p:nvGraphicFramePr>
        <p:xfrm>
          <a:off x="2752200" y="1559880"/>
          <a:ext cx="6932160" cy="1791720"/>
        </p:xfrm>
        <a:graphic>
          <a:graphicData uri="http://schemas.openxmlformats.org/drawingml/2006/table">
            <a:tbl>
              <a:tblPr/>
              <a:tblGrid>
                <a:gridCol w="1686240"/>
                <a:gridCol w="5245920"/>
              </a:tblGrid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软件版本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2520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3.0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2520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</a:tr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功能选项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打点（可用于轮廓描摹与轴突追踪）、半自动图谱配准、自动胞体识别、三维建模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支持操作系统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Windows/Linux/MacOS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</a:tr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电脑内存要求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≥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8GB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显卡要求（胞体检测）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所用显卡需支持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CUDA9.0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或以上版本，且显存 ≥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4GB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</a:tr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胞体检测速度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0.1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秒 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/ 1024×1024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像素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输入图像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支持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JPG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、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PNG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、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TIFF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等常用格式，支持自选通道查看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</a:tr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打点输出文件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胞体数据输出为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CSV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文件，兼容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excel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99080"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3D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模型输出文件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  <a:tc>
                  <a:txBody>
                    <a:bodyPr lIns="7560" rIns="7560" tIns="7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支持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VTK</a:t>
                      </a: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Verdana"/>
                          <a:ea typeface="Adobe 黑体 Std R"/>
                        </a:rPr>
                        <a:t>格式输出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7560" marR="7560">
                    <a:lnL w="6480">
                      <a:solidFill>
                        <a:srgbClr val="000000"/>
                      </a:solidFill>
                    </a:lnL>
                    <a:lnT w="6480">
                      <a:solidFill>
                        <a:srgbClr val="000000"/>
                      </a:solidFill>
                    </a:lnT>
                    <a:lnB w="25200">
                      <a:solidFill>
                        <a:srgbClr val="000000"/>
                      </a:solidFill>
                    </a:lnB>
                    <a:solidFill>
                      <a:srgbClr val="e6edf6"/>
                    </a:solidFill>
                  </a:tcPr>
                </a:tc>
              </a:tr>
            </a:tbl>
          </a:graphicData>
        </a:graphic>
      </p:graphicFrame>
      <p:pic>
        <p:nvPicPr>
          <p:cNvPr id="133" name="图片 28" descr=""/>
          <p:cNvPicPr/>
          <p:nvPr/>
        </p:nvPicPr>
        <p:blipFill>
          <a:blip r:embed="rId1"/>
          <a:srcRect l="0" t="0" r="0" b="9413"/>
          <a:stretch/>
        </p:blipFill>
        <p:spPr>
          <a:xfrm>
            <a:off x="2200680" y="3767040"/>
            <a:ext cx="8035200" cy="245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96200" y="371520"/>
            <a:ext cx="10246320" cy="902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个人未来计划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1371600" y="1463040"/>
            <a:ext cx="8503920" cy="42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5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457200" indent="-455040">
              <a:lnSpc>
                <a:spcPct val="125000"/>
              </a:lnSpc>
              <a:spcBef>
                <a:spcPts val="1001"/>
              </a:spcBef>
              <a:buClr>
                <a:srgbClr val="4472c4"/>
              </a:buClr>
              <a:buFont typeface="Wingdings" charset="2"/>
              <a:buChar char="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从纯算法转向软硬结合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125000"/>
              </a:lnSpc>
              <a:spcBef>
                <a:spcPts val="1001"/>
              </a:spcBef>
              <a:buClr>
                <a:srgbClr val="4472c4"/>
              </a:buClr>
              <a:buFont typeface="Wingdings" charset="2"/>
              <a:buChar char="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目前从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CUDA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编程入手，研究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GPU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、加速器等结构</a:t>
            </a:r>
            <a:endParaRPr b="0" lang="en-US" sz="2400" spc="-1" strike="noStrike">
              <a:latin typeface="Arial"/>
            </a:endParaRPr>
          </a:p>
          <a:p>
            <a:pPr marL="457200" indent="-455040">
              <a:lnSpc>
                <a:spcPct val="125000"/>
              </a:lnSpc>
              <a:spcBef>
                <a:spcPts val="1001"/>
              </a:spcBef>
              <a:buClr>
                <a:srgbClr val="4472c4"/>
              </a:buClr>
              <a:buFont typeface="Wingdings" charset="2"/>
              <a:buChar char="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未来会进行深度学习编译器相关研究。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5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5399</TotalTime>
  <Application>LibreOffice/6.0.7.3$Linux_X86_64 LibreOffice_project/dc89aa7a9eabfd848af146d5086077aeed2ae4a5</Application>
  <Words>420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2014-04-01T11:22:20Z</dcterms:created>
  <dc:creator>Ryan Lee</dc:creator>
  <dc:description/>
  <dc:language>en-US</dc:language>
  <cp:lastModifiedBy/>
  <dcterms:modified xsi:type="dcterms:W3CDTF">2019-11-27T09:51:35Z</dcterms:modified>
  <cp:revision>353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