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89E8B-3B2F-453A-AFE3-A14ADD6E1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1DC0E3-8617-4B9B-B22C-B25833E7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D8368-CB52-449B-A201-9FF7133C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C8751-2CF2-4B86-B047-44205B58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B4D4B-9DDE-4FB6-BF51-0A7EC79F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B05D0-3730-47AD-AA26-054C1A71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F73B7-81DB-4261-9430-42D6C4DD7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94747-2041-4304-9F39-026773A0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5A265-2142-4C59-A714-D1A19054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BB23A-4527-42AE-B8FC-0517FBC9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D2EC47-D805-4D57-8E45-475944870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54184-042F-4975-B29F-C178ACD1D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0E533-E2CA-4C75-B94A-CA2936BD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BA997-086B-488B-8F24-1DFC8DCB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72E3D-CED4-4356-B127-065D6BD8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0AB7E-9329-40E1-82D9-E2B6F850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D21E-1FCA-45CA-BD10-421977A2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E4DDF-2BAD-48C3-9D74-6B048471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0072B-4501-49BB-9694-D6DA1EA2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C31D5-E138-48E8-B35D-69296C33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CAB48-1956-4677-A531-D769148D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7AA44-8B26-4D1F-AB05-E73420B9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02CE2-9708-4163-A3C9-A3F3E71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B1B5B-BCCB-4553-AACF-527B3DD6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7F92E-FC83-4284-A0F7-559D441F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00EC-0D38-4615-860F-64043E0A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509F-1617-4BC5-9F00-00C2DF40B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016EB-4AFB-4DB8-B814-DFC2FEA4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2D796-0730-4D19-A64E-58EB3AF7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3A20B-F995-4860-90F9-3B6D1F97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AEE34-0FE4-4046-87BE-42BF84B3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5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39F26-AFB8-4186-9F9D-C7D90648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AC084-47EE-4C3B-AE15-412EE47E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00977-4E55-4549-BA7B-8F865CC4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298E9-0339-436B-AAFE-66B38D0AE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EAD2F5-3B42-47A7-8990-7A8DA6AA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840EF4-A9E4-4C16-BEF1-5AEEEA14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9A662-3981-4BFF-8B96-6DEB5284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8868E5-9B76-458E-93BB-0F2604A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0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F5EFE-A340-44EE-A642-7D29C63C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20513-260E-421E-8A0B-E2C1ACA6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2D9F4-7D7E-475D-A45F-432F2A73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914D7-8FB7-4795-8475-C578BE6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1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68093D-9240-4770-B7EE-9262ECB4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2210B8-FE22-4C2A-828E-97B1B334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2CE9F-E0C3-4EF1-96E4-5AFA25FC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3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09173-1FD9-4ECF-99E4-7EABD3F8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CBE1A-CC2F-4866-B8CA-A883DF79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AFA70-6113-4805-B2BC-0812B62C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1B87E-3588-4B89-9B28-1E4ED787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F29A9-59D6-4998-9997-512D70D8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80E26-1794-42D1-8AB5-A312457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5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29104-8AAA-44D8-9F2E-1721815D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B33C2B-1850-464E-A980-490BCB1EE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2C537-6C8E-44B4-9A7C-3099B270B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F26DB-B54D-438C-B370-E0BF200D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B3BF4-1307-4A8E-A148-25DD6870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A96FDF-5FFA-4F4A-BE7B-BC8F9D3A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0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7B8D1-18D3-4AAC-B27D-27016FEB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346A9-3FA8-4481-B7C0-0F69C39A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CFB9F-948B-4866-923E-998D7A659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D7E1-7335-4914-9F19-804BD64FE02E}" type="datetimeFigureOut">
              <a:rPr lang="zh-CN" altLang="en-US" smtClean="0"/>
              <a:t>2018/7/26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B5A4-7396-43C0-9A3F-729BB439D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8BF8A-A135-444A-A979-A21EBDE51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31B6-A3DD-4E92-8248-6B66AC31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8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7CE8-116C-4A51-AAC4-5FE73545A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Sentiment Embeddings with </a:t>
            </a:r>
            <a:r>
              <a:rPr lang="en-US" altLang="zh-CN" dirty="0" err="1"/>
              <a:t>Appliactions</a:t>
            </a:r>
            <a:r>
              <a:rPr lang="en-US" altLang="zh-CN" dirty="0"/>
              <a:t> to Sentiment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E1A9E-CED2-4064-96C4-9E9CFF14B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——IEEE TRANSACTIONS ON KNOWLEDGE AND DATA ENGINEERING, VOL. 28, NO. 2, FEBRUARY 2016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66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5983-86C7-4EC3-ABAE-CD9715D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274F6-7469-4DB1-A4AB-B2F25D06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成对排名方法：捕获用于学习单词嵌入的单词的上下文，优化目标：</a:t>
            </a:r>
            <a:r>
              <a:rPr lang="zh-CN" altLang="zh-CN" dirty="0">
                <a:solidFill>
                  <a:schemeClr val="accent6"/>
                </a:solidFill>
              </a:rPr>
              <a:t>将真实（</a:t>
            </a:r>
            <a:r>
              <a:rPr lang="en-US" altLang="zh-CN" dirty="0" err="1">
                <a:solidFill>
                  <a:schemeClr val="accent6"/>
                </a:solidFill>
              </a:rPr>
              <a:t>wi,hi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zh-CN" dirty="0">
                <a:solidFill>
                  <a:schemeClr val="accent6"/>
                </a:solidFill>
              </a:rPr>
              <a:t>分配比人工噪声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wn,hi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zh-CN" dirty="0">
                <a:solidFill>
                  <a:schemeClr val="accent6"/>
                </a:solidFill>
              </a:rPr>
              <a:t>更高的分数</a:t>
            </a:r>
            <a:r>
              <a:rPr lang="zh-CN" altLang="zh-CN" dirty="0"/>
              <a:t>，它们最小化了损失函数，（</a:t>
            </a:r>
            <a:r>
              <a:rPr lang="en-US" altLang="zh-CN" dirty="0"/>
              <a:t>T</a:t>
            </a:r>
            <a:r>
              <a:rPr lang="zh-CN" altLang="zh-CN" dirty="0"/>
              <a:t>是训练的语料库）</a:t>
            </a:r>
          </a:p>
          <a:p>
            <a:r>
              <a:rPr lang="zh-CN" altLang="zh-CN" dirty="0"/>
              <a:t>（神经网络为：</a:t>
            </a:r>
            <a:r>
              <a:rPr lang="en-US" altLang="zh-CN" dirty="0"/>
              <a:t> lookup--linear--</a:t>
            </a:r>
            <a:r>
              <a:rPr lang="en-US" altLang="zh-CN" dirty="0" err="1"/>
              <a:t>htanh</a:t>
            </a:r>
            <a:r>
              <a:rPr lang="en-US" altLang="zh-CN" dirty="0"/>
              <a:t>--linear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BDC27-3345-4580-B7C9-29116F4B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75" y="3710839"/>
            <a:ext cx="434400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21E2-AC71-448B-B7FD-E3261B85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句子情感极性建模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E14DF-543C-4BCE-A739-74714248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预测模型</a:t>
            </a:r>
            <a:endParaRPr lang="en-US" altLang="zh-CN" dirty="0"/>
          </a:p>
          <a:p>
            <a:r>
              <a:rPr lang="zh-CN" altLang="en-US" dirty="0"/>
              <a:t>排序模型</a:t>
            </a:r>
          </a:p>
        </p:txBody>
      </p:sp>
    </p:spTree>
    <p:extLst>
      <p:ext uri="{BB962C8B-B14F-4D97-AF65-F5344CB8AC3E}">
        <p14:creationId xmlns:p14="http://schemas.microsoft.com/office/powerpoint/2010/main" val="164858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A0BAC-6174-4490-92EE-533B79D5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935"/>
            <a:ext cx="10515600" cy="5625028"/>
          </a:xfrm>
        </p:spPr>
        <p:txBody>
          <a:bodyPr/>
          <a:lstStyle/>
          <a:p>
            <a:r>
              <a:rPr lang="zh-CN" altLang="en-US" dirty="0"/>
              <a:t>预测模型</a:t>
            </a:r>
            <a:endParaRPr lang="en-US" altLang="zh-CN" dirty="0"/>
          </a:p>
          <a:p>
            <a:pPr lvl="1"/>
            <a:r>
              <a:rPr lang="zh-CN" altLang="en-US" dirty="0"/>
              <a:t>预测模型的基本思想是将情绪预测作为多类分类任务。它通过将字嵌入视为参数来预测单词序列的正</a:t>
            </a:r>
            <a:r>
              <a:rPr lang="en-US" altLang="zh-CN" dirty="0"/>
              <a:t>/</a:t>
            </a:r>
            <a:r>
              <a:rPr lang="zh-CN" altLang="en-US" dirty="0"/>
              <a:t>负分类概率。</a:t>
            </a:r>
            <a:endParaRPr lang="en-US" altLang="zh-CN" dirty="0"/>
          </a:p>
          <a:p>
            <a:pPr lvl="1"/>
            <a:r>
              <a:rPr lang="zh-CN" altLang="en-US" dirty="0"/>
              <a:t>滑动窗口，基于</a:t>
            </a:r>
            <a:r>
              <a:rPr lang="zh-CN" altLang="zh-CN" dirty="0"/>
              <a:t>本地单词嵌入预测每个窗口的情感极性窗口大小很大，这个假设适用于推文，因为推文通常很短并且情绪浓缩。</a:t>
            </a:r>
            <a:endParaRPr lang="en-US" altLang="zh-CN" dirty="0"/>
          </a:p>
          <a:p>
            <a:pPr lvl="1"/>
            <a:r>
              <a:rPr lang="zh-CN" altLang="zh-CN" dirty="0"/>
              <a:t>输入是一个固定长度的字序列</a:t>
            </a:r>
            <a:r>
              <a:rPr lang="en-US" altLang="zh-CN" dirty="0"/>
              <a:t>{</a:t>
            </a:r>
            <a:r>
              <a:rPr lang="en-US" altLang="zh-CN" dirty="0" err="1"/>
              <a:t>wi</a:t>
            </a:r>
            <a:r>
              <a:rPr lang="en-US" altLang="zh-CN" dirty="0"/>
              <a:t>-c,…</a:t>
            </a:r>
            <a:r>
              <a:rPr lang="en-US" altLang="zh-CN" dirty="0" err="1"/>
              <a:t>wi+c</a:t>
            </a:r>
            <a:r>
              <a:rPr lang="en-US" altLang="zh-CN" dirty="0"/>
              <a:t>}      </a:t>
            </a:r>
            <a:r>
              <a:rPr lang="zh-CN" altLang="zh-CN" dirty="0"/>
              <a:t>其中</a:t>
            </a:r>
            <a:r>
              <a:rPr lang="en-US" altLang="zh-CN" dirty="0" err="1"/>
              <a:t>wi</a:t>
            </a:r>
            <a:r>
              <a:rPr lang="zh-CN" altLang="zh-CN" dirty="0"/>
              <a:t>是当前字，</a:t>
            </a:r>
            <a:r>
              <a:rPr lang="en-US" altLang="zh-CN" dirty="0"/>
              <a:t>c</a:t>
            </a:r>
            <a:r>
              <a:rPr lang="zh-CN" altLang="zh-CN" dirty="0"/>
              <a:t>是窗口大小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htanh</a:t>
            </a:r>
            <a:r>
              <a:rPr lang="zh-CN" altLang="en-US" dirty="0"/>
              <a:t>层的输出用作预测输入的正负概率的特征（</a:t>
            </a:r>
            <a:r>
              <a:rPr lang="zh-CN" altLang="en-US" dirty="0">
                <a:solidFill>
                  <a:schemeClr val="accent6"/>
                </a:solidFill>
              </a:rPr>
              <a:t>高层次的网络可以作为判别特征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为了预测正和负类别的概率，我们将</a:t>
            </a:r>
            <a:r>
              <a:rPr lang="en-US" altLang="zh-CN" dirty="0" err="1"/>
              <a:t>htanh</a:t>
            </a:r>
            <a:r>
              <a:rPr lang="zh-CN" altLang="zh-CN" dirty="0"/>
              <a:t>提供给线性层以将矢量长度转换为类别号</a:t>
            </a:r>
            <a:r>
              <a:rPr lang="en-US" altLang="zh-CN" dirty="0"/>
              <a:t>C</a:t>
            </a:r>
            <a:r>
              <a:rPr lang="zh-CN" altLang="zh-CN" dirty="0"/>
              <a:t>，在该二元分类情况下为</a:t>
            </a:r>
            <a:r>
              <a:rPr lang="en-US" altLang="zh-CN" dirty="0"/>
              <a:t>2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softmax</a:t>
            </a:r>
            <a:r>
              <a:rPr lang="zh-CN" altLang="zh-CN" dirty="0"/>
              <a:t>层作为输出层，以生成正和负类别的条件概率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93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2F05B-C669-4A7A-A613-B02B4967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51ACD-D343-48A6-B9D1-AFC4FB65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交叉熵误差作为</a:t>
            </a:r>
            <a:r>
              <a:rPr lang="en-US" altLang="zh-CN" dirty="0" err="1"/>
              <a:t>softmax</a:t>
            </a:r>
            <a:r>
              <a:rPr lang="zh-CN" altLang="zh-CN" dirty="0"/>
              <a:t>层的损失函数。对于语料库</a:t>
            </a:r>
            <a:r>
              <a:rPr lang="en-US" altLang="zh-CN" dirty="0"/>
              <a:t>T</a:t>
            </a:r>
            <a:r>
              <a:rPr lang="zh-CN" altLang="zh-CN" dirty="0"/>
              <a:t>，下面给出了损失函数，并且可以使用标准反向传播来学习参数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2A14E-E714-4837-90EB-CAAF7A98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68" y="2832474"/>
            <a:ext cx="379147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1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58C52-4DFC-40FC-A666-F03BF19A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A43CB-83F2-4F2F-9472-D6E6D1CA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输出具有固定窗口大小的单词序列的两个实值情感分数</a:t>
            </a:r>
            <a:r>
              <a:rPr lang="zh-CN" altLang="en-US" dirty="0"/>
              <a:t>，</a:t>
            </a:r>
            <a:r>
              <a:rPr lang="zh-CN" altLang="zh-CN" dirty="0"/>
              <a:t>预测的正分数应高于负分数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正极性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11</a:t>
            </a:r>
            <a:r>
              <a:rPr lang="zh-CN" altLang="zh-CN" dirty="0"/>
              <a:t>是一个指标函数，反应情绪极性（正</a:t>
            </a:r>
            <a:r>
              <a:rPr lang="en-US" altLang="zh-CN" dirty="0"/>
              <a:t>or</a:t>
            </a:r>
            <a:r>
              <a:rPr lang="zh-CN" altLang="zh-CN" dirty="0"/>
              <a:t>负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8ED49E-98E6-43F8-A69E-763A60B9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68" y="3429000"/>
            <a:ext cx="5826562" cy="28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225-A331-4866-8DF8-A6AD328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句子情感与词语语境的建模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6D0C6-A572-4836-946D-9FE0BBD9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混合预测模型</a:t>
            </a:r>
            <a:endParaRPr lang="en-US" altLang="zh-CN" dirty="0"/>
          </a:p>
          <a:p>
            <a:r>
              <a:rPr lang="zh-CN" altLang="en-US" dirty="0"/>
              <a:t>混合排序模型</a:t>
            </a:r>
          </a:p>
        </p:txBody>
      </p:sp>
    </p:spTree>
    <p:extLst>
      <p:ext uri="{BB962C8B-B14F-4D97-AF65-F5344CB8AC3E}">
        <p14:creationId xmlns:p14="http://schemas.microsoft.com/office/powerpoint/2010/main" val="75694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8F29-ACAC-4E4F-9F6A-F9C570D0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混合预测模型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4B8E9-944B-4665-B6C2-BEA494D1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混合预测模型</a:t>
            </a:r>
            <a:endParaRPr lang="en-US" altLang="zh-CN" dirty="0"/>
          </a:p>
          <a:p>
            <a:pPr lvl="1"/>
            <a:r>
              <a:rPr lang="zh-CN" altLang="zh-CN" dirty="0"/>
              <a:t>混合损失函数：，是</a:t>
            </a:r>
            <a:r>
              <a:rPr lang="en-US" altLang="zh-CN" dirty="0" err="1"/>
              <a:t>lossCPred</a:t>
            </a:r>
            <a:r>
              <a:rPr lang="en-US" altLang="zh-CN" dirty="0"/>
              <a:t>(</a:t>
            </a:r>
            <a:r>
              <a:rPr lang="zh-CN" altLang="zh-CN" dirty="0"/>
              <a:t>上下文损失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 err="1"/>
              <a:t>lossSPred</a:t>
            </a:r>
            <a:r>
              <a:rPr lang="en-US" altLang="zh-CN" dirty="0"/>
              <a:t>(</a:t>
            </a:r>
            <a:r>
              <a:rPr lang="zh-CN" altLang="zh-CN" dirty="0"/>
              <a:t>情感损失</a:t>
            </a:r>
            <a:r>
              <a:rPr lang="en-US" altLang="zh-CN" dirty="0"/>
              <a:t>)</a:t>
            </a:r>
            <a:r>
              <a:rPr lang="zh-CN" altLang="zh-CN" dirty="0"/>
              <a:t>的加权线性和</a:t>
            </a:r>
            <a:endParaRPr lang="en-US" altLang="zh-CN" dirty="0"/>
          </a:p>
          <a:p>
            <a:pPr lvl="1"/>
            <a:r>
              <a:rPr lang="zh-CN" altLang="zh-CN" dirty="0"/>
              <a:t>人工噪声只用于计算</a:t>
            </a:r>
            <a:r>
              <a:rPr lang="en-US" altLang="zh-CN" dirty="0" err="1"/>
              <a:t>lossCPred</a:t>
            </a:r>
            <a:r>
              <a:rPr lang="zh-CN" altLang="zh-CN" dirty="0"/>
              <a:t>，对</a:t>
            </a:r>
            <a:r>
              <a:rPr lang="en-US" altLang="zh-CN" dirty="0" err="1"/>
              <a:t>lossSpred</a:t>
            </a:r>
            <a:r>
              <a:rPr lang="zh-CN" altLang="zh-CN" dirty="0"/>
              <a:t>没有影响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839E1-470D-4859-A3A6-1D255CE2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66" y="3524978"/>
            <a:ext cx="4744112" cy="476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0CD818-4425-47CE-AF9F-D7143AE6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566" y="5307966"/>
            <a:ext cx="4820323" cy="4763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AAF72C-71C3-46EF-8370-43DE89C8D41B}"/>
              </a:ext>
            </a:extLst>
          </p:cNvPr>
          <p:cNvSpPr txBox="1"/>
          <p:nvPr/>
        </p:nvSpPr>
        <p:spPr>
          <a:xfrm>
            <a:off x="1993556" y="4686500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混合排序模型的混合损失函数</a:t>
            </a:r>
          </a:p>
        </p:txBody>
      </p:sp>
    </p:spTree>
    <p:extLst>
      <p:ext uri="{BB962C8B-B14F-4D97-AF65-F5344CB8AC3E}">
        <p14:creationId xmlns:p14="http://schemas.microsoft.com/office/powerpoint/2010/main" val="153734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778FB-E667-4096-BE8E-BA44AC74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词汇级信息建模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8D9FD-DE24-421A-B599-1D8CF3CD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使用两种词汇级别信息，词</a:t>
            </a:r>
            <a:r>
              <a:rPr lang="en-US" altLang="zh-CN" b="1" dirty="0"/>
              <a:t>-</a:t>
            </a:r>
            <a:r>
              <a:rPr lang="zh-CN" altLang="zh-CN" b="1" dirty="0"/>
              <a:t>词联想和词</a:t>
            </a:r>
            <a:r>
              <a:rPr lang="en-US" altLang="zh-CN" b="1" dirty="0"/>
              <a:t>-</a:t>
            </a:r>
            <a:r>
              <a:rPr lang="zh-CN" altLang="zh-CN" b="1" dirty="0"/>
              <a:t>情感联想</a:t>
            </a:r>
            <a:r>
              <a:rPr lang="zh-CN" altLang="zh-CN" dirty="0"/>
              <a:t>。开发两个正则化器将它们融入上述混合模型</a:t>
            </a:r>
            <a:endParaRPr lang="en-US" altLang="zh-CN" dirty="0"/>
          </a:p>
          <a:p>
            <a:r>
              <a:rPr lang="zh-CN" altLang="zh-CN" b="1" dirty="0"/>
              <a:t>词</a:t>
            </a:r>
            <a:r>
              <a:rPr lang="en-US" altLang="zh-CN" b="1" dirty="0"/>
              <a:t>-</a:t>
            </a:r>
            <a:r>
              <a:rPr lang="zh-CN" altLang="zh-CN" b="1" dirty="0"/>
              <a:t>词联想</a:t>
            </a:r>
            <a:endParaRPr lang="en-US" altLang="zh-CN" b="1" dirty="0"/>
          </a:p>
          <a:p>
            <a:pPr lvl="1"/>
            <a:r>
              <a:rPr lang="zh-CN" altLang="zh-CN" dirty="0"/>
              <a:t>给定同一集群中的两个单词，目标是最小化它们在词嵌入空间的距离，正则化为：</a:t>
            </a:r>
            <a:endParaRPr lang="en-US" altLang="zh-CN" b="1" dirty="0"/>
          </a:p>
          <a:p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zh-CN" dirty="0"/>
              <a:t>是单词簇的集合，</a:t>
            </a:r>
            <a:r>
              <a:rPr lang="en-US" altLang="zh-CN" dirty="0" err="1"/>
              <a:t>ew</a:t>
            </a:r>
            <a:r>
              <a:rPr lang="zh-CN" altLang="zh-CN" dirty="0"/>
              <a:t>和</a:t>
            </a:r>
            <a:r>
              <a:rPr lang="en-US" altLang="zh-CN" dirty="0" err="1"/>
              <a:t>ev</a:t>
            </a:r>
            <a:r>
              <a:rPr lang="zh-CN" altLang="zh-CN" dirty="0"/>
              <a:t>分别是单词</a:t>
            </a:r>
            <a:r>
              <a:rPr lang="en-US" altLang="zh-CN" dirty="0"/>
              <a:t>w</a:t>
            </a:r>
            <a:r>
              <a:rPr lang="zh-CN" altLang="zh-CN" dirty="0"/>
              <a:t>和</a:t>
            </a:r>
            <a:r>
              <a:rPr lang="en-US" altLang="zh-CN" dirty="0"/>
              <a:t>v</a:t>
            </a:r>
            <a:r>
              <a:rPr lang="zh-CN" altLang="zh-CN" dirty="0"/>
              <a:t>的嵌入，将这个损失函数与嵌入学习模型集成为正则化器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5DE29E-804C-49B6-B44B-4EDB9B76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85" y="3629767"/>
            <a:ext cx="392484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1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0A8F8-31C0-4883-8A5C-96B5B388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411"/>
            <a:ext cx="10515600" cy="5608552"/>
          </a:xfrm>
        </p:spPr>
        <p:txBody>
          <a:bodyPr/>
          <a:lstStyle/>
          <a:p>
            <a:r>
              <a:rPr lang="zh-CN" altLang="zh-CN" b="1" i="1" dirty="0"/>
              <a:t>词</a:t>
            </a:r>
            <a:r>
              <a:rPr lang="en-US" altLang="zh-CN" b="1" i="1" dirty="0"/>
              <a:t>-</a:t>
            </a:r>
            <a:r>
              <a:rPr lang="zh-CN" altLang="en-US" b="1" i="1" dirty="0"/>
              <a:t>情感联系</a:t>
            </a:r>
            <a:endParaRPr lang="en-US" altLang="zh-CN" b="1" i="1" dirty="0"/>
          </a:p>
          <a:p>
            <a:pPr lvl="1"/>
            <a:r>
              <a:rPr lang="zh-CN" altLang="zh-CN" dirty="0"/>
              <a:t>通过直接预测每个词嵌入值的情感极性作为特征，来整合单词情感关联</a:t>
            </a:r>
            <a:endParaRPr lang="en-US" altLang="zh-CN" dirty="0"/>
          </a:p>
          <a:p>
            <a:pPr lvl="1"/>
            <a:r>
              <a:rPr lang="zh-CN" altLang="zh-CN" dirty="0"/>
              <a:t>其中，</a:t>
            </a:r>
            <a:r>
              <a:rPr lang="en-US" altLang="zh-CN" dirty="0" err="1"/>
              <a:t>PposW</a:t>
            </a:r>
            <a:r>
              <a:rPr lang="zh-CN" altLang="zh-CN" dirty="0"/>
              <a:t>和</a:t>
            </a:r>
            <a:r>
              <a:rPr lang="en-US" altLang="zh-CN" dirty="0" err="1"/>
              <a:t>PnegW</a:t>
            </a:r>
            <a:r>
              <a:rPr lang="zh-CN" altLang="zh-CN" dirty="0"/>
              <a:t>表示将单词分类为正和负的条件概率，</a:t>
            </a:r>
            <a:r>
              <a:rPr lang="en-US" altLang="zh-CN" dirty="0"/>
              <a:t>Ps</a:t>
            </a:r>
            <a:r>
              <a:rPr lang="zh-CN" altLang="zh-CN" dirty="0"/>
              <a:t>和</a:t>
            </a:r>
            <a:r>
              <a:rPr lang="en-US" altLang="zh-CN" dirty="0"/>
              <a:t>Ns</a:t>
            </a:r>
            <a:r>
              <a:rPr lang="zh-CN" altLang="zh-CN" dirty="0"/>
              <a:t>是先前具有正负极性的单词的集合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F5234F-3A33-4D71-92B1-2AF5B250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25" y="2681617"/>
            <a:ext cx="424874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1E5B5-3EBB-4684-BAC4-CA4A23B1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5E2D0-3E07-4134-A400-9687B71F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0B8DFE-BB98-43DA-A82B-5BC6B1BD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73" y="2582303"/>
            <a:ext cx="8645997" cy="34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2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9A0EC81-0532-4C24-96D7-DACDFF7E1A4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489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DF" r:id="rId3" imgW="0" imgH="0" progId="FoxitReader.Document">
                  <p:embed/>
                </p:oleObj>
              </mc:Choice>
              <mc:Fallback>
                <p:oleObj name="PDF" r:id="rId3" imgW="0" imgH="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7A84C8-CF76-4AF6-A036-3125F9ECF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" y="0"/>
            <a:ext cx="8336692" cy="685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C41FCDA-D66C-4179-A79E-F5AE1F31B352}"/>
              </a:ext>
            </a:extLst>
          </p:cNvPr>
          <p:cNvSpPr/>
          <p:nvPr/>
        </p:nvSpPr>
        <p:spPr>
          <a:xfrm>
            <a:off x="3723503" y="3739978"/>
            <a:ext cx="2100648" cy="22489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98B119-CD7B-45F3-8A4B-DC372C5D9B59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5516518" y="3429000"/>
            <a:ext cx="3924044" cy="640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FF041F-BAE3-4EC0-A0F8-954B69385318}"/>
              </a:ext>
            </a:extLst>
          </p:cNvPr>
          <p:cNvCxnSpPr>
            <a:stCxn id="6" idx="3"/>
          </p:cNvCxnSpPr>
          <p:nvPr/>
        </p:nvCxnSpPr>
        <p:spPr>
          <a:xfrm>
            <a:off x="9440562" y="3429000"/>
            <a:ext cx="12356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C8B3873-830D-43D5-8164-4CC3ADB7455B}"/>
              </a:ext>
            </a:extLst>
          </p:cNvPr>
          <p:cNvSpPr txBox="1"/>
          <p:nvPr/>
        </p:nvSpPr>
        <p:spPr>
          <a:xfrm>
            <a:off x="9662984" y="2228671"/>
            <a:ext cx="1235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三个判断实验，用以衡量有效性</a:t>
            </a:r>
          </a:p>
        </p:txBody>
      </p:sp>
    </p:spTree>
    <p:extLst>
      <p:ext uri="{BB962C8B-B14F-4D97-AF65-F5344CB8AC3E}">
        <p14:creationId xmlns:p14="http://schemas.microsoft.com/office/powerpoint/2010/main" val="362910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CAAA26-46B5-47FC-924D-01D57B95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371" y="3334781"/>
            <a:ext cx="5264678" cy="254538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A2ED8-B23B-4E35-826A-2B58FAAE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816" y="697042"/>
            <a:ext cx="10515600" cy="4351338"/>
          </a:xfrm>
        </p:spPr>
        <p:txBody>
          <a:bodyPr/>
          <a:lstStyle/>
          <a:p>
            <a:r>
              <a:rPr lang="zh-CN" altLang="en-US" dirty="0"/>
              <a:t>查询情感词</a:t>
            </a:r>
            <a:endParaRPr lang="en-US" altLang="zh-CN" dirty="0"/>
          </a:p>
          <a:p>
            <a:pPr lvl="1"/>
            <a:r>
              <a:rPr lang="zh-CN" altLang="zh-CN" dirty="0"/>
              <a:t>给定一个情感词作为输入，在现有的情感词典中找去最接近的</a:t>
            </a:r>
            <a:r>
              <a:rPr lang="en-US" altLang="zh-CN" dirty="0" err="1"/>
              <a:t>Nw</a:t>
            </a:r>
            <a:r>
              <a:rPr lang="zh-CN" altLang="zh-CN" dirty="0"/>
              <a:t>个，</a:t>
            </a:r>
            <a:r>
              <a:rPr lang="en-US" altLang="zh-CN" dirty="0"/>
              <a:t>--&gt;</a:t>
            </a:r>
            <a:r>
              <a:rPr lang="zh-CN" altLang="zh-CN" dirty="0"/>
              <a:t>测量词向量的相似度（余弦）</a:t>
            </a:r>
            <a:r>
              <a:rPr lang="en-US" altLang="zh-CN" dirty="0"/>
              <a:t>--&gt;</a:t>
            </a:r>
            <a:r>
              <a:rPr lang="zh-CN" altLang="zh-CN" dirty="0"/>
              <a:t>计算这</a:t>
            </a:r>
            <a:r>
              <a:rPr lang="en-US" altLang="zh-CN" dirty="0" err="1"/>
              <a:t>Nw</a:t>
            </a:r>
            <a:r>
              <a:rPr lang="zh-CN" altLang="zh-CN" dirty="0"/>
              <a:t>个词中与目标情感词具有相同情感极性的百分比</a:t>
            </a:r>
            <a:r>
              <a:rPr lang="en-US" altLang="zh-CN" dirty="0"/>
              <a:t>----&gt;</a:t>
            </a:r>
            <a:r>
              <a:rPr lang="zh-CN" altLang="zh-CN" dirty="0"/>
              <a:t>即得到</a:t>
            </a:r>
            <a:r>
              <a:rPr lang="zh-CN" altLang="zh-CN" b="1" dirty="0"/>
              <a:t>极性一致率</a:t>
            </a:r>
            <a:r>
              <a:rPr lang="en-US" altLang="zh-CN" dirty="0"/>
              <a:t>--&gt;</a:t>
            </a:r>
            <a:r>
              <a:rPr lang="zh-CN" altLang="zh-CN" dirty="0"/>
              <a:t>用来表征精度</a:t>
            </a:r>
            <a:endParaRPr lang="en-US" altLang="zh-CN" dirty="0"/>
          </a:p>
          <a:p>
            <a:pPr lvl="1"/>
            <a:r>
              <a:rPr lang="zh-CN" altLang="en-US" dirty="0"/>
              <a:t>作用：设置合适的加权值</a:t>
            </a:r>
            <a:r>
              <a:rPr lang="en-US" altLang="zh-CN" dirty="0"/>
              <a:t>α</a:t>
            </a:r>
          </a:p>
          <a:p>
            <a:pPr lvl="1"/>
            <a:r>
              <a:rPr lang="zh-CN" altLang="zh-CN" sz="2000" dirty="0"/>
              <a:t>在α</a:t>
            </a:r>
            <a:r>
              <a:rPr lang="en-US" altLang="zh-CN" sz="2000" dirty="0"/>
              <a:t>=0.1</a:t>
            </a:r>
            <a:r>
              <a:rPr lang="zh-CN" altLang="zh-CN" sz="2000" dirty="0"/>
              <a:t>处有明显的性能提升</a:t>
            </a:r>
            <a:endParaRPr lang="en-US" altLang="zh-CN" sz="2000" dirty="0"/>
          </a:p>
          <a:p>
            <a:pPr lvl="1"/>
            <a:r>
              <a:rPr lang="en-US" altLang="zh-CN" sz="2000" dirty="0"/>
              <a:t>a</a:t>
            </a:r>
            <a:r>
              <a:rPr lang="zh-CN" altLang="en-US" sz="2000" dirty="0"/>
              <a:t>在</a:t>
            </a:r>
            <a:r>
              <a:rPr lang="en-US" altLang="zh-CN" sz="2000" dirty="0"/>
              <a:t>[0.5,0.6]</a:t>
            </a:r>
            <a:r>
              <a:rPr lang="zh-CN" altLang="en-US" sz="2000" dirty="0"/>
              <a:t>范围内时，产生最佳性能，这平衡了背景和情绪信息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15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184E-428F-42B0-B002-0C9469C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词级情感分类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16748C-7EF2-43FB-8C70-17D78A53B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903" y="1515762"/>
            <a:ext cx="7722303" cy="46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6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8C81-77FF-47FD-9B3F-B0D93E8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句子级的情感分析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2776-6968-4018-9C20-99F6B5CF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情感分类器：由具有手动标注情感极性的句子构成；</a:t>
            </a:r>
            <a:endParaRPr lang="en-US" altLang="zh-CN" dirty="0"/>
          </a:p>
          <a:p>
            <a:r>
              <a:rPr lang="zh-CN" altLang="en-US" dirty="0"/>
              <a:t>从单词的情感嵌入中构建句子级别的特征；</a:t>
            </a:r>
            <a:r>
              <a:rPr lang="en-US" altLang="zh-CN" dirty="0"/>
              <a:t>--&gt;</a:t>
            </a:r>
            <a:r>
              <a:rPr lang="zh-CN" altLang="en-US" dirty="0"/>
              <a:t>较长的表达含义是由其中单词含义决定</a:t>
            </a:r>
            <a:r>
              <a:rPr lang="en-US" altLang="zh-CN" dirty="0"/>
              <a:t>---&gt;</a:t>
            </a:r>
            <a:r>
              <a:rPr lang="zh-CN" altLang="en-US" dirty="0"/>
              <a:t>使用</a:t>
            </a:r>
            <a:r>
              <a:rPr lang="en-US" altLang="zh-CN" dirty="0" err="1"/>
              <a:t>max,average,min</a:t>
            </a:r>
            <a:r>
              <a:rPr lang="en-US" altLang="zh-CN" dirty="0"/>
              <a:t>,</a:t>
            </a:r>
            <a:r>
              <a:rPr lang="zh-CN" altLang="en-US" dirty="0"/>
              <a:t>三种</a:t>
            </a:r>
            <a:r>
              <a:rPr lang="en-US" altLang="zh-CN" dirty="0"/>
              <a:t>pooling</a:t>
            </a:r>
            <a:r>
              <a:rPr lang="zh-CN" altLang="en-US" dirty="0"/>
              <a:t>层来获得句子的表示，</a:t>
            </a:r>
            <a:r>
              <a:rPr lang="en-US" altLang="zh-CN" dirty="0"/>
              <a:t>z(s)</a:t>
            </a:r>
            <a:r>
              <a:rPr lang="zh-CN" altLang="zh-CN" dirty="0"/>
              <a:t>是不同</a:t>
            </a:r>
            <a:r>
              <a:rPr lang="en-US" altLang="zh-CN" dirty="0"/>
              <a:t>pooling</a:t>
            </a:r>
            <a:r>
              <a:rPr lang="zh-CN" altLang="zh-CN" dirty="0"/>
              <a:t>函数结果的串联，组合中没有其他参数，可以构建成组合句子表示的</a:t>
            </a:r>
            <a:r>
              <a:rPr lang="en-US" altLang="zh-CN" dirty="0"/>
              <a:t>SVM</a:t>
            </a:r>
            <a:r>
              <a:rPr lang="zh-CN" altLang="zh-CN" dirty="0"/>
              <a:t>分类器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93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6B3E7E-E425-4D65-B31D-0C7D6BB57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691" y="1155352"/>
            <a:ext cx="523948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0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5F5FE-08D3-4F83-B54F-60BECCFD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建立情感词典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384E37-97D2-4521-B7F4-3A8B0AF87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68" y="1797249"/>
            <a:ext cx="5201376" cy="23815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9B1C0F-2591-4D90-907E-70338C18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58" y="4919499"/>
            <a:ext cx="3962953" cy="4953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FEC58C-BE09-4E1D-9069-3A4FCEA853E2}"/>
              </a:ext>
            </a:extLst>
          </p:cNvPr>
          <p:cNvSpPr txBox="1"/>
          <p:nvPr/>
        </p:nvSpPr>
        <p:spPr>
          <a:xfrm>
            <a:off x="6423044" y="4794422"/>
            <a:ext cx="284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Sita,b</a:t>
            </a:r>
            <a:r>
              <a:rPr lang="zh-CN" altLang="zh-CN" dirty="0"/>
              <a:t>是分类器参数，</a:t>
            </a:r>
            <a:r>
              <a:rPr lang="en-US" altLang="zh-CN" dirty="0" err="1"/>
              <a:t>ei</a:t>
            </a:r>
            <a:r>
              <a:rPr lang="zh-CN" altLang="zh-CN" dirty="0"/>
              <a:t>是</a:t>
            </a:r>
            <a:r>
              <a:rPr lang="en-US" altLang="zh-CN" dirty="0" err="1"/>
              <a:t>wi</a:t>
            </a:r>
            <a:r>
              <a:rPr lang="zh-CN" altLang="zh-CN" dirty="0"/>
              <a:t>的嵌入，</a:t>
            </a:r>
            <a:r>
              <a:rPr lang="en-US" altLang="zh-CN" dirty="0"/>
              <a:t>y</a:t>
            </a:r>
            <a:r>
              <a:rPr lang="zh-CN" altLang="zh-CN" dirty="0"/>
              <a:t>（</a:t>
            </a:r>
            <a:r>
              <a:rPr lang="en-US" altLang="zh-CN" dirty="0"/>
              <a:t>W)</a:t>
            </a:r>
            <a:r>
              <a:rPr lang="zh-CN" altLang="en-US" dirty="0"/>
              <a:t>是</a:t>
            </a:r>
            <a:r>
              <a:rPr lang="en-US" altLang="zh-CN" dirty="0"/>
              <a:t> </a:t>
            </a:r>
            <a:r>
              <a:rPr lang="en-US" altLang="zh-CN" dirty="0" err="1"/>
              <a:t>wi</a:t>
            </a:r>
            <a:r>
              <a:rPr lang="zh-CN" altLang="zh-CN" dirty="0"/>
              <a:t>的预测情感分布，正向大于</a:t>
            </a:r>
            <a:r>
              <a:rPr lang="en-US" altLang="zh-CN" dirty="0"/>
              <a:t>0.5</a:t>
            </a:r>
            <a:r>
              <a:rPr lang="zh-CN" altLang="zh-CN" dirty="0"/>
              <a:t>则存入正词典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58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13B36-8F5F-494B-8436-DC2D4020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185E-8CC9-453B-9800-93C5D62C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在词级情感分析中，表明情感嵌入对于发现情感词之间的相似性是有用的。</a:t>
            </a:r>
            <a:endParaRPr lang="en-US" altLang="zh-CN" dirty="0"/>
          </a:p>
          <a:p>
            <a:r>
              <a:rPr lang="zh-CN" altLang="en-US" dirty="0"/>
              <a:t>在句子级别情感分类中，情感嵌入有助于捕获用于预测句子情感的判别特征。</a:t>
            </a:r>
            <a:endParaRPr lang="en-US" altLang="zh-CN" dirty="0"/>
          </a:p>
          <a:p>
            <a:r>
              <a:rPr lang="zh-CN" altLang="en-US" dirty="0"/>
              <a:t>在词汇层面的任务，如建立情感词典，情感嵌入被证明有助于衡量词之间的相似性。捕获上下文和情感信息的混合模型是所有三个任务中表现最佳的</a:t>
            </a:r>
          </a:p>
        </p:txBody>
      </p:sp>
    </p:spTree>
    <p:extLst>
      <p:ext uri="{BB962C8B-B14F-4D97-AF65-F5344CB8AC3E}">
        <p14:creationId xmlns:p14="http://schemas.microsoft.com/office/powerpoint/2010/main" val="189766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8D5C2-8948-4967-855B-4E8FBABE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96CCD-0793-40B9-BE42-723AC21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应用于三个任务来评判：</a:t>
            </a:r>
          </a:p>
          <a:p>
            <a:pPr lvl="1" fontAlgn="ctr"/>
            <a:r>
              <a:rPr lang="zh-CN" altLang="zh-CN" dirty="0"/>
              <a:t>基准情感词库的词级情感</a:t>
            </a:r>
            <a:r>
              <a:rPr lang="en-US" altLang="zh-CN" dirty="0"/>
              <a:t>----&gt;</a:t>
            </a:r>
            <a:r>
              <a:rPr lang="zh-CN" altLang="zh-CN" dirty="0"/>
              <a:t>用于了解情感嵌入对于发现情感词之间相似性的作用；</a:t>
            </a:r>
          </a:p>
          <a:p>
            <a:pPr lvl="1" fontAlgn="ctr"/>
            <a:r>
              <a:rPr lang="zh-CN" altLang="zh-CN" dirty="0"/>
              <a:t>句子层次的情感分类</a:t>
            </a:r>
            <a:r>
              <a:rPr lang="en-US" altLang="zh-CN" dirty="0"/>
              <a:t>----&gt;</a:t>
            </a:r>
            <a:r>
              <a:rPr lang="zh-CN" altLang="zh-CN" dirty="0"/>
              <a:t>用于预测文本情感</a:t>
            </a:r>
          </a:p>
          <a:p>
            <a:pPr lvl="1" fontAlgn="ctr"/>
            <a:r>
              <a:rPr lang="zh-CN" altLang="zh-CN" dirty="0"/>
              <a:t>情感词典的构建</a:t>
            </a:r>
            <a:r>
              <a:rPr lang="en-US" altLang="zh-CN" dirty="0"/>
              <a:t>----&gt;</a:t>
            </a:r>
            <a:r>
              <a:rPr lang="zh-CN" altLang="zh-CN" dirty="0"/>
              <a:t>衡量新方法对词意层面任务改善的程度；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F73B-4F15-4DC1-ACDA-EF9BF954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FBB63-3F57-472B-BF55-2A60502F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zh-CN" dirty="0"/>
              <a:t>情感特定词嵌入，称为情感嵌入；</a:t>
            </a:r>
          </a:p>
          <a:p>
            <a:pPr fontAlgn="ctr"/>
            <a:r>
              <a:rPr lang="zh-CN" altLang="zh-CN" dirty="0"/>
              <a:t>原来的方法利用上下文，存在的问题：</a:t>
            </a:r>
            <a:r>
              <a:rPr lang="zh-CN" altLang="zh-CN" dirty="0">
                <a:solidFill>
                  <a:srgbClr val="FF0000"/>
                </a:solidFill>
              </a:rPr>
              <a:t>相似属性但词义相反的词，上下文几乎相同，他们会被映射到相邻的词向量</a:t>
            </a:r>
            <a:r>
              <a:rPr lang="zh-CN" altLang="zh-CN" dirty="0"/>
              <a:t>；</a:t>
            </a:r>
            <a:endParaRPr lang="en-US" altLang="zh-CN" dirty="0"/>
          </a:p>
          <a:p>
            <a:pPr marL="0" indent="0" fontAlgn="ctr">
              <a:buNone/>
            </a:pPr>
            <a:r>
              <a:rPr lang="en-US" altLang="zh-CN" dirty="0"/>
              <a:t>  --&gt;</a:t>
            </a:r>
            <a:r>
              <a:rPr lang="zh-CN" altLang="zh-CN" dirty="0"/>
              <a:t>解决方法：将情感信息编码，然后结合上下文和这个情感层</a:t>
            </a:r>
            <a:r>
              <a:rPr lang="en-US" altLang="zh-CN" dirty="0"/>
              <a:t>   </a:t>
            </a:r>
            <a:r>
              <a:rPr lang="zh-CN" altLang="zh-CN" dirty="0"/>
              <a:t>次，</a:t>
            </a:r>
            <a:r>
              <a:rPr lang="zh-CN" altLang="zh-CN" i="1" u="sng" dirty="0"/>
              <a:t>使情感嵌入空间的临近的语义是相似的</a:t>
            </a:r>
          </a:p>
          <a:p>
            <a:pPr fontAlgn="ctr"/>
            <a:r>
              <a:rPr lang="zh-CN" altLang="zh-CN" dirty="0"/>
              <a:t>设计开发了一系列具有剪裁损失函数的神经网络，利用表情符号等信号自动采集大量文本作为数据集；</a:t>
            </a:r>
          </a:p>
          <a:p>
            <a:pPr fontAlgn="ctr"/>
            <a:r>
              <a:rPr lang="zh-CN" altLang="zh-CN" dirty="0"/>
              <a:t>结果：情感嵌入的效果始终优于基于上下文的嵌入；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34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7A677-272F-4526-A180-236BE60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45F8D-0DA3-49D6-B5DB-CDFDC947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zh-CN" dirty="0"/>
              <a:t>表示法</a:t>
            </a:r>
          </a:p>
          <a:p>
            <a:r>
              <a:rPr lang="en-US" altLang="zh-CN" dirty="0" err="1"/>
              <a:t>wi</a:t>
            </a:r>
            <a:r>
              <a:rPr lang="en-US" altLang="zh-CN" dirty="0"/>
              <a:t>----&gt;</a:t>
            </a:r>
            <a:r>
              <a:rPr lang="zh-CN" altLang="zh-CN" dirty="0"/>
              <a:t>句子中索引为</a:t>
            </a:r>
            <a:r>
              <a:rPr lang="en-US" altLang="zh-CN" dirty="0" err="1"/>
              <a:t>i</a:t>
            </a:r>
            <a:r>
              <a:rPr lang="zh-CN" altLang="zh-CN" dirty="0"/>
              <a:t>的单词</a:t>
            </a:r>
          </a:p>
          <a:p>
            <a:r>
              <a:rPr lang="en-US" altLang="zh-CN" dirty="0"/>
              <a:t>hi-----&gt;</a:t>
            </a:r>
            <a:r>
              <a:rPr lang="en-US" altLang="zh-CN" dirty="0" err="1"/>
              <a:t>wi</a:t>
            </a:r>
            <a:r>
              <a:rPr lang="zh-CN" altLang="zh-CN" dirty="0"/>
              <a:t>的上下文单词</a:t>
            </a:r>
          </a:p>
          <a:p>
            <a:r>
              <a:rPr lang="en-US" altLang="zh-CN" dirty="0" err="1"/>
              <a:t>ei</a:t>
            </a:r>
            <a:r>
              <a:rPr lang="en-US" altLang="zh-CN" dirty="0"/>
              <a:t>----&gt;</a:t>
            </a:r>
            <a:r>
              <a:rPr lang="en-US" altLang="zh-CN" dirty="0" err="1"/>
              <a:t>wi</a:t>
            </a:r>
            <a:r>
              <a:rPr lang="zh-CN" altLang="zh-CN" dirty="0"/>
              <a:t>的词嵌入向量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一些基本的神经网络层：</a:t>
            </a:r>
            <a:r>
              <a:rPr lang="en-US" altLang="zh-CN" dirty="0"/>
              <a:t>lookup/</a:t>
            </a:r>
            <a:r>
              <a:rPr lang="en-US" altLang="zh-CN" dirty="0" err="1"/>
              <a:t>htanh</a:t>
            </a:r>
            <a:r>
              <a:rPr lang="en-US" altLang="zh-CN" dirty="0"/>
              <a:t>/linear/</a:t>
            </a:r>
            <a:r>
              <a:rPr lang="en-US" altLang="zh-CN" dirty="0" err="1"/>
              <a:t>softmax</a:t>
            </a:r>
            <a:endParaRPr lang="zh-CN" altLang="zh-CN" dirty="0"/>
          </a:p>
          <a:p>
            <a:r>
              <a:rPr lang="zh-CN" altLang="zh-CN" dirty="0"/>
              <a:t>对于每个神经网络层，</a:t>
            </a:r>
            <a:r>
              <a:rPr lang="en-US" altLang="zh-CN" dirty="0" err="1"/>
              <a:t>Olayer</a:t>
            </a:r>
            <a:r>
              <a:rPr lang="zh-CN" altLang="zh-CN" dirty="0"/>
              <a:t>表示输出向量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0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1F42F-5199-43DE-9C47-CEFE13D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语境建模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DF46D-B1D6-42A8-816B-21BE53FE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预测模型</a:t>
            </a:r>
            <a:endParaRPr lang="en-US" altLang="zh-CN" dirty="0"/>
          </a:p>
          <a:p>
            <a:pPr lvl="1"/>
            <a:r>
              <a:rPr lang="zh-CN" altLang="zh-CN" dirty="0"/>
              <a:t>将单词上下文编码为单词表示</a:t>
            </a:r>
            <a:r>
              <a:rPr lang="en-US" altLang="zh-CN" dirty="0"/>
              <a:t>---&gt;</a:t>
            </a:r>
            <a:r>
              <a:rPr lang="zh-CN" altLang="zh-CN" dirty="0"/>
              <a:t>方法是“上下文预测”：基于</a:t>
            </a:r>
            <a:r>
              <a:rPr lang="en-US" altLang="zh-CN" dirty="0" err="1"/>
              <a:t>wi</a:t>
            </a:r>
            <a:r>
              <a:rPr lang="zh-CN" altLang="zh-CN" dirty="0"/>
              <a:t>来预测</a:t>
            </a:r>
            <a:r>
              <a:rPr lang="en-US" altLang="zh-CN" dirty="0"/>
              <a:t>hi</a:t>
            </a:r>
            <a:r>
              <a:rPr lang="zh-CN" altLang="zh-CN" dirty="0"/>
              <a:t>，</a:t>
            </a:r>
            <a:r>
              <a:rPr lang="en-US" altLang="zh-CN" dirty="0"/>
              <a:t>hi={</a:t>
            </a:r>
            <a:r>
              <a:rPr lang="en-US" altLang="zh-CN" dirty="0" err="1"/>
              <a:t>wi</a:t>
            </a:r>
            <a:r>
              <a:rPr lang="en-US" altLang="zh-CN" dirty="0"/>
              <a:t>-c,…</a:t>
            </a:r>
            <a:r>
              <a:rPr lang="en-US" altLang="zh-CN" dirty="0" err="1"/>
              <a:t>wi+c</a:t>
            </a:r>
            <a:r>
              <a:rPr lang="en-US" altLang="zh-CN" dirty="0"/>
              <a:t>}</a:t>
            </a:r>
            <a:endParaRPr lang="zh-CN" altLang="zh-CN" dirty="0"/>
          </a:p>
          <a:p>
            <a:pPr lvl="1"/>
            <a:r>
              <a:rPr lang="zh-CN" altLang="zh-CN" dirty="0"/>
              <a:t>预测：</a:t>
            </a:r>
            <a:r>
              <a:rPr lang="en-US" altLang="zh-CN" dirty="0"/>
              <a:t>P(</a:t>
            </a:r>
            <a:r>
              <a:rPr lang="en-US" altLang="zh-CN" dirty="0" err="1"/>
              <a:t>wi|hi</a:t>
            </a:r>
            <a:r>
              <a:rPr lang="en-US" altLang="zh-CN" dirty="0"/>
              <a:t>)</a:t>
            </a:r>
            <a:r>
              <a:rPr lang="zh-CN" altLang="zh-CN" dirty="0"/>
              <a:t>，评分函数由</a:t>
            </a:r>
            <a:r>
              <a:rPr lang="en-US" altLang="zh-CN" dirty="0"/>
              <a:t> lookup-&gt;linear-&gt;</a:t>
            </a:r>
            <a:r>
              <a:rPr lang="en-US" altLang="zh-CN" dirty="0" err="1"/>
              <a:t>hTanh</a:t>
            </a:r>
            <a:r>
              <a:rPr lang="en-US" altLang="zh-CN" dirty="0"/>
              <a:t>-&gt;linear-&gt;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zh-CN" dirty="0"/>
              <a:t>组成的一个前馈神经网络组成</a:t>
            </a:r>
            <a:endParaRPr lang="en-US" altLang="zh-CN" dirty="0"/>
          </a:p>
          <a:p>
            <a:pPr lvl="2"/>
            <a:r>
              <a:rPr lang="en-US" altLang="zh-CN" dirty="0"/>
              <a:t>Lookup:</a:t>
            </a:r>
            <a:r>
              <a:rPr lang="zh-CN" altLang="en-US" dirty="0"/>
              <a:t>查找表</a:t>
            </a:r>
            <a:r>
              <a:rPr lang="en-US" altLang="zh-CN" dirty="0"/>
              <a:t>T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将每个</a:t>
            </a:r>
            <a:r>
              <a:rPr lang="en-US" altLang="zh-CN" dirty="0">
                <a:sym typeface="Wingdings" panose="05000000000000000000" pitchFamily="2" charset="2"/>
              </a:rPr>
              <a:t>word</a:t>
            </a:r>
            <a:r>
              <a:rPr lang="zh-CN" altLang="en-US" dirty="0">
                <a:sym typeface="Wingdings" panose="05000000000000000000" pitchFamily="2" charset="2"/>
              </a:rPr>
              <a:t>映射到连续向量；</a:t>
            </a:r>
            <a:endParaRPr lang="en-US" altLang="zh-CN" dirty="0">
              <a:sym typeface="Wingdings" panose="05000000000000000000" pitchFamily="2" charset="2"/>
            </a:endParaRPr>
          </a:p>
          <a:p>
            <a:pPr lvl="3"/>
            <a:r>
              <a:rPr lang="en-US" altLang="zh-CN" dirty="0"/>
              <a:t>---&gt;</a:t>
            </a:r>
            <a:r>
              <a:rPr lang="zh-CN" altLang="zh-CN" dirty="0"/>
              <a:t>查找操作：视为使用二进制向量</a:t>
            </a:r>
            <a:r>
              <a:rPr lang="en-US" altLang="zh-CN" dirty="0" err="1"/>
              <a:t>idx</a:t>
            </a:r>
            <a:r>
              <a:rPr lang="zh-CN" altLang="zh-CN" dirty="0"/>
              <a:t>的投影函数；（</a:t>
            </a:r>
            <a:r>
              <a:rPr lang="en-US" altLang="zh-CN" dirty="0" err="1"/>
              <a:t>idx</a:t>
            </a:r>
            <a:r>
              <a:rPr lang="zh-CN" altLang="zh-CN" dirty="0"/>
              <a:t>在除第</a:t>
            </a:r>
            <a:r>
              <a:rPr lang="en-US" altLang="zh-CN" dirty="0" err="1"/>
              <a:t>i</a:t>
            </a:r>
            <a:r>
              <a:rPr lang="zh-CN" altLang="zh-CN" dirty="0"/>
              <a:t>个索引之外都为零）</a:t>
            </a:r>
            <a:endParaRPr lang="en-US" altLang="zh-CN" dirty="0"/>
          </a:p>
          <a:p>
            <a:pPr lvl="3"/>
            <a:r>
              <a:rPr lang="en-US" altLang="zh-CN" dirty="0"/>
              <a:t>lookup</a:t>
            </a:r>
            <a:r>
              <a:rPr lang="zh-CN" altLang="zh-CN" dirty="0"/>
              <a:t>的输出层：将上下文的</a:t>
            </a:r>
            <a:r>
              <a:rPr lang="en-US" altLang="zh-CN" dirty="0"/>
              <a:t>hi</a:t>
            </a:r>
            <a:r>
              <a:rPr lang="zh-CN" altLang="zh-CN" dirty="0"/>
              <a:t>进行上述操作，得</a:t>
            </a:r>
            <a:r>
              <a:rPr lang="en-US" altLang="zh-CN" dirty="0" err="1"/>
              <a:t>Olookup</a:t>
            </a:r>
            <a:r>
              <a:rPr lang="en-US" altLang="zh-CN" dirty="0"/>
              <a:t>=[</a:t>
            </a:r>
            <a:r>
              <a:rPr lang="en-US" altLang="zh-CN" dirty="0" err="1"/>
              <a:t>ei</a:t>
            </a:r>
            <a:r>
              <a:rPr lang="en-US" altLang="zh-CN" dirty="0"/>
              <a:t>-c,…</a:t>
            </a:r>
            <a:r>
              <a:rPr lang="en-US" altLang="zh-CN" dirty="0" err="1"/>
              <a:t>ei+c</a:t>
            </a:r>
            <a:r>
              <a:rPr lang="en-US" altLang="zh-CN" dirty="0"/>
              <a:t>]</a:t>
            </a:r>
          </a:p>
          <a:p>
            <a:pPr lvl="3"/>
            <a:r>
              <a:rPr lang="zh-CN" altLang="zh-CN" dirty="0"/>
              <a:t>然后，</a:t>
            </a:r>
            <a:r>
              <a:rPr lang="en-US" altLang="zh-CN" dirty="0" err="1"/>
              <a:t>Olookup</a:t>
            </a:r>
            <a:r>
              <a:rPr lang="zh-CN" altLang="zh-CN" dirty="0"/>
              <a:t>被送到线性层进行尺寸变换</a:t>
            </a:r>
            <a:r>
              <a:rPr lang="en-US" altLang="zh-CN" dirty="0"/>
              <a:t>  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/>
              <a:t>Linear</a:t>
            </a:r>
            <a:r>
              <a:rPr lang="zh-CN" altLang="en-US" dirty="0"/>
              <a:t>：尺度变换</a:t>
            </a:r>
            <a:r>
              <a:rPr lang="en-US" altLang="zh-CN" dirty="0"/>
              <a:t> </a:t>
            </a:r>
          </a:p>
          <a:p>
            <a:pPr lvl="3"/>
            <a:r>
              <a:rPr lang="en-US" altLang="zh-CN" dirty="0"/>
              <a:t>Wl1 </a:t>
            </a:r>
            <a:r>
              <a:rPr lang="zh-CN" altLang="zh-CN" dirty="0"/>
              <a:t>∈</a:t>
            </a:r>
            <a:r>
              <a:rPr lang="en-US" altLang="zh-CN" dirty="0"/>
              <a:t>R(</a:t>
            </a:r>
            <a:r>
              <a:rPr lang="en-US" altLang="zh-CN" dirty="0" err="1"/>
              <a:t>len</a:t>
            </a:r>
            <a:r>
              <a:rPr lang="en-US" altLang="zh-CN" dirty="0"/>
              <a:t>*2c</a:t>
            </a:r>
            <a:r>
              <a:rPr lang="zh-CN" altLang="zh-CN" dirty="0"/>
              <a:t>）是位置相关的权重，</a:t>
            </a:r>
            <a:r>
              <a:rPr lang="en-US" altLang="zh-CN" dirty="0"/>
              <a:t>bl1 ∈R(1*</a:t>
            </a:r>
            <a:r>
              <a:rPr lang="en-US" altLang="zh-CN" dirty="0" err="1"/>
              <a:t>len</a:t>
            </a:r>
            <a:r>
              <a:rPr lang="zh-CN" altLang="zh-CN" dirty="0"/>
              <a:t>）是线性层的</a:t>
            </a:r>
            <a:r>
              <a:rPr lang="en-US" altLang="zh-CN" dirty="0"/>
              <a:t>bias</a:t>
            </a:r>
            <a:r>
              <a:rPr lang="zh-CN" altLang="zh-CN" dirty="0"/>
              <a:t>，</a:t>
            </a:r>
            <a:r>
              <a:rPr lang="en-US" altLang="zh-CN" dirty="0" err="1"/>
              <a:t>len</a:t>
            </a:r>
            <a:r>
              <a:rPr lang="zh-CN" altLang="zh-CN" dirty="0"/>
              <a:t>是线性层输出矢量</a:t>
            </a:r>
            <a:r>
              <a:rPr lang="en-US" altLang="zh-CN" dirty="0"/>
              <a:t>Ol1</a:t>
            </a:r>
            <a:r>
              <a:rPr lang="zh-CN" altLang="zh-CN" dirty="0"/>
              <a:t>的长度；</a:t>
            </a:r>
            <a:r>
              <a:rPr lang="en-US" altLang="zh-CN" dirty="0"/>
              <a:t>        </a:t>
            </a:r>
          </a:p>
          <a:p>
            <a:pPr lvl="3"/>
            <a:r>
              <a:rPr lang="zh-CN" altLang="en-US" dirty="0"/>
              <a:t>线性层输出：</a:t>
            </a:r>
            <a:r>
              <a:rPr lang="en-US" altLang="zh-CN" dirty="0"/>
              <a:t>Ol1=Wl1 * </a:t>
            </a:r>
            <a:r>
              <a:rPr lang="en-US" altLang="zh-CN" dirty="0" err="1"/>
              <a:t>Olookup</a:t>
            </a:r>
            <a:r>
              <a:rPr lang="en-US" altLang="zh-CN" dirty="0"/>
              <a:t> +bl1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89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5478D-DDE5-4962-A030-E62560DA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B0116-20AA-451F-8113-41666D8F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线性层之后是非线性功能层，用来增加元素的非线性，标准的非线性层，包括：双曲正切，</a:t>
            </a:r>
            <a:r>
              <a:rPr lang="en-US" altLang="zh-CN" dirty="0"/>
              <a:t>hard</a:t>
            </a:r>
            <a:r>
              <a:rPr lang="zh-CN" altLang="zh-CN" dirty="0"/>
              <a:t>双曲正切，</a:t>
            </a:r>
            <a:r>
              <a:rPr lang="en-US" altLang="zh-CN" dirty="0"/>
              <a:t>sigmoid</a:t>
            </a:r>
            <a:r>
              <a:rPr lang="zh-CN" altLang="zh-CN" dirty="0"/>
              <a:t>和</a:t>
            </a:r>
            <a:r>
              <a:rPr lang="en-US" altLang="zh-CN" dirty="0"/>
              <a:t>rectifier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这里</a:t>
            </a:r>
            <a:r>
              <a:rPr lang="zh-CN" altLang="zh-CN" i="1" dirty="0">
                <a:solidFill>
                  <a:schemeClr val="accent6"/>
                </a:solidFill>
              </a:rPr>
              <a:t>使用</a:t>
            </a:r>
            <a:r>
              <a:rPr lang="en-US" altLang="zh-CN" i="1" dirty="0" err="1">
                <a:solidFill>
                  <a:schemeClr val="accent6"/>
                </a:solidFill>
              </a:rPr>
              <a:t>hTanh</a:t>
            </a:r>
            <a:r>
              <a:rPr lang="zh-CN" altLang="zh-CN" i="1" dirty="0">
                <a:solidFill>
                  <a:schemeClr val="accent6"/>
                </a:solidFill>
              </a:rPr>
              <a:t>提高计算效率和有效性</a:t>
            </a:r>
            <a:r>
              <a:rPr lang="zh-CN" altLang="en-US" i="1" dirty="0">
                <a:solidFill>
                  <a:schemeClr val="accent6"/>
                </a:solidFill>
              </a:rPr>
              <a:t>？</a:t>
            </a:r>
            <a:r>
              <a:rPr lang="zh-CN" altLang="zh-CN" dirty="0"/>
              <a:t>，</a:t>
            </a:r>
            <a:r>
              <a:rPr lang="en-US" altLang="zh-CN" dirty="0" err="1"/>
              <a:t>hTanh</a:t>
            </a:r>
            <a:r>
              <a:rPr lang="zh-CN" altLang="zh-CN" dirty="0"/>
              <a:t>的输出向量</a:t>
            </a:r>
            <a:r>
              <a:rPr lang="en-US" altLang="zh-CN" dirty="0"/>
              <a:t> </a:t>
            </a:r>
            <a:r>
              <a:rPr lang="en-US" altLang="zh-CN" dirty="0" err="1"/>
              <a:t>Ohtanh</a:t>
            </a:r>
            <a:r>
              <a:rPr lang="en-US" altLang="zh-CN" dirty="0"/>
              <a:t> ∈R(1 *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hTanh</a:t>
            </a:r>
            <a:r>
              <a:rPr lang="en-US" altLang="zh-CN" dirty="0"/>
              <a:t>(x)=</a:t>
            </a:r>
          </a:p>
          <a:p>
            <a:pPr lvl="1"/>
            <a:r>
              <a:rPr lang="en-US" altLang="zh-CN" dirty="0"/>
              <a:t>-1</a:t>
            </a:r>
            <a:r>
              <a:rPr lang="zh-CN" altLang="zh-CN" dirty="0"/>
              <a:t>，</a:t>
            </a:r>
            <a:r>
              <a:rPr lang="en-US" altLang="zh-CN" dirty="0"/>
              <a:t>x&lt;-1</a:t>
            </a:r>
            <a:endParaRPr lang="zh-CN" altLang="zh-CN" dirty="0"/>
          </a:p>
          <a:p>
            <a:pPr lvl="1"/>
            <a:r>
              <a:rPr lang="zh-CN" altLang="zh-CN" dirty="0"/>
              <a:t> </a:t>
            </a:r>
            <a:r>
              <a:rPr lang="en-US" altLang="zh-CN" dirty="0"/>
              <a:t>x, -1=&lt;x&lt;=1</a:t>
            </a:r>
            <a:endParaRPr lang="zh-CN" altLang="zh-CN" dirty="0"/>
          </a:p>
          <a:p>
            <a:pPr lvl="1"/>
            <a:r>
              <a:rPr lang="en-US" altLang="zh-CN" dirty="0"/>
              <a:t>1,    x&gt;1</a:t>
            </a:r>
          </a:p>
          <a:p>
            <a:r>
              <a:rPr lang="zh-CN" altLang="zh-CN" dirty="0"/>
              <a:t>给定（</a:t>
            </a:r>
            <a:r>
              <a:rPr lang="en-US" altLang="zh-CN" dirty="0" err="1"/>
              <a:t>wi,hi</a:t>
            </a:r>
            <a:r>
              <a:rPr lang="en-US" altLang="zh-CN" dirty="0"/>
              <a:t>)</a:t>
            </a:r>
            <a:r>
              <a:rPr lang="zh-CN" altLang="zh-CN" dirty="0"/>
              <a:t>的优化目标是最大化</a:t>
            </a:r>
            <a:r>
              <a:rPr lang="en-US" altLang="zh-CN" dirty="0"/>
              <a:t>P(</a:t>
            </a:r>
            <a:r>
              <a:rPr lang="en-US" altLang="zh-CN" dirty="0" err="1"/>
              <a:t>wi|hi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59907-B244-44A2-AA27-CA664DEF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A3432-C10E-4AC1-B174-322757EE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875052"/>
            <a:ext cx="10515600" cy="4426894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直接预测</a:t>
            </a:r>
            <a:r>
              <a:rPr lang="en-US" altLang="zh-CN" dirty="0"/>
              <a:t>P</a:t>
            </a:r>
            <a:r>
              <a:rPr lang="zh-CN" altLang="zh-CN" dirty="0"/>
              <a:t>很耗时，因为</a:t>
            </a:r>
            <a:r>
              <a:rPr lang="en-US" altLang="zh-CN" dirty="0" err="1"/>
              <a:t>softmax</a:t>
            </a:r>
            <a:r>
              <a:rPr lang="zh-CN" altLang="zh-CN" dirty="0"/>
              <a:t>的长度是词汇量的大小，通常几十万</a:t>
            </a:r>
            <a:r>
              <a:rPr lang="en-US" altLang="zh-CN" dirty="0"/>
              <a:t>--&gt;</a:t>
            </a:r>
            <a:r>
              <a:rPr lang="zh-CN" altLang="zh-CN" dirty="0"/>
              <a:t>为加速训练过程，使用噪声对比估计，通过逻辑回归，将上下文预测问题</a:t>
            </a:r>
            <a:r>
              <a:rPr lang="zh-CN" altLang="zh-CN" dirty="0">
                <a:solidFill>
                  <a:schemeClr val="accent6"/>
                </a:solidFill>
              </a:rPr>
              <a:t>转化为将词语对作为真正案例或人工噪声进行区分</a:t>
            </a:r>
            <a:r>
              <a:rPr lang="zh-CN" altLang="zh-CN" dirty="0"/>
              <a:t>，给定样本来自数据的概率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wn</a:t>
            </a:r>
            <a:r>
              <a:rPr lang="zh-CN" altLang="zh-CN" dirty="0"/>
              <a:t>是人工噪声，例如词汇中随机选择的单词；</a:t>
            </a:r>
          </a:p>
          <a:p>
            <a:r>
              <a:rPr lang="en-US" altLang="zh-CN" dirty="0"/>
              <a:t>K:比例因子，噪声样本比数据样本频率高k</a:t>
            </a:r>
            <a:r>
              <a:rPr lang="zh-CN" altLang="zh-CN" dirty="0"/>
              <a:t>倍；</a:t>
            </a:r>
          </a:p>
          <a:p>
            <a:r>
              <a:rPr lang="en-US" altLang="zh-CN" dirty="0"/>
              <a:t>f(</a:t>
            </a:r>
            <a:r>
              <a:rPr lang="en-US" altLang="zh-CN" dirty="0" err="1"/>
              <a:t>w,h</a:t>
            </a:r>
            <a:r>
              <a:rPr lang="en-US" altLang="zh-CN" dirty="0"/>
              <a:t>)</a:t>
            </a:r>
            <a:r>
              <a:rPr lang="zh-CN" altLang="zh-CN" dirty="0"/>
              <a:t>：得分函数，定义为</a:t>
            </a:r>
            <a:r>
              <a:rPr lang="en-US" altLang="zh-CN" dirty="0"/>
              <a:t>lookup-linear-</a:t>
            </a:r>
            <a:r>
              <a:rPr lang="en-US" altLang="zh-CN" dirty="0" err="1"/>
              <a:t>hTanh</a:t>
            </a:r>
            <a:r>
              <a:rPr lang="en-US" altLang="zh-CN" dirty="0"/>
              <a:t>-linear</a:t>
            </a:r>
            <a:r>
              <a:rPr lang="zh-CN" altLang="zh-CN" dirty="0"/>
              <a:t>组成的前馈神经网络；</a:t>
            </a:r>
          </a:p>
          <a:p>
            <a:r>
              <a:rPr lang="zh-CN" altLang="zh-CN" dirty="0"/>
              <a:t>用</a:t>
            </a:r>
            <a:r>
              <a:rPr lang="en-US" altLang="zh-CN" dirty="0" err="1"/>
              <a:t>softmax</a:t>
            </a:r>
            <a:r>
              <a:rPr lang="zh-CN" altLang="zh-CN" dirty="0"/>
              <a:t>层实现</a:t>
            </a:r>
            <a:r>
              <a:rPr lang="en-US" altLang="zh-CN" dirty="0"/>
              <a:t>P(</a:t>
            </a:r>
            <a:r>
              <a:rPr lang="en-US" altLang="zh-CN" dirty="0" err="1"/>
              <a:t>D|w,sita</a:t>
            </a:r>
            <a:r>
              <a:rPr lang="en-US" altLang="zh-CN" dirty="0"/>
              <a:t>)</a:t>
            </a:r>
            <a:r>
              <a:rPr lang="zh-CN" altLang="zh-CN" dirty="0"/>
              <a:t>，并最大化</a:t>
            </a:r>
            <a:r>
              <a:rPr lang="en-US" altLang="zh-CN" dirty="0" err="1"/>
              <a:t>softmax</a:t>
            </a:r>
            <a:r>
              <a:rPr lang="zh-CN" altLang="zh-CN" dirty="0"/>
              <a:t>的对数概率用于参数估计</a:t>
            </a: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3074" name="Picture 2" descr="P(Dlw,9) ">
            <a:extLst>
              <a:ext uri="{FF2B5EF4-FFF2-40B4-BE49-F238E27FC236}">
                <a16:creationId xmlns:a16="http://schemas.microsoft.com/office/drawing/2014/main" id="{F28CBFEF-15D8-4D05-BE32-56983B65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53" y="2973601"/>
            <a:ext cx="4010025" cy="10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9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E7FA-049E-4A75-9343-239A287C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losscpred = &#10;ιι,ετ ">
            <a:extLst>
              <a:ext uri="{FF2B5EF4-FFF2-40B4-BE49-F238E27FC236}">
                <a16:creationId xmlns:a16="http://schemas.microsoft.com/office/drawing/2014/main" id="{B6A8F037-7BAB-4C08-927B-EF92C2B6E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2" y="1936169"/>
            <a:ext cx="2495568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BA28ED-07E9-4955-93F2-A7D0B3FADDC0}"/>
              </a:ext>
            </a:extLst>
          </p:cNvPr>
          <p:cNvSpPr txBox="1"/>
          <p:nvPr/>
        </p:nvSpPr>
        <p:spPr>
          <a:xfrm>
            <a:off x="838200" y="2677297"/>
            <a:ext cx="44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最大化对数，则</a:t>
            </a:r>
            <a:r>
              <a:rPr lang="en-US" altLang="zh-CN" dirty="0" err="1"/>
              <a:t>lossc_pred</a:t>
            </a:r>
            <a:r>
              <a:rPr lang="zh-CN" altLang="en-US" dirty="0"/>
              <a:t>最小；</a:t>
            </a:r>
          </a:p>
        </p:txBody>
      </p:sp>
    </p:spTree>
    <p:extLst>
      <p:ext uri="{BB962C8B-B14F-4D97-AF65-F5344CB8AC3E}">
        <p14:creationId xmlns:p14="http://schemas.microsoft.com/office/powerpoint/2010/main" val="51342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1421</Words>
  <Application>Microsoft Office PowerPoint</Application>
  <PresentationFormat>宽屏</PresentationFormat>
  <Paragraphs>98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Arial</vt:lpstr>
      <vt:lpstr>Wingdings</vt:lpstr>
      <vt:lpstr>Office 主题​​</vt:lpstr>
      <vt:lpstr>Foxit PDF Document</vt:lpstr>
      <vt:lpstr>Sentiment Embeddings with Appliactions to Sentiment Analysis</vt:lpstr>
      <vt:lpstr>PowerPoint 演示文稿</vt:lpstr>
      <vt:lpstr>PowerPoint 演示文稿</vt:lpstr>
      <vt:lpstr>PowerPoint 演示文稿</vt:lpstr>
      <vt:lpstr>PowerPoint 演示文稿</vt:lpstr>
      <vt:lpstr>语境建模</vt:lpstr>
      <vt:lpstr>PowerPoint 演示文稿</vt:lpstr>
      <vt:lpstr>PowerPoint 演示文稿</vt:lpstr>
      <vt:lpstr>PowerPoint 演示文稿</vt:lpstr>
      <vt:lpstr>排序模型</vt:lpstr>
      <vt:lpstr>句子情感极性建模</vt:lpstr>
      <vt:lpstr>PowerPoint 演示文稿</vt:lpstr>
      <vt:lpstr>预测模型</vt:lpstr>
      <vt:lpstr>排序模型</vt:lpstr>
      <vt:lpstr>句子情感与词语语境的建模</vt:lpstr>
      <vt:lpstr>混合预测模型</vt:lpstr>
      <vt:lpstr>词汇级信息建模</vt:lpstr>
      <vt:lpstr>PowerPoint 演示文稿</vt:lpstr>
      <vt:lpstr>训练</vt:lpstr>
      <vt:lpstr>PowerPoint 演示文稿</vt:lpstr>
      <vt:lpstr>词级情感分类</vt:lpstr>
      <vt:lpstr>句子级的情感分析</vt:lpstr>
      <vt:lpstr>PowerPoint 演示文稿</vt:lpstr>
      <vt:lpstr>建立情感词典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Embeddings with Appliactions to Sentiment Analysis</dc:title>
  <dc:creator>贾相伟</dc:creator>
  <cp:lastModifiedBy>贾相伟</cp:lastModifiedBy>
  <cp:revision>28</cp:revision>
  <dcterms:created xsi:type="dcterms:W3CDTF">2018-07-26T02:15:55Z</dcterms:created>
  <dcterms:modified xsi:type="dcterms:W3CDTF">2018-07-26T07:55:04Z</dcterms:modified>
</cp:coreProperties>
</file>