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57" r:id="rId4"/>
    <p:sldId id="258" r:id="rId5"/>
    <p:sldId id="259" r:id="rId6"/>
    <p:sldId id="260" r:id="rId7"/>
    <p:sldId id="263" r:id="rId8"/>
    <p:sldId id="264" r:id="rId9"/>
    <p:sldId id="265" r:id="rId10"/>
    <p:sldId id="262"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8CD5D-F5DE-471D-8A48-4487FDDD62BF}" type="datetimeFigureOut">
              <a:rPr lang="zh-CN" altLang="en-US" smtClean="0"/>
              <a:t>2018/7/4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A99-E876-4B1A-B7F5-607091B960F2}" type="slidenum">
              <a:rPr lang="zh-CN" altLang="en-US" smtClean="0"/>
              <a:t>‹#›</a:t>
            </a:fld>
            <a:endParaRPr lang="zh-CN" altLang="en-US"/>
          </a:p>
        </p:txBody>
      </p:sp>
    </p:spTree>
    <p:extLst>
      <p:ext uri="{BB962C8B-B14F-4D97-AF65-F5344CB8AC3E}">
        <p14:creationId xmlns:p14="http://schemas.microsoft.com/office/powerpoint/2010/main" val="184899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4BAA99-E876-4B1A-B7F5-607091B960F2}" type="slidenum">
              <a:rPr lang="zh-CN" altLang="en-US" smtClean="0"/>
              <a:t>1</a:t>
            </a:fld>
            <a:endParaRPr lang="zh-CN" altLang="en-US"/>
          </a:p>
        </p:txBody>
      </p:sp>
    </p:spTree>
    <p:extLst>
      <p:ext uri="{BB962C8B-B14F-4D97-AF65-F5344CB8AC3E}">
        <p14:creationId xmlns:p14="http://schemas.microsoft.com/office/powerpoint/2010/main" val="143650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4BAA99-E876-4B1A-B7F5-607091B960F2}" type="slidenum">
              <a:rPr lang="zh-CN" altLang="en-US" smtClean="0"/>
              <a:t>14</a:t>
            </a:fld>
            <a:endParaRPr lang="zh-CN" altLang="en-US"/>
          </a:p>
        </p:txBody>
      </p:sp>
    </p:spTree>
    <p:extLst>
      <p:ext uri="{BB962C8B-B14F-4D97-AF65-F5344CB8AC3E}">
        <p14:creationId xmlns:p14="http://schemas.microsoft.com/office/powerpoint/2010/main" val="191444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307346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229306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361578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7918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317463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50893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76585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344303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292319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240733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68C39BF-B3E6-4633-87AD-3AC78A8951B5}" type="datetimeFigureOut">
              <a:rPr lang="zh-CN" altLang="en-US" smtClean="0"/>
              <a:t>2018/7/4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421749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C39BF-B3E6-4633-87AD-3AC78A8951B5}" type="datetimeFigureOut">
              <a:rPr lang="zh-CN" altLang="en-US" smtClean="0"/>
              <a:t>2018/7/4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54605-D80E-4D3D-9CD9-BB2B2CA0595C}" type="slidenum">
              <a:rPr lang="zh-CN" altLang="en-US" smtClean="0"/>
              <a:t>‹#›</a:t>
            </a:fld>
            <a:endParaRPr lang="zh-CN" altLang="en-US"/>
          </a:p>
        </p:txBody>
      </p:sp>
    </p:spTree>
    <p:extLst>
      <p:ext uri="{BB962C8B-B14F-4D97-AF65-F5344CB8AC3E}">
        <p14:creationId xmlns:p14="http://schemas.microsoft.com/office/powerpoint/2010/main" val="3226044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Eras Bold ITC" panose="020B0907030504020204" pitchFamily="34" charset="0"/>
              </a:rPr>
              <a:t>POSE ESTIMATION</a:t>
            </a:r>
            <a:endParaRPr lang="zh-CN" altLang="en-US" dirty="0">
              <a:latin typeface="Eras Bold ITC" panose="020B0907030504020204" pitchFamily="34" charset="0"/>
            </a:endParaRPr>
          </a:p>
        </p:txBody>
      </p:sp>
      <p:sp>
        <p:nvSpPr>
          <p:cNvPr id="3" name="副标题 2"/>
          <p:cNvSpPr>
            <a:spLocks noGrp="1"/>
          </p:cNvSpPr>
          <p:nvPr>
            <p:ph type="subTitle" idx="1"/>
          </p:nvPr>
        </p:nvSpPr>
        <p:spPr>
          <a:xfrm>
            <a:off x="1524000" y="3927354"/>
            <a:ext cx="9144000" cy="1655762"/>
          </a:xfrm>
        </p:spPr>
        <p:txBody>
          <a:bodyPr/>
          <a:lstStyle/>
          <a:p>
            <a:r>
              <a:rPr lang="zh-CN" altLang="en-US" dirty="0" smtClean="0">
                <a:latin typeface="+mn-ea"/>
              </a:rPr>
              <a:t>王艳红</a:t>
            </a:r>
            <a:endParaRPr lang="en-US" altLang="zh-CN" dirty="0" smtClean="0">
              <a:latin typeface="+mn-ea"/>
            </a:endParaRPr>
          </a:p>
          <a:p>
            <a:r>
              <a:rPr lang="en-US" altLang="zh-CN" dirty="0" smtClean="0">
                <a:latin typeface="+mn-ea"/>
              </a:rPr>
              <a:t>20180705</a:t>
            </a:r>
            <a:endParaRPr lang="zh-CN" altLang="en-US" dirty="0">
              <a:latin typeface="+mn-ea"/>
            </a:endParaRPr>
          </a:p>
        </p:txBody>
      </p:sp>
    </p:spTree>
    <p:extLst>
      <p:ext uri="{BB962C8B-B14F-4D97-AF65-F5344CB8AC3E}">
        <p14:creationId xmlns:p14="http://schemas.microsoft.com/office/powerpoint/2010/main" val="241404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自下而上的关键点检测算法</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smtClean="0"/>
              <a:t>Part Segm</a:t>
            </a:r>
            <a:r>
              <a:rPr lang="en-US" altLang="zh-CN" dirty="0"/>
              <a:t>e</a:t>
            </a:r>
            <a:r>
              <a:rPr lang="en-US" altLang="zh-CN" dirty="0" smtClean="0"/>
              <a:t>ntation</a:t>
            </a:r>
          </a:p>
          <a:p>
            <a:r>
              <a:rPr lang="en-US" altLang="zh-CN" dirty="0"/>
              <a:t>Part Affinity </a:t>
            </a:r>
            <a:r>
              <a:rPr lang="en-US" altLang="zh-CN" dirty="0" smtClean="0"/>
              <a:t>Field</a:t>
            </a:r>
          </a:p>
          <a:p>
            <a:r>
              <a:rPr lang="en-US" altLang="zh-CN" dirty="0" smtClean="0"/>
              <a:t>Associative Embedding</a:t>
            </a:r>
          </a:p>
          <a:p>
            <a:r>
              <a:rPr lang="en-US" altLang="zh-CN" dirty="0"/>
              <a:t>Mid-Range Offsets</a:t>
            </a:r>
            <a:endParaRPr lang="zh-CN" altLang="en-US" dirty="0"/>
          </a:p>
        </p:txBody>
      </p:sp>
    </p:spTree>
    <p:extLst>
      <p:ext uri="{BB962C8B-B14F-4D97-AF65-F5344CB8AC3E}">
        <p14:creationId xmlns:p14="http://schemas.microsoft.com/office/powerpoint/2010/main" val="267195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6333"/>
            <a:ext cx="10515600" cy="1325563"/>
          </a:xfrm>
        </p:spPr>
        <p:txBody>
          <a:bodyPr/>
          <a:lstStyle/>
          <a:p>
            <a:r>
              <a:rPr lang="en-US" altLang="zh-CN" dirty="0">
                <a:latin typeface="Adobe Gothic Std B" panose="020B0800000000000000" pitchFamily="34" charset="-128"/>
                <a:ea typeface="Adobe Gothic Std B" panose="020B0800000000000000" pitchFamily="34" charset="-128"/>
              </a:rPr>
              <a:t>Part Segmentation</a:t>
            </a:r>
            <a:endParaRPr lang="zh-CN" altLang="en-US" dirty="0">
              <a:latin typeface="Adobe Gothic Std B" panose="020B0800000000000000" pitchFamily="34" charset="-128"/>
            </a:endParaRPr>
          </a:p>
        </p:txBody>
      </p:sp>
      <p:sp>
        <p:nvSpPr>
          <p:cNvPr id="5" name="内容占位符 2"/>
          <p:cNvSpPr txBox="1">
            <a:spLocks/>
          </p:cNvSpPr>
          <p:nvPr/>
        </p:nvSpPr>
        <p:spPr>
          <a:xfrm>
            <a:off x="838200" y="1853235"/>
            <a:ext cx="51317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smtClean="0"/>
              <a:t>独立的</a:t>
            </a:r>
            <a:r>
              <a:rPr lang="zh-CN" altLang="zh-CN" sz="2400" dirty="0"/>
              <a:t>利用</a:t>
            </a:r>
            <a:r>
              <a:rPr lang="en-US" altLang="zh-CN" sz="2400" dirty="0"/>
              <a:t>pose FCN</a:t>
            </a:r>
            <a:r>
              <a:rPr lang="zh-CN" altLang="zh-CN" sz="2400" dirty="0"/>
              <a:t>和</a:t>
            </a:r>
            <a:r>
              <a:rPr lang="en-US" altLang="zh-CN" sz="2400" dirty="0"/>
              <a:t>part FCN</a:t>
            </a:r>
            <a:r>
              <a:rPr lang="zh-CN" altLang="zh-CN" sz="2400" dirty="0"/>
              <a:t>分别得到</a:t>
            </a:r>
            <a:r>
              <a:rPr lang="en-US" altLang="zh-CN" sz="2400" dirty="0"/>
              <a:t>pixel-wise joint score map </a:t>
            </a:r>
            <a:r>
              <a:rPr lang="en-US" altLang="zh-CN" sz="2400" dirty="0" err="1"/>
              <a:t>P</a:t>
            </a:r>
            <a:r>
              <a:rPr lang="en-US" altLang="zh-CN" sz="2400" baseline="-25000" dirty="0" err="1"/>
              <a:t>j</a:t>
            </a:r>
            <a:r>
              <a:rPr lang="zh-CN" altLang="zh-CN" sz="2400" dirty="0"/>
              <a:t>、</a:t>
            </a:r>
            <a:r>
              <a:rPr lang="en-US" altLang="zh-CN" sz="2400" dirty="0" err="1"/>
              <a:t>piwel</a:t>
            </a:r>
            <a:r>
              <a:rPr lang="en-US" altLang="zh-CN" sz="2400" dirty="0"/>
              <a:t>-wise joint neighbor score map </a:t>
            </a:r>
            <a:r>
              <a:rPr lang="en-US" altLang="zh-CN" sz="2400" dirty="0" err="1"/>
              <a:t>P</a:t>
            </a:r>
            <a:r>
              <a:rPr lang="en-US" altLang="zh-CN" sz="2400" baseline="-25000" dirty="0" err="1"/>
              <a:t>n</a:t>
            </a:r>
            <a:r>
              <a:rPr lang="zh-CN" altLang="zh-CN" sz="2400" dirty="0"/>
              <a:t>和</a:t>
            </a:r>
            <a:r>
              <a:rPr lang="en-US" altLang="zh-CN" sz="2400" dirty="0"/>
              <a:t>part score map P</a:t>
            </a:r>
            <a:r>
              <a:rPr lang="en-US" altLang="zh-CN" sz="2400" baseline="-25000" dirty="0"/>
              <a:t>s</a:t>
            </a:r>
            <a:r>
              <a:rPr lang="zh-CN" altLang="zh-CN" sz="2400" dirty="0" smtClean="0"/>
              <a:t>。</a:t>
            </a:r>
            <a:endParaRPr lang="en-US" altLang="zh-CN" sz="2400" dirty="0" smtClean="0"/>
          </a:p>
          <a:p>
            <a:r>
              <a:rPr lang="zh-CN" altLang="zh-CN" sz="2400" dirty="0" smtClean="0"/>
              <a:t>利用</a:t>
            </a:r>
            <a:r>
              <a:rPr lang="zh-CN" altLang="zh-CN" sz="2400" dirty="0"/>
              <a:t>三个</a:t>
            </a:r>
            <a:r>
              <a:rPr lang="en-US" altLang="zh-CN" sz="2400" dirty="0"/>
              <a:t>map</a:t>
            </a:r>
            <a:r>
              <a:rPr lang="zh-CN" altLang="zh-CN" sz="2400" dirty="0"/>
              <a:t>作为输入，设计一个</a:t>
            </a:r>
            <a:r>
              <a:rPr lang="en-US" altLang="zh-CN" sz="2400" dirty="0"/>
              <a:t>FCRF</a:t>
            </a:r>
            <a:r>
              <a:rPr lang="zh-CN" altLang="zh-CN" sz="2400" dirty="0"/>
              <a:t>得到</a:t>
            </a:r>
            <a:r>
              <a:rPr lang="en-US" altLang="zh-CN" sz="2400" dirty="0"/>
              <a:t>refined pose </a:t>
            </a:r>
            <a:r>
              <a:rPr lang="en-US" altLang="zh-CN" sz="2400" dirty="0" smtClean="0"/>
              <a:t>estimation</a:t>
            </a:r>
          </a:p>
          <a:p>
            <a:r>
              <a:rPr lang="zh-CN" altLang="zh-CN" sz="2400" dirty="0" smtClean="0"/>
              <a:t>用</a:t>
            </a:r>
            <a:r>
              <a:rPr lang="en-US" altLang="zh-CN" sz="2400" dirty="0"/>
              <a:t>part score map P</a:t>
            </a:r>
            <a:r>
              <a:rPr lang="en-US" altLang="zh-CN" sz="2400" baseline="-25000" dirty="0"/>
              <a:t>s</a:t>
            </a:r>
            <a:r>
              <a:rPr lang="zh-CN" altLang="zh-CN" sz="2400" dirty="0"/>
              <a:t>和</a:t>
            </a:r>
            <a:r>
              <a:rPr lang="en-US" altLang="zh-CN" sz="2400" dirty="0"/>
              <a:t>refined pose estimation</a:t>
            </a:r>
            <a:r>
              <a:rPr lang="zh-CN" altLang="zh-CN" sz="2400" dirty="0"/>
              <a:t>得到</a:t>
            </a:r>
            <a:r>
              <a:rPr lang="en-US" altLang="zh-CN" sz="2400" dirty="0"/>
              <a:t>refined poses part segmentation</a:t>
            </a:r>
            <a:r>
              <a:rPr lang="zh-CN" altLang="zh-CN" sz="2400" dirty="0"/>
              <a:t>。</a:t>
            </a:r>
            <a:endParaRPr lang="en-US" altLang="zh-CN" sz="2000" dirty="0"/>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6819655" y="1853235"/>
            <a:ext cx="4944453" cy="3844180"/>
          </a:xfrm>
          <a:prstGeom prst="rect">
            <a:avLst/>
          </a:prstGeom>
        </p:spPr>
      </p:pic>
    </p:spTree>
    <p:extLst>
      <p:ext uri="{BB962C8B-B14F-4D97-AF65-F5344CB8AC3E}">
        <p14:creationId xmlns:p14="http://schemas.microsoft.com/office/powerpoint/2010/main" val="393576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6333"/>
            <a:ext cx="10515600" cy="1325563"/>
          </a:xfrm>
        </p:spPr>
        <p:txBody>
          <a:bodyPr/>
          <a:lstStyle/>
          <a:p>
            <a:r>
              <a:rPr lang="en-US" altLang="zh-CN" dirty="0">
                <a:latin typeface="Adobe Gothic Std B" panose="020B0800000000000000" pitchFamily="34" charset="-128"/>
                <a:ea typeface="Adobe Gothic Std B" panose="020B0800000000000000" pitchFamily="34" charset="-128"/>
              </a:rPr>
              <a:t>Part Affinity Fields</a:t>
            </a:r>
            <a:endParaRPr lang="zh-CN" altLang="en-US" dirty="0">
              <a:latin typeface="Adobe Gothic Std B" panose="020B0800000000000000" pitchFamily="34" charset="-128"/>
            </a:endParaRPr>
          </a:p>
        </p:txBody>
      </p:sp>
      <p:sp>
        <p:nvSpPr>
          <p:cNvPr id="5" name="内容占位符 2"/>
          <p:cNvSpPr txBox="1">
            <a:spLocks/>
          </p:cNvSpPr>
          <p:nvPr/>
        </p:nvSpPr>
        <p:spPr>
          <a:xfrm>
            <a:off x="838200" y="4106007"/>
            <a:ext cx="10178562" cy="2098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t>网络</a:t>
            </a:r>
            <a:r>
              <a:rPr lang="zh-CN" altLang="zh-CN" dirty="0"/>
              <a:t>通过两个互相独立的</a:t>
            </a:r>
            <a:r>
              <a:rPr lang="en-US" altLang="zh-CN" dirty="0"/>
              <a:t>CNN</a:t>
            </a:r>
            <a:r>
              <a:rPr lang="zh-CN" altLang="zh-CN" dirty="0"/>
              <a:t>得到关键点的</a:t>
            </a:r>
            <a:r>
              <a:rPr lang="en-US" altLang="zh-CN" dirty="0"/>
              <a:t>confidence maps </a:t>
            </a:r>
            <a:r>
              <a:rPr lang="en-US" altLang="zh-CN" dirty="0" smtClean="0"/>
              <a:t>S</a:t>
            </a:r>
            <a:r>
              <a:rPr lang="zh-CN" altLang="zh-CN" dirty="0" smtClean="0"/>
              <a:t>和</a:t>
            </a:r>
            <a:r>
              <a:rPr lang="zh-CN" altLang="zh-CN" dirty="0"/>
              <a:t>关键点之间连接的</a:t>
            </a:r>
            <a:r>
              <a:rPr lang="en-US" altLang="zh-CN" dirty="0"/>
              <a:t>affinity fields </a:t>
            </a:r>
            <a:r>
              <a:rPr lang="en-US" altLang="zh-CN" dirty="0" smtClean="0"/>
              <a:t>L</a:t>
            </a:r>
          </a:p>
          <a:p>
            <a:r>
              <a:rPr lang="zh-CN" altLang="en-US" dirty="0" smtClean="0"/>
              <a:t>根据这些信息得到完整的人体</a:t>
            </a:r>
            <a:endParaRPr lang="zh-CN" altLang="zh-CN" dirty="0"/>
          </a:p>
        </p:txBody>
      </p:sp>
      <p:pic>
        <p:nvPicPr>
          <p:cNvPr id="7" name="图片 6"/>
          <p:cNvPicPr/>
          <p:nvPr/>
        </p:nvPicPr>
        <p:blipFill>
          <a:blip r:embed="rId2"/>
          <a:stretch>
            <a:fillRect/>
          </a:stretch>
        </p:blipFill>
        <p:spPr>
          <a:xfrm>
            <a:off x="838200" y="1537823"/>
            <a:ext cx="8120624" cy="2365961"/>
          </a:xfrm>
          <a:prstGeom prst="rect">
            <a:avLst/>
          </a:prstGeom>
        </p:spPr>
      </p:pic>
    </p:spTree>
    <p:extLst>
      <p:ext uri="{BB962C8B-B14F-4D97-AF65-F5344CB8AC3E}">
        <p14:creationId xmlns:p14="http://schemas.microsoft.com/office/powerpoint/2010/main" val="376566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6333"/>
            <a:ext cx="10515600" cy="1325563"/>
          </a:xfrm>
        </p:spPr>
        <p:txBody>
          <a:bodyPr/>
          <a:lstStyle/>
          <a:p>
            <a:r>
              <a:rPr lang="en-US" altLang="zh-CN" dirty="0">
                <a:latin typeface="Adobe Gothic Std B" panose="020B0800000000000000" pitchFamily="34" charset="-128"/>
                <a:ea typeface="Adobe Gothic Std B" panose="020B0800000000000000" pitchFamily="34" charset="-128"/>
              </a:rPr>
              <a:t>Associative Embedding</a:t>
            </a:r>
            <a:endParaRPr lang="zh-CN" altLang="en-US" dirty="0">
              <a:latin typeface="Adobe Gothic Std B" panose="020B0800000000000000" pitchFamily="34" charset="-128"/>
            </a:endParaRPr>
          </a:p>
        </p:txBody>
      </p:sp>
      <p:sp>
        <p:nvSpPr>
          <p:cNvPr id="6" name="内容占位符 2"/>
          <p:cNvSpPr txBox="1">
            <a:spLocks/>
          </p:cNvSpPr>
          <p:nvPr/>
        </p:nvSpPr>
        <p:spPr>
          <a:xfrm>
            <a:off x="838200" y="1776047"/>
            <a:ext cx="10178562" cy="4428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zh-CN" dirty="0"/>
          </a:p>
        </p:txBody>
      </p:sp>
      <p:sp>
        <p:nvSpPr>
          <p:cNvPr id="8" name="内容占位符 2"/>
          <p:cNvSpPr txBox="1">
            <a:spLocks/>
          </p:cNvSpPr>
          <p:nvPr/>
        </p:nvSpPr>
        <p:spPr>
          <a:xfrm>
            <a:off x="838200" y="2329961"/>
            <a:ext cx="10178562" cy="4279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通过使用高维空间的向量来编码不同人体的不同关键点之间的关系，可以通过两个关键点在高维空间上的距离来判断两个关键点是否属于同一个人，从而达到聚类的目的。</a:t>
            </a:r>
            <a:endParaRPr lang="en-US" altLang="zh-CN" sz="2400" dirty="0" smtClean="0"/>
          </a:p>
          <a:p>
            <a:r>
              <a:rPr lang="zh-CN" altLang="zh-CN" sz="2400" dirty="0"/>
              <a:t>训练集是需要有关键点标签以及几个关键点是否属于同一物体，不需要其他特殊标注，因为在训练中，会同时产生</a:t>
            </a:r>
            <a:r>
              <a:rPr lang="en-US" altLang="zh-CN" sz="2400" dirty="0" err="1"/>
              <a:t>keypoint</a:t>
            </a:r>
            <a:r>
              <a:rPr lang="en-US" altLang="zh-CN" sz="2400" dirty="0"/>
              <a:t> detection </a:t>
            </a:r>
            <a:r>
              <a:rPr lang="en-US" altLang="zh-CN" sz="2400" dirty="0" err="1"/>
              <a:t>heatmap</a:t>
            </a:r>
            <a:r>
              <a:rPr lang="zh-CN" altLang="zh-CN" sz="2400" dirty="0"/>
              <a:t>和</a:t>
            </a:r>
            <a:r>
              <a:rPr lang="en-US" altLang="zh-CN" sz="2400" dirty="0"/>
              <a:t>human tagging </a:t>
            </a:r>
            <a:r>
              <a:rPr lang="en-US" altLang="zh-CN" sz="2400" dirty="0" err="1"/>
              <a:t>heatmap</a:t>
            </a:r>
            <a:r>
              <a:rPr lang="zh-CN" altLang="zh-CN" sz="2400" dirty="0"/>
              <a:t>，对于多人图片，同一个关键点的</a:t>
            </a:r>
            <a:r>
              <a:rPr lang="en-US" altLang="zh-CN" sz="2400" dirty="0" err="1"/>
              <a:t>heatmap</a:t>
            </a:r>
            <a:r>
              <a:rPr lang="zh-CN" altLang="zh-CN" sz="2400" dirty="0"/>
              <a:t>会有多个</a:t>
            </a:r>
            <a:r>
              <a:rPr lang="en-US" altLang="zh-CN" sz="2400" dirty="0"/>
              <a:t>peak</a:t>
            </a:r>
            <a:r>
              <a:rPr lang="zh-CN" altLang="zh-CN" sz="2400" dirty="0"/>
              <a:t>，同一个</a:t>
            </a:r>
            <a:r>
              <a:rPr lang="en-US" altLang="zh-CN" sz="2400" dirty="0"/>
              <a:t>human</a:t>
            </a:r>
            <a:r>
              <a:rPr lang="zh-CN" altLang="zh-CN" sz="2400" dirty="0"/>
              <a:t>的各个关键点有相近的</a:t>
            </a:r>
            <a:r>
              <a:rPr lang="en-US" altLang="zh-CN" sz="2400" dirty="0"/>
              <a:t>tag</a:t>
            </a:r>
            <a:r>
              <a:rPr lang="zh-CN" altLang="zh-CN" sz="2400" dirty="0"/>
              <a:t>（但是这些</a:t>
            </a:r>
            <a:r>
              <a:rPr lang="en-US" altLang="zh-CN" sz="2400" dirty="0"/>
              <a:t>tag</a:t>
            </a:r>
            <a:r>
              <a:rPr lang="zh-CN" altLang="zh-CN" sz="2400" dirty="0"/>
              <a:t>不是自己指定的固定值，我们只在意同一个</a:t>
            </a:r>
            <a:r>
              <a:rPr lang="en-US" altLang="zh-CN" sz="2400" dirty="0"/>
              <a:t>human</a:t>
            </a:r>
            <a:r>
              <a:rPr lang="zh-CN" altLang="zh-CN" sz="2400" dirty="0"/>
              <a:t>的</a:t>
            </a:r>
            <a:r>
              <a:rPr lang="en-US" altLang="zh-CN" sz="2400" dirty="0"/>
              <a:t>tag</a:t>
            </a:r>
            <a:r>
              <a:rPr lang="zh-CN" altLang="zh-CN" sz="2400" dirty="0"/>
              <a:t>的</a:t>
            </a:r>
            <a:r>
              <a:rPr lang="en-US" altLang="zh-CN" sz="2400" dirty="0"/>
              <a:t>difference</a:t>
            </a:r>
            <a:r>
              <a:rPr lang="zh-CN" altLang="zh-CN" sz="2400" dirty="0"/>
              <a:t>），根据</a:t>
            </a:r>
            <a:r>
              <a:rPr lang="en-US" altLang="zh-CN" sz="2400" dirty="0"/>
              <a:t>tag</a:t>
            </a:r>
            <a:r>
              <a:rPr lang="zh-CN" altLang="zh-CN" sz="2400" dirty="0"/>
              <a:t>值进行</a:t>
            </a:r>
            <a:r>
              <a:rPr lang="en-US" altLang="zh-CN" sz="2400" dirty="0" smtClean="0"/>
              <a:t>group</a:t>
            </a:r>
            <a:r>
              <a:rPr lang="zh-CN" altLang="en-US" sz="2400" dirty="0" smtClean="0"/>
              <a:t>。</a:t>
            </a:r>
            <a:endParaRPr lang="en-US" altLang="zh-CN" sz="2400" dirty="0" smtClean="0"/>
          </a:p>
          <a:p>
            <a:endParaRPr lang="zh-CN" altLang="zh-CN" dirty="0"/>
          </a:p>
        </p:txBody>
      </p:sp>
    </p:spTree>
    <p:extLst>
      <p:ext uri="{BB962C8B-B14F-4D97-AF65-F5344CB8AC3E}">
        <p14:creationId xmlns:p14="http://schemas.microsoft.com/office/powerpoint/2010/main" val="227576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6333"/>
            <a:ext cx="10515600" cy="1325563"/>
          </a:xfrm>
        </p:spPr>
        <p:txBody>
          <a:bodyPr/>
          <a:lstStyle/>
          <a:p>
            <a:r>
              <a:rPr lang="en-US" altLang="zh-CN" dirty="0" smtClean="0">
                <a:latin typeface="Adobe Gothic Std B" panose="020B0800000000000000" pitchFamily="34" charset="-128"/>
                <a:ea typeface="Adobe Gothic Std B" panose="020B0800000000000000" pitchFamily="34" charset="-128"/>
              </a:rPr>
              <a:t>Mid-Range Offsets</a:t>
            </a:r>
            <a:endParaRPr lang="zh-CN" altLang="en-US" dirty="0">
              <a:latin typeface="Adobe Gothic Std B" panose="020B0800000000000000" pitchFamily="34" charset="-128"/>
            </a:endParaRPr>
          </a:p>
        </p:txBody>
      </p:sp>
      <p:sp>
        <p:nvSpPr>
          <p:cNvPr id="6" name="内容占位符 2"/>
          <p:cNvSpPr txBox="1">
            <a:spLocks/>
          </p:cNvSpPr>
          <p:nvPr/>
        </p:nvSpPr>
        <p:spPr>
          <a:xfrm>
            <a:off x="838200" y="1776047"/>
            <a:ext cx="10178562" cy="4428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zh-CN" dirty="0"/>
          </a:p>
        </p:txBody>
      </p:sp>
      <p:sp>
        <p:nvSpPr>
          <p:cNvPr id="8" name="内容占位符 2"/>
          <p:cNvSpPr txBox="1">
            <a:spLocks/>
          </p:cNvSpPr>
          <p:nvPr/>
        </p:nvSpPr>
        <p:spPr>
          <a:xfrm>
            <a:off x="838200" y="2329961"/>
            <a:ext cx="10178562" cy="1793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该方法通过直接回归一个关键点到另一个关键点之间的</a:t>
            </a:r>
            <a:r>
              <a:rPr lang="en-US" altLang="zh-CN" sz="2400" dirty="0" smtClean="0"/>
              <a:t>offset</a:t>
            </a:r>
            <a:r>
              <a:rPr lang="zh-CN" altLang="en-US" sz="2400" dirty="0" smtClean="0"/>
              <a:t>来建模两个关键点之间的关系，这种较长距离的</a:t>
            </a:r>
            <a:r>
              <a:rPr lang="en-US" altLang="zh-CN" sz="2400" dirty="0" smtClean="0"/>
              <a:t>offsets</a:t>
            </a:r>
            <a:r>
              <a:rPr lang="zh-CN" altLang="en-US" sz="2400" dirty="0" smtClean="0"/>
              <a:t>是较难学习的，在回归具体数值时会有较大误差，这里可以用关键点周围的</a:t>
            </a:r>
            <a:r>
              <a:rPr lang="en-US" altLang="zh-CN" sz="2400" dirty="0" smtClean="0"/>
              <a:t>Short-Range Offsets</a:t>
            </a:r>
            <a:r>
              <a:rPr lang="zh-CN" altLang="en-US" sz="2400" dirty="0" smtClean="0"/>
              <a:t>去进一步</a:t>
            </a:r>
            <a:r>
              <a:rPr lang="en-US" altLang="zh-CN" sz="2400" dirty="0" smtClean="0"/>
              <a:t>Refine</a:t>
            </a:r>
            <a:r>
              <a:rPr lang="zh-CN" altLang="en-US" sz="2400" dirty="0" smtClean="0"/>
              <a:t>对应的</a:t>
            </a:r>
            <a:r>
              <a:rPr lang="en-US" altLang="zh-CN" sz="2400" dirty="0" smtClean="0"/>
              <a:t>offsets</a:t>
            </a:r>
            <a:r>
              <a:rPr lang="zh-CN" altLang="en-US" sz="2400" dirty="0" smtClean="0"/>
              <a:t>。</a:t>
            </a:r>
            <a:endParaRPr lang="zh-CN" altLang="zh-CN" dirty="0"/>
          </a:p>
        </p:txBody>
      </p:sp>
    </p:spTree>
    <p:extLst>
      <p:ext uri="{BB962C8B-B14F-4D97-AF65-F5344CB8AC3E}">
        <p14:creationId xmlns:p14="http://schemas.microsoft.com/office/powerpoint/2010/main" val="377840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关键点检测简要介绍</a:t>
            </a:r>
            <a:endParaRPr lang="en-US" altLang="zh-CN" dirty="0" smtClean="0"/>
          </a:p>
          <a:p>
            <a:r>
              <a:rPr lang="zh-CN" altLang="en-US" dirty="0" smtClean="0"/>
              <a:t>传统算法概述</a:t>
            </a:r>
            <a:endParaRPr lang="en-US" altLang="zh-CN" dirty="0" smtClean="0"/>
          </a:p>
          <a:p>
            <a:r>
              <a:rPr lang="zh-CN" altLang="en-US" dirty="0" smtClean="0"/>
              <a:t>自上而下关键点检测算法介绍</a:t>
            </a:r>
            <a:endParaRPr lang="en-US" altLang="zh-CN" dirty="0" smtClean="0"/>
          </a:p>
          <a:p>
            <a:r>
              <a:rPr lang="zh-CN" altLang="en-US" dirty="0" smtClean="0"/>
              <a:t>自下而上关键点检测算法介绍</a:t>
            </a:r>
            <a:endParaRPr lang="zh-CN" altLang="en-US" dirty="0"/>
          </a:p>
        </p:txBody>
      </p:sp>
    </p:spTree>
    <p:extLst>
      <p:ext uri="{BB962C8B-B14F-4D97-AF65-F5344CB8AC3E}">
        <p14:creationId xmlns:p14="http://schemas.microsoft.com/office/powerpoint/2010/main" val="374313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人体骨骼关键点检测</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smtClean="0"/>
              <a:t>主要检测人体的一些关键点，通过关键点描述人体骨骼信息</a:t>
            </a:r>
            <a:endParaRPr lang="zh-CN" altLang="en-US" dirty="0"/>
          </a:p>
        </p:txBody>
      </p:sp>
      <p:pic>
        <p:nvPicPr>
          <p:cNvPr id="4" name="图片 3"/>
          <p:cNvPicPr>
            <a:picLocks noChangeAspect="1"/>
          </p:cNvPicPr>
          <p:nvPr/>
        </p:nvPicPr>
        <p:blipFill>
          <a:blip r:embed="rId2"/>
          <a:stretch>
            <a:fillRect/>
          </a:stretch>
        </p:blipFill>
        <p:spPr>
          <a:xfrm>
            <a:off x="1604004" y="2445853"/>
            <a:ext cx="8104762" cy="3933333"/>
          </a:xfrm>
          <a:prstGeom prst="rect">
            <a:avLst/>
          </a:prstGeom>
        </p:spPr>
      </p:pic>
    </p:spTree>
    <p:extLst>
      <p:ext uri="{BB962C8B-B14F-4D97-AF65-F5344CB8AC3E}">
        <p14:creationId xmlns:p14="http://schemas.microsoft.com/office/powerpoint/2010/main" val="56519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3616" y="517525"/>
            <a:ext cx="3531577" cy="1325563"/>
          </a:xfrm>
        </p:spPr>
        <p:txBody>
          <a:bodyPr/>
          <a:lstStyle/>
          <a:p>
            <a:r>
              <a:rPr lang="zh-CN" altLang="en-US" dirty="0" smtClean="0">
                <a:latin typeface="微软雅黑" panose="020B0503020204020204" pitchFamily="34" charset="-122"/>
                <a:ea typeface="微软雅黑" panose="020B0503020204020204" pitchFamily="34" charset="-122"/>
              </a:rPr>
              <a:t>挑战</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5928946" y="2869223"/>
            <a:ext cx="4938346" cy="3460140"/>
          </a:xfrm>
        </p:spPr>
        <p:txBody>
          <a:bodyPr>
            <a:normAutofit/>
          </a:bodyPr>
          <a:lstStyle/>
          <a:p>
            <a:r>
              <a:rPr lang="zh-CN" altLang="en-US" sz="2000" dirty="0" smtClean="0">
                <a:latin typeface="+mn-ea"/>
              </a:rPr>
              <a:t>人体具有相当的柔性</a:t>
            </a:r>
            <a:endParaRPr lang="en-US" altLang="zh-CN" sz="2000" dirty="0" smtClean="0">
              <a:latin typeface="+mn-ea"/>
            </a:endParaRPr>
          </a:p>
          <a:p>
            <a:r>
              <a:rPr lang="zh-CN" altLang="en-US" sz="2000" dirty="0" smtClean="0">
                <a:latin typeface="+mn-ea"/>
              </a:rPr>
              <a:t>关键点可见性受穿着、姿态、视角等影响非常大</a:t>
            </a:r>
            <a:endParaRPr lang="en-US" altLang="zh-CN" sz="2000" dirty="0" smtClean="0">
              <a:latin typeface="+mn-ea"/>
            </a:endParaRPr>
          </a:p>
          <a:p>
            <a:r>
              <a:rPr lang="zh-CN" altLang="en-US" sz="2000" dirty="0" smtClean="0">
                <a:latin typeface="+mn-ea"/>
              </a:rPr>
              <a:t>遮挡、光照、雾等环境影响</a:t>
            </a:r>
            <a:endParaRPr lang="en-US" altLang="zh-CN" sz="2000" dirty="0" smtClean="0">
              <a:latin typeface="+mn-ea"/>
            </a:endParaRPr>
          </a:p>
          <a:p>
            <a:r>
              <a:rPr lang="en-US" altLang="zh-CN" sz="2000" dirty="0" smtClean="0">
                <a:latin typeface="+mn-ea"/>
              </a:rPr>
              <a:t>2D</a:t>
            </a:r>
            <a:r>
              <a:rPr lang="zh-CN" altLang="en-US" sz="2000" dirty="0" smtClean="0">
                <a:latin typeface="+mn-ea"/>
              </a:rPr>
              <a:t>和</a:t>
            </a:r>
            <a:r>
              <a:rPr lang="en-US" altLang="zh-CN" sz="2000" dirty="0" smtClean="0">
                <a:latin typeface="+mn-ea"/>
              </a:rPr>
              <a:t>3D</a:t>
            </a:r>
            <a:r>
              <a:rPr lang="zh-CN" altLang="en-US" sz="2000" dirty="0" smtClean="0">
                <a:latin typeface="+mn-ea"/>
              </a:rPr>
              <a:t>关键点在视觉上的差异</a:t>
            </a:r>
            <a:endParaRPr lang="en-US" altLang="zh-CN" sz="2000" dirty="0" smtClean="0">
              <a:latin typeface="+mn-ea"/>
            </a:endParaRPr>
          </a:p>
        </p:txBody>
      </p:sp>
      <p:sp>
        <p:nvSpPr>
          <p:cNvPr id="4" name="文本框 3"/>
          <p:cNvSpPr txBox="1"/>
          <p:nvPr/>
        </p:nvSpPr>
        <p:spPr>
          <a:xfrm>
            <a:off x="990600" y="1865201"/>
            <a:ext cx="4217377" cy="400110"/>
          </a:xfrm>
          <a:prstGeom prst="rect">
            <a:avLst/>
          </a:prstGeom>
          <a:noFill/>
        </p:spPr>
        <p:txBody>
          <a:bodyPr wrap="square" rtlCol="0">
            <a:spAutoFit/>
          </a:bodyPr>
          <a:lstStyle/>
          <a:p>
            <a:r>
              <a:rPr lang="zh-CN" altLang="en-US" sz="2000" dirty="0">
                <a:latin typeface="+mj-lt"/>
              </a:rPr>
              <a:t>行为识别，任务跟踪，步态识别</a:t>
            </a:r>
            <a:r>
              <a:rPr lang="zh-CN" altLang="en-US" sz="2000" dirty="0" smtClean="0">
                <a:latin typeface="+mj-lt"/>
              </a:rPr>
              <a:t>等</a:t>
            </a:r>
            <a:endParaRPr lang="zh-CN" altLang="en-US" dirty="0"/>
          </a:p>
        </p:txBody>
      </p:sp>
      <p:sp>
        <p:nvSpPr>
          <p:cNvPr id="8" name="标题 1"/>
          <p:cNvSpPr txBox="1">
            <a:spLocks/>
          </p:cNvSpPr>
          <p:nvPr/>
        </p:nvSpPr>
        <p:spPr>
          <a:xfrm>
            <a:off x="990600" y="517525"/>
            <a:ext cx="3531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微软雅黑" panose="020B0503020204020204" pitchFamily="34" charset="-122"/>
                <a:ea typeface="微软雅黑" panose="020B0503020204020204" pitchFamily="34" charset="-122"/>
              </a:rPr>
              <a:t>应用</a:t>
            </a:r>
            <a:endParaRPr lang="zh-CN" altLang="en-US" dirty="0">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a:xfrm>
            <a:off x="990600" y="2869223"/>
            <a:ext cx="4938346" cy="3460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latin typeface="+mn-ea"/>
              </a:rPr>
              <a:t>智能视频监控</a:t>
            </a:r>
            <a:endParaRPr lang="en-US" altLang="zh-CN" sz="2000" smtClean="0">
              <a:latin typeface="+mn-ea"/>
            </a:endParaRPr>
          </a:p>
          <a:p>
            <a:r>
              <a:rPr lang="zh-CN" altLang="en-US" sz="2000" smtClean="0">
                <a:latin typeface="+mn-ea"/>
              </a:rPr>
              <a:t>病人监护系统</a:t>
            </a:r>
            <a:endParaRPr lang="en-US" altLang="zh-CN" sz="2000" smtClean="0">
              <a:latin typeface="+mn-ea"/>
            </a:endParaRPr>
          </a:p>
          <a:p>
            <a:r>
              <a:rPr lang="zh-CN" altLang="en-US" sz="2000" smtClean="0">
                <a:latin typeface="+mn-ea"/>
              </a:rPr>
              <a:t>人机交互</a:t>
            </a:r>
            <a:endParaRPr lang="en-US" altLang="zh-CN" sz="2000" smtClean="0">
              <a:latin typeface="+mn-ea"/>
            </a:endParaRPr>
          </a:p>
          <a:p>
            <a:r>
              <a:rPr lang="zh-CN" altLang="en-US" sz="2000" smtClean="0">
                <a:latin typeface="+mn-ea"/>
              </a:rPr>
              <a:t>虚拟现实</a:t>
            </a:r>
            <a:endParaRPr lang="en-US" altLang="zh-CN" sz="2000" smtClean="0">
              <a:latin typeface="+mn-ea"/>
            </a:endParaRPr>
          </a:p>
          <a:p>
            <a:r>
              <a:rPr lang="zh-CN" altLang="en-US" sz="2000" smtClean="0">
                <a:latin typeface="+mn-ea"/>
              </a:rPr>
              <a:t>人体动画</a:t>
            </a:r>
            <a:endParaRPr lang="en-US" altLang="zh-CN" sz="2000" smtClean="0">
              <a:latin typeface="+mn-ea"/>
            </a:endParaRPr>
          </a:p>
          <a:p>
            <a:r>
              <a:rPr lang="zh-CN" altLang="en-US" sz="2000" smtClean="0">
                <a:latin typeface="+mn-ea"/>
              </a:rPr>
              <a:t>智能家居</a:t>
            </a:r>
            <a:endParaRPr lang="en-US" altLang="zh-CN" sz="2000" smtClean="0">
              <a:latin typeface="+mn-ea"/>
            </a:endParaRPr>
          </a:p>
          <a:p>
            <a:r>
              <a:rPr lang="zh-CN" altLang="en-US" sz="2000" smtClean="0">
                <a:latin typeface="+mn-ea"/>
              </a:rPr>
              <a:t>智能安防</a:t>
            </a:r>
            <a:endParaRPr lang="en-US" altLang="zh-CN" sz="2000" smtClean="0">
              <a:latin typeface="+mn-ea"/>
            </a:endParaRPr>
          </a:p>
          <a:p>
            <a:r>
              <a:rPr lang="zh-CN" altLang="en-US" sz="2000" smtClean="0">
                <a:latin typeface="+mn-ea"/>
              </a:rPr>
              <a:t>运动员辅助训练</a:t>
            </a:r>
            <a:endParaRPr lang="zh-CN" altLang="en-US" sz="2000" dirty="0">
              <a:latin typeface="+mn-ea"/>
            </a:endParaRPr>
          </a:p>
        </p:txBody>
      </p:sp>
    </p:spTree>
    <p:extLst>
      <p:ext uri="{BB962C8B-B14F-4D97-AF65-F5344CB8AC3E}">
        <p14:creationId xmlns:p14="http://schemas.microsoft.com/office/powerpoint/2010/main" val="416864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传统算法概述</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zh-CN" b="1" dirty="0"/>
              <a:t>自上而下：</a:t>
            </a:r>
            <a:r>
              <a:rPr lang="zh-CN" altLang="zh-CN" dirty="0"/>
              <a:t>人体检测和担任人体关键点检测。先进行目标检测，在框选基础上实现人体骨骼关键点检测，代表性算法有</a:t>
            </a:r>
            <a:r>
              <a:rPr lang="en-US" altLang="zh-CN" dirty="0"/>
              <a:t>G-RMI, CFN, RMPE, Mask R-CNN, and CPN</a:t>
            </a:r>
            <a:endParaRPr lang="zh-CN" altLang="zh-CN" dirty="0"/>
          </a:p>
          <a:p>
            <a:r>
              <a:rPr lang="zh-CN" altLang="zh-CN" b="1" dirty="0"/>
              <a:t>自下而上：</a:t>
            </a:r>
            <a:r>
              <a:rPr lang="zh-CN" altLang="zh-CN" dirty="0"/>
              <a:t>关键点检测和关键点聚类。对关键点之间关系进行建模的代表性算法有</a:t>
            </a:r>
            <a:r>
              <a:rPr lang="en-US" altLang="zh-CN" dirty="0"/>
              <a:t>PAF, Associative Embedding, Part Segmentation, Mid-Range offsets</a:t>
            </a:r>
            <a:r>
              <a:rPr lang="zh-CN" altLang="zh-CN" dirty="0" smtClean="0"/>
              <a:t>。</a:t>
            </a:r>
            <a:endParaRPr lang="zh-CN" altLang="zh-CN" dirty="0"/>
          </a:p>
        </p:txBody>
      </p:sp>
    </p:spTree>
    <p:extLst>
      <p:ext uri="{BB962C8B-B14F-4D97-AF65-F5344CB8AC3E}">
        <p14:creationId xmlns:p14="http://schemas.microsoft.com/office/powerpoint/2010/main" val="90785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自上而下的关键点检测算法</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a:t>Convolutional Pose </a:t>
            </a:r>
            <a:r>
              <a:rPr lang="en-US" altLang="zh-CN" dirty="0" smtClean="0"/>
              <a:t>Machine</a:t>
            </a:r>
          </a:p>
          <a:p>
            <a:r>
              <a:rPr lang="en-US" altLang="zh-CN" dirty="0"/>
              <a:t>Cascaded Pyramid </a:t>
            </a:r>
            <a:r>
              <a:rPr lang="en-US" altLang="zh-CN" dirty="0" smtClean="0"/>
              <a:t>Network</a:t>
            </a:r>
          </a:p>
          <a:p>
            <a:r>
              <a:rPr lang="en-US" altLang="zh-CN" dirty="0"/>
              <a:t>RMPE</a:t>
            </a:r>
            <a:endParaRPr lang="zh-CN" altLang="en-US" dirty="0"/>
          </a:p>
        </p:txBody>
      </p:sp>
    </p:spTree>
    <p:extLst>
      <p:ext uri="{BB962C8B-B14F-4D97-AF65-F5344CB8AC3E}">
        <p14:creationId xmlns:p14="http://schemas.microsoft.com/office/powerpoint/2010/main" val="252989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dobe Gothic Std B" panose="020B0800000000000000" pitchFamily="34" charset="-128"/>
                <a:ea typeface="Adobe Gothic Std B" panose="020B0800000000000000" pitchFamily="34" charset="-128"/>
              </a:rPr>
              <a:t>Convolutional Pose Machine</a:t>
            </a:r>
            <a:endParaRPr lang="zh-CN" altLang="en-US" dirty="0">
              <a:latin typeface="Adobe Gothic Std B" panose="020B0800000000000000" pitchFamily="34" charset="-128"/>
            </a:endParaRPr>
          </a:p>
        </p:txBody>
      </p:sp>
      <p:pic>
        <p:nvPicPr>
          <p:cNvPr id="4" name="内容占位符 3" descr="https://img-blog.csdn.net/2016042617304685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2342" y="1852001"/>
            <a:ext cx="4924066" cy="4351338"/>
          </a:xfrm>
          <a:prstGeom prst="rect">
            <a:avLst/>
          </a:prstGeom>
          <a:noFill/>
          <a:ln>
            <a:noFill/>
          </a:ln>
        </p:spPr>
      </p:pic>
      <p:sp>
        <p:nvSpPr>
          <p:cNvPr id="5" name="内容占位符 2"/>
          <p:cNvSpPr txBox="1">
            <a:spLocks/>
          </p:cNvSpPr>
          <p:nvPr/>
        </p:nvSpPr>
        <p:spPr>
          <a:xfrm>
            <a:off x="838200" y="2098186"/>
            <a:ext cx="51317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网络结构分为多个</a:t>
            </a:r>
            <a:r>
              <a:rPr lang="en-US" altLang="zh-CN" sz="2400" dirty="0" smtClean="0"/>
              <a:t>stage</a:t>
            </a:r>
          </a:p>
          <a:p>
            <a:r>
              <a:rPr lang="zh-CN" altLang="en-US" sz="2400" dirty="0" smtClean="0"/>
              <a:t>其中第一个</a:t>
            </a:r>
            <a:r>
              <a:rPr lang="en-US" altLang="zh-CN" sz="2400" dirty="0" smtClean="0"/>
              <a:t>stage</a:t>
            </a:r>
            <a:r>
              <a:rPr lang="zh-CN" altLang="en-US" sz="2400" dirty="0" smtClean="0"/>
              <a:t>会产生初步的关键点的检测效果</a:t>
            </a:r>
            <a:endParaRPr lang="en-US" altLang="zh-CN" sz="2400" dirty="0" smtClean="0"/>
          </a:p>
          <a:p>
            <a:r>
              <a:rPr lang="zh-CN" altLang="en-US" sz="2400" dirty="0" smtClean="0"/>
              <a:t>接下来的几个</a:t>
            </a:r>
            <a:r>
              <a:rPr lang="en-US" altLang="zh-CN" sz="2400" dirty="0" smtClean="0"/>
              <a:t>stage</a:t>
            </a:r>
            <a:r>
              <a:rPr lang="zh-CN" altLang="en-US" sz="2400" dirty="0" smtClean="0"/>
              <a:t>均以前一个</a:t>
            </a:r>
            <a:r>
              <a:rPr lang="en-US" altLang="zh-CN" sz="2400" dirty="0" smtClean="0"/>
              <a:t>stage</a:t>
            </a:r>
            <a:r>
              <a:rPr lang="zh-CN" altLang="en-US" sz="2400" dirty="0" smtClean="0"/>
              <a:t>的预测输出和从原图提取的特征作为输入，进一步提高关键点的检测效果。</a:t>
            </a:r>
            <a:endParaRPr lang="en-US" altLang="zh-CN" sz="2400" dirty="0" smtClean="0"/>
          </a:p>
          <a:p>
            <a:r>
              <a:rPr lang="zh-CN" altLang="en-US" sz="2400" dirty="0"/>
              <a:t>人体关键</a:t>
            </a:r>
            <a:r>
              <a:rPr lang="zh-CN" altLang="en-US" sz="2400" dirty="0" smtClean="0"/>
              <a:t>点的先验分布（即关节点之间的相互限制）指导网络学习</a:t>
            </a:r>
            <a:endParaRPr lang="zh-CN" altLang="zh-CN" sz="2400" dirty="0"/>
          </a:p>
        </p:txBody>
      </p:sp>
    </p:spTree>
    <p:extLst>
      <p:ext uri="{BB962C8B-B14F-4D97-AF65-F5344CB8AC3E}">
        <p14:creationId xmlns:p14="http://schemas.microsoft.com/office/powerpoint/2010/main" val="274429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dobe Gothic Std B" panose="020B0800000000000000" pitchFamily="34" charset="-128"/>
                <a:ea typeface="Adobe Gothic Std B" panose="020B0800000000000000" pitchFamily="34" charset="-128"/>
              </a:rPr>
              <a:t>Cascaded Pyramid Network</a:t>
            </a:r>
            <a:endParaRPr lang="zh-CN" altLang="en-US" dirty="0">
              <a:latin typeface="Adobe Gothic Std B" panose="020B0800000000000000" pitchFamily="34" charset="-128"/>
            </a:endParaRPr>
          </a:p>
        </p:txBody>
      </p:sp>
      <p:sp>
        <p:nvSpPr>
          <p:cNvPr id="5" name="内容占位符 2"/>
          <p:cNvSpPr txBox="1">
            <a:spLocks/>
          </p:cNvSpPr>
          <p:nvPr/>
        </p:nvSpPr>
        <p:spPr>
          <a:xfrm>
            <a:off x="838200" y="1853235"/>
            <a:ext cx="51317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主要关注的是不同类别关键点的检测难度是不一样的</a:t>
            </a:r>
            <a:endParaRPr lang="en-US" altLang="zh-CN" sz="2400" dirty="0" smtClean="0"/>
          </a:p>
          <a:p>
            <a:r>
              <a:rPr lang="zh-CN" altLang="en-US" sz="2400" dirty="0" smtClean="0"/>
              <a:t>整个结构的思路是先检测比较简单的关键点、然后检测较难的关键点、最后检测更难的或不可见的关键点。</a:t>
            </a:r>
            <a:endParaRPr lang="en-US" altLang="zh-CN" sz="2400" dirty="0" smtClean="0"/>
          </a:p>
          <a:p>
            <a:r>
              <a:rPr lang="zh-CN" altLang="zh-CN" sz="2400" dirty="0"/>
              <a:t>较难检测的点是指需要增大局部区域感受野（通过增加网络层数）才可以检测到的点</a:t>
            </a:r>
            <a:r>
              <a:rPr lang="zh-CN" altLang="zh-CN" sz="2400" dirty="0" smtClean="0"/>
              <a:t>，在</a:t>
            </a:r>
            <a:r>
              <a:rPr lang="zh-CN" altLang="zh-CN" sz="2400" dirty="0"/>
              <a:t>较深的网络中会使用容易检测点作为辅助</a:t>
            </a:r>
            <a:r>
              <a:rPr lang="zh-CN" altLang="zh-CN" sz="2400" dirty="0" smtClean="0"/>
              <a:t>判断</a:t>
            </a:r>
            <a:r>
              <a:rPr lang="zh-CN" altLang="en-US" sz="2400" dirty="0" smtClean="0"/>
              <a:t>。</a:t>
            </a:r>
            <a:endParaRPr lang="en-US" altLang="zh-CN" sz="2400" dirty="0"/>
          </a:p>
        </p:txBody>
      </p:sp>
      <p:pic>
        <p:nvPicPr>
          <p:cNvPr id="6" name="图片 5" descr="https://img-blog.csdn.net/20171218205258780?watermark/2/text/aHR0cDovL2Jsb2cuY3Nkbi5uZXQvemhhbmdib3NoZW4=/font/5a6L5L2T/fontsize/400/fill/I0JBQkFCMA==/dissolve/70/gravity/SouthEast"/>
          <p:cNvPicPr/>
          <p:nvPr/>
        </p:nvPicPr>
        <p:blipFill>
          <a:blip r:embed="rId2">
            <a:extLst>
              <a:ext uri="{28A0092B-C50C-407E-A947-70E740481C1C}">
                <a14:useLocalDpi xmlns:a14="http://schemas.microsoft.com/office/drawing/2010/main" val="0"/>
              </a:ext>
            </a:extLst>
          </a:blip>
          <a:srcRect/>
          <a:stretch>
            <a:fillRect/>
          </a:stretch>
        </p:blipFill>
        <p:spPr bwMode="auto">
          <a:xfrm>
            <a:off x="6228422" y="1853235"/>
            <a:ext cx="5274310" cy="2420620"/>
          </a:xfrm>
          <a:prstGeom prst="rect">
            <a:avLst/>
          </a:prstGeom>
          <a:noFill/>
          <a:ln>
            <a:noFill/>
          </a:ln>
        </p:spPr>
      </p:pic>
    </p:spTree>
    <p:extLst>
      <p:ext uri="{BB962C8B-B14F-4D97-AF65-F5344CB8AC3E}">
        <p14:creationId xmlns:p14="http://schemas.microsoft.com/office/powerpoint/2010/main" val="41996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dobe Gothic Std B" panose="020B0800000000000000" pitchFamily="34" charset="-128"/>
                <a:ea typeface="Adobe Gothic Std B" panose="020B0800000000000000" pitchFamily="34" charset="-128"/>
              </a:rPr>
              <a:t>RMPE</a:t>
            </a:r>
            <a:endParaRPr lang="zh-CN" altLang="en-US" dirty="0">
              <a:latin typeface="Adobe Gothic Std B" panose="020B0800000000000000" pitchFamily="34" charset="-128"/>
            </a:endParaRPr>
          </a:p>
        </p:txBody>
      </p:sp>
      <p:sp>
        <p:nvSpPr>
          <p:cNvPr id="5" name="内容占位符 2"/>
          <p:cNvSpPr txBox="1">
            <a:spLocks/>
          </p:cNvSpPr>
          <p:nvPr/>
        </p:nvSpPr>
        <p:spPr>
          <a:xfrm>
            <a:off x="838200" y="1853235"/>
            <a:ext cx="51317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针对</a:t>
            </a:r>
            <a:r>
              <a:rPr lang="zh-CN" altLang="en-US" sz="2400" dirty="0" smtClean="0"/>
              <a:t>检测框定位误差、对同一个物体重复检测等问题。</a:t>
            </a:r>
            <a:endParaRPr lang="en-US" altLang="zh-CN" sz="2400" dirty="0" smtClean="0"/>
          </a:p>
          <a:p>
            <a:r>
              <a:rPr lang="zh-CN" altLang="en-US" sz="2400" dirty="0" smtClean="0"/>
              <a:t>通过空间变换网络将同一个人体的产生的不同裁剪区域（</a:t>
            </a:r>
            <a:r>
              <a:rPr lang="en-US" altLang="zh-CN" sz="2400" dirty="0" smtClean="0"/>
              <a:t>Proposals</a:t>
            </a:r>
            <a:r>
              <a:rPr lang="zh-CN" altLang="en-US" sz="2400" dirty="0" smtClean="0"/>
              <a:t>）都变换到一个较好的结果，如人体在裁剪区域的正中央，这样就不会产生对于一个人体的产生的不同</a:t>
            </a:r>
            <a:r>
              <a:rPr lang="en-US" altLang="zh-CN" sz="2400" dirty="0" smtClean="0"/>
              <a:t>Proposals</a:t>
            </a:r>
            <a:r>
              <a:rPr lang="zh-CN" altLang="en-US" sz="2400" dirty="0" smtClean="0"/>
              <a:t>有不同关键点检测效果。</a:t>
            </a:r>
            <a:endParaRPr lang="en-US" altLang="zh-CN" sz="2400" dirty="0" smtClean="0"/>
          </a:p>
          <a:p>
            <a:endParaRPr lang="en-US" altLang="zh-CN" sz="2400" dirty="0"/>
          </a:p>
        </p:txBody>
      </p:sp>
      <p:pic>
        <p:nvPicPr>
          <p:cNvPr id="7" name="图片 6"/>
          <p:cNvPicPr/>
          <p:nvPr/>
        </p:nvPicPr>
        <p:blipFill>
          <a:blip r:embed="rId2"/>
          <a:stretch>
            <a:fillRect/>
          </a:stretch>
        </p:blipFill>
        <p:spPr>
          <a:xfrm>
            <a:off x="6246007" y="1853235"/>
            <a:ext cx="5274310" cy="2345055"/>
          </a:xfrm>
          <a:prstGeom prst="rect">
            <a:avLst/>
          </a:prstGeom>
        </p:spPr>
      </p:pic>
    </p:spTree>
    <p:extLst>
      <p:ext uri="{BB962C8B-B14F-4D97-AF65-F5344CB8AC3E}">
        <p14:creationId xmlns:p14="http://schemas.microsoft.com/office/powerpoint/2010/main" val="21697445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755</Words>
  <Application>Microsoft Office PowerPoint</Application>
  <PresentationFormat>宽屏</PresentationFormat>
  <Paragraphs>63</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Adobe Gothic Std B</vt:lpstr>
      <vt:lpstr>等线</vt:lpstr>
      <vt:lpstr>等线 Light</vt:lpstr>
      <vt:lpstr>微软雅黑</vt:lpstr>
      <vt:lpstr>Arial</vt:lpstr>
      <vt:lpstr>Eras Bold ITC</vt:lpstr>
      <vt:lpstr>Office 主题​​</vt:lpstr>
      <vt:lpstr>POSE ESTIMATION</vt:lpstr>
      <vt:lpstr>主要内容</vt:lpstr>
      <vt:lpstr>人体骨骼关键点检测</vt:lpstr>
      <vt:lpstr>挑战</vt:lpstr>
      <vt:lpstr>传统算法概述</vt:lpstr>
      <vt:lpstr>自上而下的关键点检测算法</vt:lpstr>
      <vt:lpstr>Convolutional Pose Machine</vt:lpstr>
      <vt:lpstr>Cascaded Pyramid Network</vt:lpstr>
      <vt:lpstr>RMPE</vt:lpstr>
      <vt:lpstr>自下而上的关键点检测算法</vt:lpstr>
      <vt:lpstr>Part Segmentation</vt:lpstr>
      <vt:lpstr>Part Affinity Fields</vt:lpstr>
      <vt:lpstr>Associative Embedding</vt:lpstr>
      <vt:lpstr>Mid-Range Offsets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POSE ESTIMATION</dc:title>
  <dc:creator>BCRC01</dc:creator>
  <cp:lastModifiedBy>BCRC01</cp:lastModifiedBy>
  <cp:revision>8</cp:revision>
  <dcterms:created xsi:type="dcterms:W3CDTF">2018-07-04T12:12:59Z</dcterms:created>
  <dcterms:modified xsi:type="dcterms:W3CDTF">2018-07-04T13:12:58Z</dcterms:modified>
</cp:coreProperties>
</file>