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yu chen" initials="jc" lastIdx="1" clrIdx="0">
    <p:extLst>
      <p:ext uri="{19B8F6BF-5375-455C-9EA6-DF929625EA0E}">
        <p15:presenceInfo xmlns:p15="http://schemas.microsoft.com/office/powerpoint/2012/main" userId="84d4a4a444b7f9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9B602-BAAD-48CE-BE34-A09C4DB9A8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45DD5F-81AF-467C-8463-9A247ED39C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AFC3EB-8879-492E-9CDB-354C74CA355A}"/>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5" name="页脚占位符 4">
            <a:extLst>
              <a:ext uri="{FF2B5EF4-FFF2-40B4-BE49-F238E27FC236}">
                <a16:creationId xmlns:a16="http://schemas.microsoft.com/office/drawing/2014/main" id="{D0F6C23A-A046-403A-89A5-36B6117DE4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396A1E-68D8-4B96-BCBC-30FC486E83AC}"/>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321030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01AF7-F811-443E-8D6C-226C3ECA79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FB1E99-04D6-458C-AF26-FE76EACDD02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20EA67-CF05-4B39-812B-81086BAD0E2C}"/>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5" name="页脚占位符 4">
            <a:extLst>
              <a:ext uri="{FF2B5EF4-FFF2-40B4-BE49-F238E27FC236}">
                <a16:creationId xmlns:a16="http://schemas.microsoft.com/office/drawing/2014/main" id="{A82A8485-908F-4115-A664-B3C04A01A6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61245A-C0C9-4EEA-803C-C772155041ED}"/>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170280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FE5F6E-6EF6-4B59-B011-B732EE4DEC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F6B405-4428-4DEC-A1B6-DC072016A99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4B70B0-6E5E-4F0C-A82A-5F7AC6CBCC97}"/>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5" name="页脚占位符 4">
            <a:extLst>
              <a:ext uri="{FF2B5EF4-FFF2-40B4-BE49-F238E27FC236}">
                <a16:creationId xmlns:a16="http://schemas.microsoft.com/office/drawing/2014/main" id="{FA911A07-0A22-467D-AC6D-E1B6FE0D3A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56DC9-5570-4154-AA58-967319EA7749}"/>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382465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E4A85-F125-446F-AAFE-B93DC45EF4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CA28E2-CAC1-4FF1-8955-E7BE307DA3C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EF993B9-9DE4-4DA2-9148-E75EEFA577F6}"/>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5" name="页脚占位符 4">
            <a:extLst>
              <a:ext uri="{FF2B5EF4-FFF2-40B4-BE49-F238E27FC236}">
                <a16:creationId xmlns:a16="http://schemas.microsoft.com/office/drawing/2014/main" id="{92A65BC0-4212-4DC9-8C32-424BED14F4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300AC1-BC27-4957-995E-50201B7AE267}"/>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148722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81A12-6492-4ECE-9226-82F0C31F275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34696E-6DE1-4F13-B2BA-80260E6C6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93BA173-7FC1-4A6E-8332-6256B6DFD319}"/>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5" name="页脚占位符 4">
            <a:extLst>
              <a:ext uri="{FF2B5EF4-FFF2-40B4-BE49-F238E27FC236}">
                <a16:creationId xmlns:a16="http://schemas.microsoft.com/office/drawing/2014/main" id="{4DBC4798-6B6C-405A-AD2F-926ACEBAB3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272E82-1359-42CA-B02F-31CC70BF07A6}"/>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1599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6A7D2-B3DD-43A1-BC78-6509FC1FEE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1F1695-6A97-42F4-8C8E-9F45C7D3EC1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157C6EE-8C2C-4BC4-BABB-5495ADBC441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58E94A0-64B6-4E97-8015-009DB1370128}"/>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6" name="页脚占位符 5">
            <a:extLst>
              <a:ext uri="{FF2B5EF4-FFF2-40B4-BE49-F238E27FC236}">
                <a16:creationId xmlns:a16="http://schemas.microsoft.com/office/drawing/2014/main" id="{7DC10A15-1CF8-427B-B638-AAEC33FE69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D902C0-4311-4DBF-9708-157CBEFCF1AA}"/>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63606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BE46B-F558-4A7A-A3B9-CD8423195CF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52B1A0-5BF8-4678-B171-DE416E312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9EDE2E4-1704-428B-832B-033CBB197F8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C89B657-B6C3-4BD8-B682-E51AFDB51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8D9053-FAC3-44B6-89C3-BF993A4A453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F8DADA9-B117-4A8C-A565-59B72E1673EC}"/>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8" name="页脚占位符 7">
            <a:extLst>
              <a:ext uri="{FF2B5EF4-FFF2-40B4-BE49-F238E27FC236}">
                <a16:creationId xmlns:a16="http://schemas.microsoft.com/office/drawing/2014/main" id="{2425E256-5972-4E4A-82A6-FED509B5D45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47FF93-8D2F-4803-B909-2A468B751162}"/>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407440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F0969-AC35-42D1-886C-6498144B8E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67D2A4-D658-4437-AA7E-EF9D9A3C7825}"/>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4" name="页脚占位符 3">
            <a:extLst>
              <a:ext uri="{FF2B5EF4-FFF2-40B4-BE49-F238E27FC236}">
                <a16:creationId xmlns:a16="http://schemas.microsoft.com/office/drawing/2014/main" id="{DABE0BE6-818B-4E77-ABCD-BE1035B918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097C6A-ECE6-4377-89B6-6F2207385BB7}"/>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20512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1477DB-58CC-4D93-A29D-89CEE14D3A6C}"/>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3" name="页脚占位符 2">
            <a:extLst>
              <a:ext uri="{FF2B5EF4-FFF2-40B4-BE49-F238E27FC236}">
                <a16:creationId xmlns:a16="http://schemas.microsoft.com/office/drawing/2014/main" id="{34CE5915-639D-46AA-A0AE-B4F4A07BF6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AB7542-3FB4-4B72-BE44-964DF10008EB}"/>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114025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34901-50E2-4067-9A2D-35F701B0C5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CAFE4-4A6E-44F5-941E-0DA00D7C0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2CA2A34-14E2-4156-B49D-B44640CB0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0474755-43F8-4E04-8508-8F5283D2327F}"/>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6" name="页脚占位符 5">
            <a:extLst>
              <a:ext uri="{FF2B5EF4-FFF2-40B4-BE49-F238E27FC236}">
                <a16:creationId xmlns:a16="http://schemas.microsoft.com/office/drawing/2014/main" id="{88A4605E-8791-4F3A-8EEC-F77855452D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B1ABB3-2B24-4310-835E-03259B7647AA}"/>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240199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9B262-79B2-4780-AFB1-FEC7AD3BD2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3CEBB0-38D1-4C09-AFDF-EA8DCAF62D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D8D5988-93F5-4B71-9B3E-160621156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7B295F-C451-4FF5-AD11-42517D279ACB}"/>
              </a:ext>
            </a:extLst>
          </p:cNvPr>
          <p:cNvSpPr>
            <a:spLocks noGrp="1"/>
          </p:cNvSpPr>
          <p:nvPr>
            <p:ph type="dt" sz="half" idx="10"/>
          </p:nvPr>
        </p:nvSpPr>
        <p:spPr/>
        <p:txBody>
          <a:bodyPr/>
          <a:lstStyle/>
          <a:p>
            <a:fld id="{33DF33E4-3690-492C-B538-249EE9C56FBC}" type="datetimeFigureOut">
              <a:rPr lang="zh-CN" altLang="en-US" smtClean="0"/>
              <a:t>2018/8/9</a:t>
            </a:fld>
            <a:endParaRPr lang="zh-CN" altLang="en-US"/>
          </a:p>
        </p:txBody>
      </p:sp>
      <p:sp>
        <p:nvSpPr>
          <p:cNvPr id="6" name="页脚占位符 5">
            <a:extLst>
              <a:ext uri="{FF2B5EF4-FFF2-40B4-BE49-F238E27FC236}">
                <a16:creationId xmlns:a16="http://schemas.microsoft.com/office/drawing/2014/main" id="{D0563D57-3771-4E72-8F12-AC4AB40C0E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84368D-0491-4BF3-8C3F-1D33CE5DB4DA}"/>
              </a:ext>
            </a:extLst>
          </p:cNvPr>
          <p:cNvSpPr>
            <a:spLocks noGrp="1"/>
          </p:cNvSpPr>
          <p:nvPr>
            <p:ph type="sldNum" sz="quarter" idx="12"/>
          </p:nvPr>
        </p:nvSpPr>
        <p:spPr/>
        <p:txBody>
          <a:body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325421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811FFF-BF4C-43CA-BAEE-6B716C9F8D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0D260B-01DC-4046-888B-477E081D5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084C11-E117-4BEA-9088-416593A26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F33E4-3690-492C-B538-249EE9C56FBC}" type="datetimeFigureOut">
              <a:rPr lang="zh-CN" altLang="en-US" smtClean="0"/>
              <a:t>2018/8/9</a:t>
            </a:fld>
            <a:endParaRPr lang="zh-CN" altLang="en-US"/>
          </a:p>
        </p:txBody>
      </p:sp>
      <p:sp>
        <p:nvSpPr>
          <p:cNvPr id="5" name="页脚占位符 4">
            <a:extLst>
              <a:ext uri="{FF2B5EF4-FFF2-40B4-BE49-F238E27FC236}">
                <a16:creationId xmlns:a16="http://schemas.microsoft.com/office/drawing/2014/main" id="{AC91D223-51CA-4C3D-825C-92F4C6F5A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0E44A65-62D7-4C00-B280-B1B9ECF79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3F348-1FCB-4D17-BB8D-17B06724F7D1}" type="slidenum">
              <a:rPr lang="zh-CN" altLang="en-US" smtClean="0"/>
              <a:t>‹#›</a:t>
            </a:fld>
            <a:endParaRPr lang="zh-CN" altLang="en-US"/>
          </a:p>
        </p:txBody>
      </p:sp>
    </p:spTree>
    <p:extLst>
      <p:ext uri="{BB962C8B-B14F-4D97-AF65-F5344CB8AC3E}">
        <p14:creationId xmlns:p14="http://schemas.microsoft.com/office/powerpoint/2010/main" val="1588121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8A32F25-C272-4761-91AE-9BFC6A1C3E84}"/>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YOLOv3 </a:t>
            </a:r>
            <a:r>
              <a:rPr lang="zh-CN" altLang="en-US" sz="3200" dirty="0">
                <a:latin typeface="宋体" panose="02010600030101010101" pitchFamily="2" charset="-122"/>
                <a:ea typeface="宋体" panose="02010600030101010101" pitchFamily="2" charset="-122"/>
              </a:rPr>
              <a:t>从零实现</a:t>
            </a:r>
          </a:p>
        </p:txBody>
      </p:sp>
      <p:sp>
        <p:nvSpPr>
          <p:cNvPr id="5" name="内容占位符 4">
            <a:extLst>
              <a:ext uri="{FF2B5EF4-FFF2-40B4-BE49-F238E27FC236}">
                <a16:creationId xmlns:a16="http://schemas.microsoft.com/office/drawing/2014/main" id="{E3543A70-1FF3-487D-80B9-2E1A1EE4DDE6}"/>
              </a:ext>
            </a:extLst>
          </p:cNvPr>
          <p:cNvSpPr>
            <a:spLocks noGrp="1"/>
          </p:cNvSpPr>
          <p:nvPr>
            <p:ph idx="1"/>
          </p:nvPr>
        </p:nvSpPr>
        <p:spPr/>
        <p:txBody>
          <a:bodyPr>
            <a:normAutofit/>
          </a:bodyPr>
          <a:lstStyle/>
          <a:p>
            <a:r>
              <a:rPr lang="en-US" altLang="zh-CN" sz="2400" dirty="0">
                <a:latin typeface="宋体" panose="02010600030101010101" pitchFamily="2" charset="-122"/>
                <a:ea typeface="宋体" panose="02010600030101010101" pitchFamily="2" charset="-122"/>
              </a:rPr>
              <a:t>1.YOLO</a:t>
            </a:r>
            <a:r>
              <a:rPr lang="zh-CN" altLang="en-US" sz="2400" dirty="0">
                <a:latin typeface="宋体" panose="02010600030101010101" pitchFamily="2" charset="-122"/>
                <a:ea typeface="宋体" panose="02010600030101010101" pitchFamily="2" charset="-122"/>
              </a:rPr>
              <a:t>的工作原理</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创建</a:t>
            </a:r>
            <a:r>
              <a:rPr lang="en-US" altLang="zh-CN" sz="2400" dirty="0">
                <a:latin typeface="宋体" panose="02010600030101010101" pitchFamily="2" charset="-122"/>
                <a:ea typeface="宋体" panose="02010600030101010101" pitchFamily="2" charset="-122"/>
              </a:rPr>
              <a:t>YOLO</a:t>
            </a:r>
            <a:r>
              <a:rPr lang="zh-CN" altLang="en-US" sz="2400" dirty="0">
                <a:latin typeface="宋体" panose="02010600030101010101" pitchFamily="2" charset="-122"/>
                <a:ea typeface="宋体" panose="02010600030101010101" pitchFamily="2" charset="-122"/>
              </a:rPr>
              <a:t>网络层级</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实现网络的前向传播</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4.objectness </a:t>
            </a:r>
            <a:r>
              <a:rPr lang="zh-CN" altLang="en-US" sz="2400" dirty="0">
                <a:latin typeface="宋体" panose="02010600030101010101" pitchFamily="2" charset="-122"/>
                <a:ea typeface="宋体" panose="02010600030101010101" pitchFamily="2" charset="-122"/>
              </a:rPr>
              <a:t>置信度阈值和非极大值抑制</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设计输入和输出管道</a:t>
            </a:r>
          </a:p>
        </p:txBody>
      </p:sp>
    </p:spTree>
    <p:extLst>
      <p:ext uri="{BB962C8B-B14F-4D97-AF65-F5344CB8AC3E}">
        <p14:creationId xmlns:p14="http://schemas.microsoft.com/office/powerpoint/2010/main" val="98707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4575B-5164-4EB5-9AE6-3731EFA0C9A1}"/>
              </a:ext>
            </a:extLst>
          </p:cNvPr>
          <p:cNvSpPr>
            <a:spLocks noGrp="1"/>
          </p:cNvSpPr>
          <p:nvPr>
            <p:ph type="title"/>
          </p:nvPr>
        </p:nvSpPr>
        <p:spPr>
          <a:xfrm>
            <a:off x="838200" y="136168"/>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创建</a:t>
            </a:r>
            <a:r>
              <a:rPr lang="en-US" altLang="zh-CN" sz="3200" dirty="0">
                <a:latin typeface="宋体" panose="02010600030101010101" pitchFamily="2" charset="-122"/>
                <a:ea typeface="宋体" panose="02010600030101010101" pitchFamily="2" charset="-122"/>
              </a:rPr>
              <a:t>YOLO</a:t>
            </a:r>
            <a:r>
              <a:rPr lang="zh-CN" altLang="en-US" sz="3200" dirty="0">
                <a:latin typeface="宋体" panose="02010600030101010101" pitchFamily="2" charset="-122"/>
                <a:ea typeface="宋体" panose="02010600030101010101" pitchFamily="2" charset="-122"/>
              </a:rPr>
              <a:t>网络层级</a:t>
            </a:r>
          </a:p>
        </p:txBody>
      </p:sp>
      <p:sp>
        <p:nvSpPr>
          <p:cNvPr id="3" name="内容占位符 2">
            <a:extLst>
              <a:ext uri="{FF2B5EF4-FFF2-40B4-BE49-F238E27FC236}">
                <a16:creationId xmlns:a16="http://schemas.microsoft.com/office/drawing/2014/main" id="{B0E750AC-FB77-485E-995F-AACFF44A26E1}"/>
              </a:ext>
            </a:extLst>
          </p:cNvPr>
          <p:cNvSpPr>
            <a:spLocks noGrp="1"/>
          </p:cNvSpPr>
          <p:nvPr>
            <p:ph idx="1"/>
          </p:nvPr>
        </p:nvSpPr>
        <p:spPr>
          <a:xfrm>
            <a:off x="838200" y="1460500"/>
            <a:ext cx="10515600" cy="5032375"/>
          </a:xfrm>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配置文件</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官方代码使用一个配置文件来构建网络，即 </a:t>
            </a:r>
            <a:r>
              <a:rPr lang="en-US" altLang="zh-CN" sz="2400" dirty="0" err="1">
                <a:latin typeface="宋体" panose="02010600030101010101" pitchFamily="2" charset="-122"/>
                <a:ea typeface="宋体" panose="02010600030101010101" pitchFamily="2" charset="-122"/>
              </a:rPr>
              <a:t>cfg</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文件一块块地描述了网络架构。</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YOLO </a:t>
            </a:r>
            <a:r>
              <a:rPr lang="zh-CN" altLang="en-US" sz="2400" dirty="0">
                <a:latin typeface="宋体" panose="02010600030101010101" pitchFamily="2" charset="-122"/>
                <a:ea typeface="宋体" panose="02010600030101010101" pitchFamily="2" charset="-122"/>
              </a:rPr>
              <a:t>中使用的 </a:t>
            </a:r>
            <a:r>
              <a:rPr lang="en-US" altLang="zh-CN" sz="2400" dirty="0">
                <a:latin typeface="宋体" panose="02010600030101010101" pitchFamily="2" charset="-122"/>
                <a:ea typeface="宋体" panose="02010600030101010101" pitchFamily="2" charset="-122"/>
              </a:rPr>
              <a:t>5 </a:t>
            </a:r>
            <a:r>
              <a:rPr lang="zh-CN" altLang="en-US" sz="2400" dirty="0">
                <a:latin typeface="宋体" panose="02010600030101010101" pitchFamily="2" charset="-122"/>
                <a:ea typeface="宋体" panose="02010600030101010101" pitchFamily="2" charset="-122"/>
              </a:rPr>
              <a:t>种层级</a:t>
            </a:r>
            <a:r>
              <a:rPr lang="en-US" altLang="zh-CN" sz="2400" dirty="0">
                <a:latin typeface="宋体" panose="02010600030101010101" pitchFamily="2" charset="-122"/>
                <a:ea typeface="宋体" panose="02010600030101010101" pitchFamily="2" charset="-122"/>
              </a:rPr>
              <a:t>:</a:t>
            </a:r>
          </a:p>
          <a:p>
            <a:pPr marL="0" indent="0">
              <a:buNone/>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卷积层</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跳过连接</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上采样</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路由层</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5.YOLO</a:t>
            </a:r>
          </a:p>
          <a:p>
            <a:pPr marL="0" indent="0">
              <a:buNone/>
            </a:pPr>
            <a:r>
              <a:rPr lang="zh-CN" altLang="en-US" sz="2400" dirty="0">
                <a:latin typeface="宋体" panose="02010600030101010101" pitchFamily="2" charset="-122"/>
                <a:ea typeface="宋体" panose="02010600030101010101" pitchFamily="2" charset="-122"/>
              </a:rPr>
              <a:t>配置文件中存在另一种块 </a:t>
            </a:r>
            <a:r>
              <a:rPr lang="en-US" altLang="zh-CN" sz="2400" dirty="0">
                <a:latin typeface="宋体" panose="02010600030101010101" pitchFamily="2" charset="-122"/>
                <a:ea typeface="宋体" panose="02010600030101010101" pitchFamily="2" charset="-122"/>
              </a:rPr>
              <a:t>net</a:t>
            </a:r>
            <a:r>
              <a:rPr lang="zh-CN" altLang="en-US" sz="2400" dirty="0">
                <a:latin typeface="宋体" panose="02010600030101010101" pitchFamily="2" charset="-122"/>
                <a:ea typeface="宋体" panose="02010600030101010101" pitchFamily="2" charset="-122"/>
              </a:rPr>
              <a:t>，不过我不认为它是层，因为它只描述网络输入和训练参数的相关信息，并未用于 </a:t>
            </a:r>
            <a:r>
              <a:rPr lang="en-US" altLang="zh-CN" sz="2400" dirty="0">
                <a:latin typeface="宋体" panose="02010600030101010101" pitchFamily="2" charset="-122"/>
                <a:ea typeface="宋体" panose="02010600030101010101" pitchFamily="2" charset="-122"/>
              </a:rPr>
              <a:t>YOLO </a:t>
            </a:r>
            <a:r>
              <a:rPr lang="zh-CN" altLang="en-US" sz="2400" dirty="0">
                <a:latin typeface="宋体" panose="02010600030101010101" pitchFamily="2" charset="-122"/>
                <a:ea typeface="宋体" panose="02010600030101010101" pitchFamily="2" charset="-122"/>
              </a:rPr>
              <a:t>的前向传播。但是，它为我们提供了网络输入大小等信息，可用于调整前向传播中的锚点。</a:t>
            </a:r>
          </a:p>
        </p:txBody>
      </p:sp>
    </p:spTree>
    <p:extLst>
      <p:ext uri="{BB962C8B-B14F-4D97-AF65-F5344CB8AC3E}">
        <p14:creationId xmlns:p14="http://schemas.microsoft.com/office/powerpoint/2010/main" val="397168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1B00A-D50B-4B21-82E4-7B7D4FEF8C89}"/>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实现网络的前向传播</a:t>
            </a:r>
          </a:p>
        </p:txBody>
      </p:sp>
      <p:sp>
        <p:nvSpPr>
          <p:cNvPr id="3" name="内容占位符 2">
            <a:extLst>
              <a:ext uri="{FF2B5EF4-FFF2-40B4-BE49-F238E27FC236}">
                <a16:creationId xmlns:a16="http://schemas.microsoft.com/office/drawing/2014/main" id="{1D6D68A2-DE56-4819-96F3-69D020B2A258}"/>
              </a:ext>
            </a:extLst>
          </p:cNvPr>
          <p:cNvSpPr>
            <a:spLocks noGrp="1"/>
          </p:cNvSpPr>
          <p:nvPr>
            <p:ph idx="1"/>
          </p:nvPr>
        </p:nvSpPr>
        <p:spPr>
          <a:xfrm>
            <a:off x="838200" y="1508384"/>
            <a:ext cx="10515600" cy="4351338"/>
          </a:xfrm>
        </p:spPr>
        <p:txBody>
          <a:bodyPr>
            <a:normAutofit/>
          </a:bodyPr>
          <a:lstStyle/>
          <a:p>
            <a:pPr marL="0" indent="0">
              <a:buNone/>
            </a:pPr>
            <a:r>
              <a:rPr lang="en-US" altLang="zh-CN" sz="2600" dirty="0">
                <a:latin typeface="宋体" panose="02010600030101010101" pitchFamily="2" charset="-122"/>
                <a:ea typeface="宋体" panose="02010600030101010101" pitchFamily="2" charset="-122"/>
              </a:rPr>
              <a:t>1.</a:t>
            </a:r>
            <a:r>
              <a:rPr lang="zh-CN" altLang="en-US" sz="2600" dirty="0">
                <a:latin typeface="宋体" panose="02010600030101010101" pitchFamily="2" charset="-122"/>
                <a:ea typeface="宋体" panose="02010600030101010101" pitchFamily="2" charset="-122"/>
              </a:rPr>
              <a:t>实现前向传播</a:t>
            </a:r>
            <a:endParaRPr lang="en-US" altLang="zh-CN" sz="2600" dirty="0">
              <a:latin typeface="宋体" panose="02010600030101010101" pitchFamily="2" charset="-122"/>
              <a:ea typeface="宋体" panose="02010600030101010101" pitchFamily="2" charset="-122"/>
            </a:endParaRPr>
          </a:p>
          <a:p>
            <a:pPr marL="0" indent="0">
              <a:buNone/>
            </a:pPr>
            <a:r>
              <a:rPr lang="en-US" altLang="zh-CN" sz="2600" dirty="0">
                <a:latin typeface="宋体" panose="02010600030101010101" pitchFamily="2" charset="-122"/>
                <a:ea typeface="宋体" panose="02010600030101010101" pitchFamily="2" charset="-122"/>
              </a:rPr>
              <a:t>forward </a:t>
            </a:r>
            <a:r>
              <a:rPr lang="zh-CN" altLang="en-US" sz="2600" dirty="0">
                <a:latin typeface="宋体" panose="02010600030101010101" pitchFamily="2" charset="-122"/>
                <a:ea typeface="宋体" panose="02010600030101010101" pitchFamily="2" charset="-122"/>
              </a:rPr>
              <a:t>主要有两个目的。一，计算输出；二，尽早处理的方式转换输出检测特征图（例如转换之后，这些不同尺度的检测图就能够串联，不然会因为不同维度不可能实现串联）。</a:t>
            </a:r>
            <a:endParaRPr lang="en-US" altLang="zh-CN" sz="2600" dirty="0">
              <a:latin typeface="宋体" panose="02010600030101010101" pitchFamily="2" charset="-122"/>
              <a:ea typeface="宋体" panose="02010600030101010101" pitchFamily="2" charset="-122"/>
            </a:endParaRPr>
          </a:p>
          <a:p>
            <a:pPr marL="0" indent="0">
              <a:buNone/>
            </a:pPr>
            <a:r>
              <a:rPr lang="en-US" altLang="zh-CN" sz="2600" dirty="0">
                <a:latin typeface="宋体" panose="02010600030101010101" pitchFamily="2" charset="-122"/>
                <a:ea typeface="宋体" panose="02010600030101010101" pitchFamily="2" charset="-122"/>
              </a:rPr>
              <a:t>2.</a:t>
            </a:r>
            <a:r>
              <a:rPr lang="zh-CN" altLang="en-US" sz="2600" dirty="0">
                <a:latin typeface="宋体" panose="02010600030101010101" pitchFamily="2" charset="-122"/>
                <a:ea typeface="宋体" panose="02010600030101010101" pitchFamily="2" charset="-122"/>
              </a:rPr>
              <a:t>变换输出</a:t>
            </a:r>
            <a:endParaRPr lang="en-US" altLang="zh-CN" sz="2600" dirty="0">
              <a:latin typeface="宋体" panose="02010600030101010101" pitchFamily="2" charset="-122"/>
              <a:ea typeface="宋体" panose="02010600030101010101" pitchFamily="2" charset="-122"/>
            </a:endParaRPr>
          </a:p>
          <a:p>
            <a:pPr marL="0" indent="0">
              <a:buNone/>
            </a:pPr>
            <a:r>
              <a:rPr lang="en-US" altLang="zh-CN" sz="2600" dirty="0" err="1">
                <a:latin typeface="宋体" panose="02010600030101010101" pitchFamily="2" charset="-122"/>
                <a:ea typeface="宋体" panose="02010600030101010101" pitchFamily="2" charset="-122"/>
              </a:rPr>
              <a:t>predict_transform</a:t>
            </a:r>
            <a:r>
              <a:rPr lang="zh-CN" altLang="en-US" sz="2600" dirty="0">
                <a:latin typeface="宋体" panose="02010600030101010101" pitchFamily="2" charset="-122"/>
                <a:ea typeface="宋体" panose="02010600030101010101" pitchFamily="2" charset="-122"/>
              </a:rPr>
              <a:t>函数把检测特征图转换成二维张量，张量的每一行对应边界框的属性，如下一页所示。我们已经变换了输出张量，现在可以将三个不同尺度的检测图级联成一个大的张量。</a:t>
            </a:r>
            <a:endParaRPr lang="en-US" altLang="zh-CN" sz="2600" dirty="0">
              <a:latin typeface="宋体" panose="02010600030101010101" pitchFamily="2" charset="-122"/>
              <a:ea typeface="宋体" panose="02010600030101010101" pitchFamily="2" charset="-122"/>
            </a:endParaRPr>
          </a:p>
          <a:p>
            <a:pPr marL="0" indent="0">
              <a:buNone/>
            </a:pPr>
            <a:r>
              <a:rPr lang="en-US" altLang="zh-CN" sz="2600" dirty="0">
                <a:latin typeface="宋体" panose="02010600030101010101" pitchFamily="2" charset="-122"/>
                <a:ea typeface="宋体" panose="02010600030101010101" pitchFamily="2" charset="-122"/>
              </a:rPr>
              <a:t>3.</a:t>
            </a:r>
            <a:r>
              <a:rPr lang="zh-CN" altLang="en-US" sz="2600" dirty="0">
                <a:latin typeface="宋体" panose="02010600030101010101" pitchFamily="2" charset="-122"/>
                <a:ea typeface="宋体" panose="02010600030101010101" pitchFamily="2" charset="-122"/>
              </a:rPr>
              <a:t>加载权重</a:t>
            </a:r>
            <a:endParaRPr lang="en-US" altLang="zh-CN" sz="2600" dirty="0">
              <a:latin typeface="宋体" panose="02010600030101010101" pitchFamily="2" charset="-122"/>
              <a:ea typeface="宋体" panose="02010600030101010101" pitchFamily="2" charset="-122"/>
            </a:endParaRP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10232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1608842-06FD-4713-8EC4-6E930583D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909" y="438054"/>
            <a:ext cx="3498182" cy="5981891"/>
          </a:xfrm>
          <a:prstGeom prst="rect">
            <a:avLst/>
          </a:prstGeom>
        </p:spPr>
      </p:pic>
    </p:spTree>
    <p:extLst>
      <p:ext uri="{BB962C8B-B14F-4D97-AF65-F5344CB8AC3E}">
        <p14:creationId xmlns:p14="http://schemas.microsoft.com/office/powerpoint/2010/main" val="136290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21649-A0C5-41F3-B2CC-B30083390632}"/>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目标置信度阈值</a:t>
            </a:r>
          </a:p>
        </p:txBody>
      </p:sp>
      <p:sp>
        <p:nvSpPr>
          <p:cNvPr id="3" name="内容占位符 2">
            <a:extLst>
              <a:ext uri="{FF2B5EF4-FFF2-40B4-BE49-F238E27FC236}">
                <a16:creationId xmlns:a16="http://schemas.microsoft.com/office/drawing/2014/main" id="{F2282D3C-7F34-4A07-A29C-0867CBF3992F}"/>
              </a:ext>
            </a:extLst>
          </p:cNvPr>
          <p:cNvSpPr>
            <a:spLocks noGrp="1"/>
          </p:cNvSpPr>
          <p:nvPr>
            <p:ph idx="1"/>
          </p:nvPr>
        </p:nvSpPr>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我们的预测张量包含有关 </a:t>
            </a:r>
            <a:r>
              <a:rPr lang="en-US" altLang="zh-CN" sz="2400" dirty="0">
                <a:latin typeface="宋体" panose="02010600030101010101" pitchFamily="2" charset="-122"/>
                <a:ea typeface="宋体" panose="02010600030101010101" pitchFamily="2" charset="-122"/>
              </a:rPr>
              <a:t>B x 10647 </a:t>
            </a:r>
            <a:r>
              <a:rPr lang="zh-CN" altLang="en-US" sz="2400" dirty="0">
                <a:latin typeface="宋体" panose="02010600030101010101" pitchFamily="2" charset="-122"/>
                <a:ea typeface="宋体" panose="02010600030101010101" pitchFamily="2" charset="-122"/>
              </a:rPr>
              <a:t>边界框的信息。对于有低于一个阈值的 </a:t>
            </a:r>
            <a:r>
              <a:rPr lang="en-US" altLang="zh-CN" sz="2400" dirty="0" err="1">
                <a:latin typeface="宋体" panose="02010600030101010101" pitchFamily="2" charset="-122"/>
                <a:ea typeface="宋体" panose="02010600030101010101" pitchFamily="2" charset="-122"/>
              </a:rPr>
              <a:t>objectness</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分数的每个边界框，我们将其每个属性的值（表示该边界框的一整行）都设为零。</a:t>
            </a:r>
          </a:p>
        </p:txBody>
      </p:sp>
    </p:spTree>
    <p:extLst>
      <p:ext uri="{BB962C8B-B14F-4D97-AF65-F5344CB8AC3E}">
        <p14:creationId xmlns:p14="http://schemas.microsoft.com/office/powerpoint/2010/main" val="326029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0D20A-BF17-475F-8A44-01B9A5B84742}"/>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非极大值抑制</a:t>
            </a:r>
          </a:p>
        </p:txBody>
      </p:sp>
      <p:sp>
        <p:nvSpPr>
          <p:cNvPr id="3" name="内容占位符 2">
            <a:extLst>
              <a:ext uri="{FF2B5EF4-FFF2-40B4-BE49-F238E27FC236}">
                <a16:creationId xmlns:a16="http://schemas.microsoft.com/office/drawing/2014/main" id="{3DF65044-EE2E-438F-B70D-BCB6646ED5E6}"/>
              </a:ext>
            </a:extLst>
          </p:cNvPr>
          <p:cNvSpPr>
            <a:spLocks noGrp="1"/>
          </p:cNvSpPr>
          <p:nvPr>
            <p:ph idx="1"/>
          </p:nvPr>
        </p:nvSpPr>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我们使用了函数 </a:t>
            </a:r>
            <a:r>
              <a:rPr lang="en-US" altLang="zh-CN" sz="2400" dirty="0" err="1">
                <a:latin typeface="宋体" panose="02010600030101010101" pitchFamily="2" charset="-122"/>
                <a:ea typeface="宋体" panose="02010600030101010101" pitchFamily="2" charset="-122"/>
              </a:rPr>
              <a:t>bbox_iou</a:t>
            </a:r>
            <a:r>
              <a:rPr lang="zh-CN" altLang="en-US" sz="2400" dirty="0">
                <a:latin typeface="宋体" panose="02010600030101010101" pitchFamily="2" charset="-122"/>
                <a:ea typeface="宋体" panose="02010600030101010101" pitchFamily="2" charset="-122"/>
              </a:rPr>
              <a:t>。第一个输入是边界框行，这是由循环中的变量 </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索引的。</a:t>
            </a:r>
            <a:r>
              <a:rPr lang="en-US" altLang="zh-CN" sz="2400" dirty="0" err="1">
                <a:latin typeface="宋体" panose="02010600030101010101" pitchFamily="2" charset="-122"/>
                <a:ea typeface="宋体" panose="02010600030101010101" pitchFamily="2" charset="-122"/>
              </a:rPr>
              <a:t>bbox_iou</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的第二个输入是多个边界框行构成的张量。</a:t>
            </a:r>
            <a:r>
              <a:rPr lang="en-US" altLang="zh-CN" sz="2400" dirty="0" err="1">
                <a:latin typeface="宋体" panose="02010600030101010101" pitchFamily="2" charset="-122"/>
                <a:ea typeface="宋体" panose="02010600030101010101" pitchFamily="2" charset="-122"/>
              </a:rPr>
              <a:t>bbox_iou</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函数的输出是一个张量，其中包含通过第一个输入代表的边界框与第二个输入中的每个边界框的 </a:t>
            </a:r>
            <a:r>
              <a:rPr lang="en-US" altLang="zh-CN" sz="2400" dirty="0" err="1">
                <a:latin typeface="宋体" panose="02010600030101010101" pitchFamily="2" charset="-122"/>
                <a:ea typeface="宋体" panose="02010600030101010101" pitchFamily="2" charset="-122"/>
              </a:rPr>
              <a:t>IoU</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如果我们有 </a:t>
            </a:r>
            <a:r>
              <a:rPr lang="en-US" altLang="zh-CN" sz="2400" dirty="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个同样类别的边界框且它们的 </a:t>
            </a:r>
            <a:r>
              <a:rPr lang="en-US" altLang="zh-CN" sz="2400" dirty="0" err="1">
                <a:latin typeface="宋体" panose="02010600030101010101" pitchFamily="2" charset="-122"/>
                <a:ea typeface="宋体" panose="02010600030101010101" pitchFamily="2" charset="-122"/>
              </a:rPr>
              <a:t>IoU</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大于一个阈值，那么就去掉其中类别置信度较低的那个。我们已经对边界框进行了排序，其中有更高置信度的在上面。</a:t>
            </a:r>
          </a:p>
        </p:txBody>
      </p:sp>
    </p:spTree>
    <p:extLst>
      <p:ext uri="{BB962C8B-B14F-4D97-AF65-F5344CB8AC3E}">
        <p14:creationId xmlns:p14="http://schemas.microsoft.com/office/powerpoint/2010/main" val="217149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1688014-8CE4-4A53-88EE-A4078E6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75" y="1047750"/>
            <a:ext cx="8934450" cy="4762500"/>
          </a:xfrm>
          <a:prstGeom prst="rect">
            <a:avLst/>
          </a:prstGeom>
        </p:spPr>
      </p:pic>
    </p:spTree>
    <p:extLst>
      <p:ext uri="{BB962C8B-B14F-4D97-AF65-F5344CB8AC3E}">
        <p14:creationId xmlns:p14="http://schemas.microsoft.com/office/powerpoint/2010/main" val="357857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DC472A1-F881-4509-8CC0-079E47D22C0E}"/>
              </a:ext>
            </a:extLst>
          </p:cNvPr>
          <p:cNvSpPr txBox="1"/>
          <p:nvPr/>
        </p:nvSpPr>
        <p:spPr>
          <a:xfrm>
            <a:off x="336884" y="401053"/>
            <a:ext cx="3416969" cy="369332"/>
          </a:xfrm>
          <a:prstGeom prst="rect">
            <a:avLst/>
          </a:prstGeom>
          <a:noFill/>
        </p:spPr>
        <p:txBody>
          <a:bodyPr wrap="square" rtlCol="0">
            <a:spAutoFit/>
          </a:bodyPr>
          <a:lstStyle/>
          <a:p>
            <a:r>
              <a:rPr lang="en-US" altLang="zh-CN" dirty="0" err="1"/>
              <a:t>bbox_iou</a:t>
            </a:r>
            <a:r>
              <a:rPr lang="zh-CN" altLang="en-US" dirty="0"/>
              <a:t>代码</a:t>
            </a:r>
            <a:r>
              <a:rPr lang="en-US" altLang="zh-CN" dirty="0"/>
              <a:t>:</a:t>
            </a:r>
            <a:endParaRPr lang="zh-CN" altLang="en-US" dirty="0"/>
          </a:p>
        </p:txBody>
      </p:sp>
      <p:pic>
        <p:nvPicPr>
          <p:cNvPr id="4" name="图片 3">
            <a:extLst>
              <a:ext uri="{FF2B5EF4-FFF2-40B4-BE49-F238E27FC236}">
                <a16:creationId xmlns:a16="http://schemas.microsoft.com/office/drawing/2014/main" id="{10A552E2-05C0-46E6-8349-FABEA3C0B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84" y="955348"/>
            <a:ext cx="10171126" cy="5501599"/>
          </a:xfrm>
          <a:prstGeom prst="rect">
            <a:avLst/>
          </a:prstGeom>
        </p:spPr>
      </p:pic>
    </p:spTree>
    <p:extLst>
      <p:ext uri="{BB962C8B-B14F-4D97-AF65-F5344CB8AC3E}">
        <p14:creationId xmlns:p14="http://schemas.microsoft.com/office/powerpoint/2010/main" val="83532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66977-B3CD-46F0-AEB4-EC3D751AE67B}"/>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设计输入和输出流程</a:t>
            </a:r>
          </a:p>
        </p:txBody>
      </p:sp>
      <p:sp>
        <p:nvSpPr>
          <p:cNvPr id="3" name="内容占位符 2">
            <a:extLst>
              <a:ext uri="{FF2B5EF4-FFF2-40B4-BE49-F238E27FC236}">
                <a16:creationId xmlns:a16="http://schemas.microsoft.com/office/drawing/2014/main" id="{06684C9C-D7C0-4C53-8920-AA49F2228988}"/>
              </a:ext>
            </a:extLst>
          </p:cNvPr>
          <p:cNvSpPr>
            <a:spLocks noGrp="1"/>
          </p:cNvSpPr>
          <p:nvPr>
            <p:ph idx="1"/>
          </p:nvPr>
        </p:nvSpPr>
        <p:spPr/>
        <p:txBody>
          <a:bodyPr>
            <a:normAutofit/>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创建命令行参数</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加载网络</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读取输入图像</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创建</a:t>
            </a:r>
            <a:r>
              <a:rPr lang="en-US" altLang="zh-CN" sz="2400" dirty="0">
                <a:latin typeface="宋体" panose="02010600030101010101" pitchFamily="2" charset="-122"/>
                <a:ea typeface="宋体" panose="02010600030101010101" pitchFamily="2" charset="-122"/>
              </a:rPr>
              <a:t>batch</a:t>
            </a:r>
          </a:p>
          <a:p>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检测循环</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在图像上绘制边界框</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显示输出时间总结</a:t>
            </a:r>
          </a:p>
        </p:txBody>
      </p:sp>
    </p:spTree>
    <p:extLst>
      <p:ext uri="{BB962C8B-B14F-4D97-AF65-F5344CB8AC3E}">
        <p14:creationId xmlns:p14="http://schemas.microsoft.com/office/powerpoint/2010/main" val="99098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B4459-49BF-461E-A8E9-5140BA6A61A9}"/>
              </a:ext>
            </a:extLst>
          </p:cNvPr>
          <p:cNvSpPr>
            <a:spLocks noGrp="1"/>
          </p:cNvSpPr>
          <p:nvPr>
            <p:ph type="title"/>
          </p:nvPr>
        </p:nvSpPr>
        <p:spPr/>
        <p:txBody>
          <a:bodyPr>
            <a:normAutofit/>
          </a:bodyPr>
          <a:lstStyle/>
          <a:p>
            <a:pPr algn="ctr"/>
            <a:r>
              <a:rPr lang="zh-CN" altLang="en-US" sz="2400" dirty="0">
                <a:latin typeface="宋体" panose="02010600030101010101" pitchFamily="2" charset="-122"/>
                <a:ea typeface="宋体" panose="02010600030101010101" pitchFamily="2" charset="-122"/>
              </a:rPr>
              <a:t>绘制的边界框</a:t>
            </a:r>
          </a:p>
        </p:txBody>
      </p:sp>
      <p:pic>
        <p:nvPicPr>
          <p:cNvPr id="5" name="内容占位符 4">
            <a:extLst>
              <a:ext uri="{FF2B5EF4-FFF2-40B4-BE49-F238E27FC236}">
                <a16:creationId xmlns:a16="http://schemas.microsoft.com/office/drawing/2014/main" id="{F85BB4FA-2E1D-492C-ACF7-7DDCCBDFF0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975" y="1690688"/>
            <a:ext cx="5734050" cy="4305300"/>
          </a:xfrm>
        </p:spPr>
      </p:pic>
    </p:spTree>
    <p:extLst>
      <p:ext uri="{BB962C8B-B14F-4D97-AF65-F5344CB8AC3E}">
        <p14:creationId xmlns:p14="http://schemas.microsoft.com/office/powerpoint/2010/main" val="367521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EFA28-A21B-42F7-B2C9-18EC1A7FFF05}"/>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YOLO</a:t>
            </a:r>
            <a:r>
              <a:rPr lang="zh-CN" altLang="en-US" sz="3200" dirty="0">
                <a:latin typeface="宋体" panose="02010600030101010101" pitchFamily="2" charset="-122"/>
                <a:ea typeface="宋体" panose="02010600030101010101" pitchFamily="2" charset="-122"/>
              </a:rPr>
              <a:t>的工作原理</a:t>
            </a:r>
          </a:p>
        </p:txBody>
      </p:sp>
      <p:sp>
        <p:nvSpPr>
          <p:cNvPr id="3" name="内容占位符 2">
            <a:extLst>
              <a:ext uri="{FF2B5EF4-FFF2-40B4-BE49-F238E27FC236}">
                <a16:creationId xmlns:a16="http://schemas.microsoft.com/office/drawing/2014/main" id="{ED0DE09F-B37B-40D2-AA85-987326F44F05}"/>
              </a:ext>
            </a:extLst>
          </p:cNvPr>
          <p:cNvSpPr>
            <a:spLocks noGrp="1"/>
          </p:cNvSpPr>
          <p:nvPr>
            <p:ph idx="1"/>
          </p:nvPr>
        </p:nvSpPr>
        <p:spPr/>
        <p:txBody>
          <a:bodyPr>
            <a:normAutofit/>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全卷积神经网络</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解释输出</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锚点框</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中心坐标</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边界框的维度</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6.Obiectness</a:t>
            </a:r>
            <a:r>
              <a:rPr lang="zh-CN" altLang="en-US" sz="2400" dirty="0">
                <a:latin typeface="宋体" panose="02010600030101010101" pitchFamily="2" charset="-122"/>
                <a:ea typeface="宋体" panose="02010600030101010101" pitchFamily="2" charset="-122"/>
              </a:rPr>
              <a:t>分数</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类别置信度</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不同尺寸上的预测</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9.</a:t>
            </a:r>
            <a:r>
              <a:rPr lang="zh-CN" altLang="en-US" sz="2400" dirty="0">
                <a:latin typeface="宋体" panose="02010600030101010101" pitchFamily="2" charset="-122"/>
                <a:ea typeface="宋体" panose="02010600030101010101" pitchFamily="2" charset="-122"/>
              </a:rPr>
              <a:t>输出处理</a:t>
            </a:r>
          </a:p>
        </p:txBody>
      </p:sp>
    </p:spTree>
    <p:extLst>
      <p:ext uri="{BB962C8B-B14F-4D97-AF65-F5344CB8AC3E}">
        <p14:creationId xmlns:p14="http://schemas.microsoft.com/office/powerpoint/2010/main" val="17958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A9A1ADC-8355-4994-9C11-9FBBEAC6E369}"/>
              </a:ext>
            </a:extLst>
          </p:cNvPr>
          <p:cNvSpPr txBox="1"/>
          <p:nvPr/>
        </p:nvSpPr>
        <p:spPr>
          <a:xfrm>
            <a:off x="1018673" y="524806"/>
            <a:ext cx="9946106" cy="92333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YOLO</a:t>
            </a:r>
            <a:r>
              <a:rPr lang="zh-CN" altLang="en-US" dirty="0">
                <a:latin typeface="宋体" panose="02010600030101010101" pitchFamily="2" charset="-122"/>
                <a:ea typeface="宋体" panose="02010600030101010101" pitchFamily="2" charset="-122"/>
              </a:rPr>
              <a:t>仅使用卷积层，这就使其成为全卷积神经网络（</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）。它拥有 </a:t>
            </a:r>
            <a:r>
              <a:rPr lang="en-US" altLang="zh-CN" dirty="0">
                <a:latin typeface="宋体" panose="02010600030101010101" pitchFamily="2" charset="-122"/>
                <a:ea typeface="宋体" panose="02010600030101010101" pitchFamily="2" charset="-122"/>
              </a:rPr>
              <a:t>75 </a:t>
            </a:r>
            <a:r>
              <a:rPr lang="zh-CN" altLang="en-US" dirty="0">
                <a:latin typeface="宋体" panose="02010600030101010101" pitchFamily="2" charset="-122"/>
                <a:ea typeface="宋体" panose="02010600030101010101" pitchFamily="2" charset="-122"/>
              </a:rPr>
              <a:t>个卷积层，还有跳过连接和上采样层。它不使用任何形式的池化，使用步幅为 </a:t>
            </a: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的卷积层对特征图进行下采样。这有助于防止通常由池化导致的低级特征丢失。</a:t>
            </a:r>
          </a:p>
        </p:txBody>
      </p:sp>
      <p:sp>
        <p:nvSpPr>
          <p:cNvPr id="6" name="文本框 5">
            <a:extLst>
              <a:ext uri="{FF2B5EF4-FFF2-40B4-BE49-F238E27FC236}">
                <a16:creationId xmlns:a16="http://schemas.microsoft.com/office/drawing/2014/main" id="{96AFC1E9-8421-497E-AA47-507C28E8EC86}"/>
              </a:ext>
            </a:extLst>
          </p:cNvPr>
          <p:cNvSpPr txBox="1"/>
          <p:nvPr/>
        </p:nvSpPr>
        <p:spPr>
          <a:xfrm>
            <a:off x="1018672" y="1674674"/>
            <a:ext cx="9946107" cy="1754326"/>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YOLO</a:t>
            </a:r>
            <a:r>
              <a:rPr lang="zh-CN" altLang="en-US" dirty="0">
                <a:latin typeface="宋体" panose="02010600030101010101" pitchFamily="2" charset="-122"/>
                <a:ea typeface="宋体" panose="02010600030101010101" pitchFamily="2" charset="-122"/>
              </a:rPr>
              <a:t>中，预测是通过卷积层完成的，其核心尺寸为：</a:t>
            </a:r>
            <a:r>
              <a:rPr lang="en-US" altLang="zh-CN" dirty="0">
                <a:latin typeface="宋体" panose="02010600030101010101" pitchFamily="2" charset="-122"/>
                <a:ea typeface="宋体" panose="02010600030101010101" pitchFamily="2" charset="-122"/>
              </a:rPr>
              <a:t>1×1×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5+C</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输出是一个特征图，由于使用了</a:t>
            </a:r>
            <a:r>
              <a:rPr lang="en-US" altLang="zh-CN" dirty="0">
                <a:latin typeface="宋体" panose="02010600030101010101" pitchFamily="2" charset="-122"/>
                <a:ea typeface="宋体" panose="02010600030101010101" pitchFamily="2" charset="-122"/>
              </a:rPr>
              <a:t>1×1 </a:t>
            </a:r>
            <a:r>
              <a:rPr lang="zh-CN" altLang="en-US" dirty="0">
                <a:latin typeface="宋体" panose="02010600030101010101" pitchFamily="2" charset="-122"/>
                <a:ea typeface="宋体" panose="02010600030101010101" pitchFamily="2" charset="-122"/>
              </a:rPr>
              <a:t>的卷积，所以预测图的大小恰好是之前特征图的大小。深度方面，特征图中有</a:t>
            </a:r>
            <a:r>
              <a:rPr lang="en-US" altLang="zh-CN" dirty="0">
                <a:latin typeface="宋体" panose="02010600030101010101" pitchFamily="2" charset="-122"/>
                <a:ea typeface="宋体" panose="02010600030101010101" pitchFamily="2" charset="-122"/>
              </a:rPr>
              <a:t>(B x (5 + C))</a:t>
            </a:r>
            <a:r>
              <a:rPr lang="zh-CN" altLang="en-US" dirty="0">
                <a:latin typeface="宋体" panose="02010600030101010101" pitchFamily="2" charset="-122"/>
                <a:ea typeface="宋体" panose="02010600030101010101" pitchFamily="2" charset="-122"/>
              </a:rPr>
              <a:t>个条目。</a:t>
            </a:r>
            <a:r>
              <a:rPr lang="en-US" altLang="zh-CN" dirty="0">
                <a:latin typeface="宋体" panose="02010600030101010101" pitchFamily="2" charset="-122"/>
                <a:ea typeface="宋体" panose="02010600030101010101" pitchFamily="2" charset="-122"/>
              </a:rPr>
              <a:t>B </a:t>
            </a:r>
            <a:r>
              <a:rPr lang="zh-CN" altLang="en-US" dirty="0">
                <a:latin typeface="宋体" panose="02010600030101010101" pitchFamily="2" charset="-122"/>
                <a:ea typeface="宋体" panose="02010600030101010101" pitchFamily="2" charset="-122"/>
              </a:rPr>
              <a:t>代表每个单元可以预测的边界框数量。根据 </a:t>
            </a:r>
            <a:r>
              <a:rPr lang="en-US" altLang="zh-CN" dirty="0">
                <a:latin typeface="宋体" panose="02010600030101010101" pitchFamily="2" charset="-122"/>
                <a:ea typeface="宋体" panose="02010600030101010101" pitchFamily="2" charset="-122"/>
              </a:rPr>
              <a:t>YOLO </a:t>
            </a:r>
            <a:r>
              <a:rPr lang="zh-CN" altLang="en-US" dirty="0">
                <a:latin typeface="宋体" panose="02010600030101010101" pitchFamily="2" charset="-122"/>
                <a:ea typeface="宋体" panose="02010600030101010101" pitchFamily="2" charset="-122"/>
              </a:rPr>
              <a:t>的论文，这些 </a:t>
            </a:r>
            <a:r>
              <a:rPr lang="en-US" altLang="zh-CN" dirty="0">
                <a:latin typeface="宋体" panose="02010600030101010101" pitchFamily="2" charset="-122"/>
                <a:ea typeface="宋体" panose="02010600030101010101" pitchFamily="2" charset="-122"/>
              </a:rPr>
              <a:t>B </a:t>
            </a:r>
            <a:r>
              <a:rPr lang="zh-CN" altLang="en-US" dirty="0">
                <a:latin typeface="宋体" panose="02010600030101010101" pitchFamily="2" charset="-122"/>
                <a:ea typeface="宋体" panose="02010600030101010101" pitchFamily="2" charset="-122"/>
              </a:rPr>
              <a:t>边界框中的每一个都可能专门用于检测某种对象。每个边界框都有 </a:t>
            </a:r>
            <a:r>
              <a:rPr lang="en-US" altLang="zh-CN" dirty="0">
                <a:latin typeface="宋体" panose="02010600030101010101" pitchFamily="2" charset="-122"/>
                <a:ea typeface="宋体" panose="02010600030101010101" pitchFamily="2" charset="-122"/>
              </a:rPr>
              <a:t>5+C </a:t>
            </a:r>
            <a:r>
              <a:rPr lang="zh-CN" altLang="en-US" dirty="0">
                <a:latin typeface="宋体" panose="02010600030101010101" pitchFamily="2" charset="-122"/>
                <a:ea typeface="宋体" panose="02010600030101010101" pitchFamily="2" charset="-122"/>
              </a:rPr>
              <a:t>个属性，分别描述每个边界框的中心坐标、维度、</a:t>
            </a:r>
            <a:r>
              <a:rPr lang="en-US" altLang="zh-CN" dirty="0" err="1">
                <a:latin typeface="宋体" panose="02010600030101010101" pitchFamily="2" charset="-122"/>
                <a:ea typeface="宋体" panose="02010600030101010101" pitchFamily="2" charset="-122"/>
              </a:rPr>
              <a:t>objectness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分数和 </a:t>
            </a:r>
            <a:r>
              <a:rPr lang="en-US" altLang="zh-CN" dirty="0">
                <a:latin typeface="宋体" panose="02010600030101010101" pitchFamily="2" charset="-122"/>
                <a:ea typeface="宋体" panose="02010600030101010101" pitchFamily="2" charset="-122"/>
              </a:rPr>
              <a:t>C </a:t>
            </a:r>
            <a:r>
              <a:rPr lang="zh-CN" altLang="en-US" dirty="0">
                <a:latin typeface="宋体" panose="02010600030101010101" pitchFamily="2" charset="-122"/>
                <a:ea typeface="宋体" panose="02010600030101010101" pitchFamily="2" charset="-122"/>
              </a:rPr>
              <a:t>类置信度。</a:t>
            </a:r>
            <a:r>
              <a:rPr lang="en-US" altLang="zh-CN" dirty="0">
                <a:latin typeface="宋体" panose="02010600030101010101" pitchFamily="2" charset="-122"/>
                <a:ea typeface="宋体" panose="02010600030101010101" pitchFamily="2" charset="-122"/>
              </a:rPr>
              <a:t>YOLO v3 </a:t>
            </a:r>
            <a:r>
              <a:rPr lang="zh-CN" altLang="en-US" dirty="0">
                <a:latin typeface="宋体" panose="02010600030101010101" pitchFamily="2" charset="-122"/>
                <a:ea typeface="宋体" panose="02010600030101010101" pitchFamily="2" charset="-122"/>
              </a:rPr>
              <a:t>在每个单元中预测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个边界框。</a:t>
            </a:r>
          </a:p>
        </p:txBody>
      </p:sp>
      <p:sp>
        <p:nvSpPr>
          <p:cNvPr id="7" name="文本框 6">
            <a:extLst>
              <a:ext uri="{FF2B5EF4-FFF2-40B4-BE49-F238E27FC236}">
                <a16:creationId xmlns:a16="http://schemas.microsoft.com/office/drawing/2014/main" id="{4C9F1198-5C70-482A-BF98-5B94B61EABBB}"/>
              </a:ext>
            </a:extLst>
          </p:cNvPr>
          <p:cNvSpPr txBox="1"/>
          <p:nvPr/>
        </p:nvSpPr>
        <p:spPr>
          <a:xfrm>
            <a:off x="1018672" y="3655538"/>
            <a:ext cx="9946106" cy="1754326"/>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其中输入图像大小是 </a:t>
            </a:r>
            <a:r>
              <a:rPr lang="en-US" altLang="zh-CN" dirty="0">
                <a:latin typeface="宋体" panose="02010600030101010101" pitchFamily="2" charset="-122"/>
                <a:ea typeface="宋体" panose="02010600030101010101" pitchFamily="2" charset="-122"/>
              </a:rPr>
              <a:t>416×416</a:t>
            </a:r>
            <a:r>
              <a:rPr lang="zh-CN" altLang="en-US" dirty="0">
                <a:latin typeface="宋体" panose="02010600030101010101" pitchFamily="2" charset="-122"/>
                <a:ea typeface="宋体" panose="02010600030101010101" pitchFamily="2" charset="-122"/>
              </a:rPr>
              <a:t>，网络的步幅是 </a:t>
            </a:r>
            <a:r>
              <a:rPr lang="en-US" altLang="zh-CN" dirty="0">
                <a:latin typeface="宋体" panose="02010600030101010101" pitchFamily="2" charset="-122"/>
                <a:ea typeface="宋体" panose="02010600030101010101" pitchFamily="2" charset="-122"/>
              </a:rPr>
              <a:t>32</a:t>
            </a:r>
            <a:r>
              <a:rPr lang="zh-CN" altLang="en-US" dirty="0">
                <a:latin typeface="宋体" panose="02010600030101010101" pitchFamily="2" charset="-122"/>
                <a:ea typeface="宋体" panose="02010600030101010101" pitchFamily="2" charset="-122"/>
              </a:rPr>
              <a:t>。如之前所述，特征图的维度会是 </a:t>
            </a:r>
            <a:r>
              <a:rPr lang="en-US" altLang="zh-CN" dirty="0">
                <a:latin typeface="宋体" panose="02010600030101010101" pitchFamily="2" charset="-122"/>
                <a:ea typeface="宋体" panose="02010600030101010101" pitchFamily="2" charset="-122"/>
              </a:rPr>
              <a:t>13×13</a:t>
            </a:r>
            <a:r>
              <a:rPr lang="zh-CN" altLang="en-US" dirty="0">
                <a:latin typeface="宋体" panose="02010600030101010101" pitchFamily="2" charset="-122"/>
                <a:ea typeface="宋体" panose="02010600030101010101" pitchFamily="2" charset="-122"/>
              </a:rPr>
              <a:t>。随后，我们将输入图像分为 </a:t>
            </a:r>
            <a:r>
              <a:rPr lang="en-US" altLang="zh-CN" dirty="0">
                <a:latin typeface="宋体" panose="02010600030101010101" pitchFamily="2" charset="-122"/>
                <a:ea typeface="宋体" panose="02010600030101010101" pitchFamily="2" charset="-122"/>
              </a:rPr>
              <a:t>13×13 </a:t>
            </a:r>
            <a:r>
              <a:rPr lang="zh-CN" altLang="en-US" dirty="0">
                <a:latin typeface="宋体" panose="02010600030101010101" pitchFamily="2" charset="-122"/>
                <a:ea typeface="宋体" panose="02010600030101010101" pitchFamily="2" charset="-122"/>
              </a:rPr>
              <a:t>个网格。</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输入图像中包含了真值对象框中心的网格会作为负责预测对象的单元格。在图像中，它是被标记为红色的单元格，其中包含了真值框的中心。真值框标记为黄色。</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红色单元格是网格中第七行的第七个。我们现在使特征图中第七行第七个单元格（特征图中的对应单元格）作为检测狗的单元。</a:t>
            </a:r>
          </a:p>
        </p:txBody>
      </p:sp>
    </p:spTree>
    <p:extLst>
      <p:ext uri="{BB962C8B-B14F-4D97-AF65-F5344CB8AC3E}">
        <p14:creationId xmlns:p14="http://schemas.microsoft.com/office/powerpoint/2010/main" val="239622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F6A51EE-0163-4BE8-B21B-D401F1237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912" y="0"/>
            <a:ext cx="5024176" cy="6858000"/>
          </a:xfrm>
          <a:prstGeom prst="rect">
            <a:avLst/>
          </a:prstGeom>
        </p:spPr>
      </p:pic>
    </p:spTree>
    <p:extLst>
      <p:ext uri="{BB962C8B-B14F-4D97-AF65-F5344CB8AC3E}">
        <p14:creationId xmlns:p14="http://schemas.microsoft.com/office/powerpoint/2010/main" val="212283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D35FE8-3288-47D1-AB7B-B22B9DA22E6B}"/>
              </a:ext>
            </a:extLst>
          </p:cNvPr>
          <p:cNvSpPr txBox="1"/>
          <p:nvPr/>
        </p:nvSpPr>
        <p:spPr>
          <a:xfrm>
            <a:off x="737937" y="770021"/>
            <a:ext cx="10443410"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预测边界框的宽度和高度看起来非常合理，但在实践中，训练会带来不稳定的梯度。所以，现在大部分目标检测器都是预测对数空间变换，或者预测与预训练默认边界框（即锚点）之间的偏移。</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然后，这些变换被应用到锚点框来获得预测。</a:t>
            </a:r>
            <a:r>
              <a:rPr lang="en-US" altLang="zh-CN" dirty="0">
                <a:latin typeface="宋体" panose="02010600030101010101" pitchFamily="2" charset="-122"/>
                <a:ea typeface="宋体" panose="02010600030101010101" pitchFamily="2" charset="-122"/>
              </a:rPr>
              <a:t>YOLO v3 </a:t>
            </a:r>
            <a:r>
              <a:rPr lang="zh-CN" altLang="en-US" dirty="0">
                <a:latin typeface="宋体" panose="02010600030101010101" pitchFamily="2" charset="-122"/>
                <a:ea typeface="宋体" panose="02010600030101010101" pitchFamily="2" charset="-122"/>
              </a:rPr>
              <a:t>有三个锚点，所以每个单元格会预测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个边界框。</a:t>
            </a:r>
          </a:p>
        </p:txBody>
      </p:sp>
      <p:sp>
        <p:nvSpPr>
          <p:cNvPr id="4" name="文本框 3">
            <a:extLst>
              <a:ext uri="{FF2B5EF4-FFF2-40B4-BE49-F238E27FC236}">
                <a16:creationId xmlns:a16="http://schemas.microsoft.com/office/drawing/2014/main" id="{CCC55466-5A03-440B-A674-6D652AA9AD82}"/>
              </a:ext>
            </a:extLst>
          </p:cNvPr>
          <p:cNvSpPr txBox="1"/>
          <p:nvPr/>
        </p:nvSpPr>
        <p:spPr>
          <a:xfrm>
            <a:off x="970547" y="2232693"/>
            <a:ext cx="1025090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下面的公式描述了网络输出是如何转换，以获得边界框预测结果的。</a:t>
            </a:r>
            <a:endParaRPr lang="en-US" altLang="zh-CN"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498797D3-C3E8-4D5D-A333-52BB6DDFF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160" y="2902779"/>
            <a:ext cx="3811677" cy="2706393"/>
          </a:xfrm>
          <a:prstGeom prst="rect">
            <a:avLst/>
          </a:prstGeom>
        </p:spPr>
      </p:pic>
    </p:spTree>
    <p:extLst>
      <p:ext uri="{BB962C8B-B14F-4D97-AF65-F5344CB8AC3E}">
        <p14:creationId xmlns:p14="http://schemas.microsoft.com/office/powerpoint/2010/main" val="241137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119A972-8585-45FD-AE93-A4542DD705E0}"/>
              </a:ext>
            </a:extLst>
          </p:cNvPr>
          <p:cNvSpPr txBox="1"/>
          <p:nvPr/>
        </p:nvSpPr>
        <p:spPr>
          <a:xfrm>
            <a:off x="922421" y="4703"/>
            <a:ext cx="10347158" cy="2585323"/>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正常情况下，</a:t>
            </a:r>
            <a:r>
              <a:rPr lang="en-US" altLang="zh-CN" dirty="0">
                <a:latin typeface="宋体" panose="02010600030101010101" pitchFamily="2" charset="-122"/>
                <a:ea typeface="宋体" panose="02010600030101010101" pitchFamily="2" charset="-122"/>
              </a:rPr>
              <a:t>YOLO </a:t>
            </a:r>
            <a:r>
              <a:rPr lang="zh-CN" altLang="en-US" dirty="0">
                <a:latin typeface="宋体" panose="02010600030101010101" pitchFamily="2" charset="-122"/>
                <a:ea typeface="宋体" panose="02010600030101010101" pitchFamily="2" charset="-122"/>
              </a:rPr>
              <a:t>不会预测边界框中心的确切坐标。它预测：</a:t>
            </a: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与预测目标的网格单元左上角相关的偏移；</a:t>
            </a: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使用特征图单元的维度进行归一化的偏移。</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例</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如果中心的预测是 </a:t>
            </a:r>
            <a:r>
              <a:rPr lang="en-US" altLang="zh-CN" dirty="0">
                <a:latin typeface="宋体" panose="02010600030101010101" pitchFamily="2" charset="-122"/>
                <a:ea typeface="宋体" panose="02010600030101010101" pitchFamily="2" charset="-122"/>
              </a:rPr>
              <a:t>(0.4, 0.7)</a:t>
            </a:r>
            <a:r>
              <a:rPr lang="zh-CN" altLang="en-US" dirty="0">
                <a:latin typeface="宋体" panose="02010600030101010101" pitchFamily="2" charset="-122"/>
                <a:ea typeface="宋体" panose="02010600030101010101" pitchFamily="2" charset="-122"/>
              </a:rPr>
              <a:t>，则中心在 </a:t>
            </a:r>
            <a:r>
              <a:rPr lang="en-US" altLang="zh-CN" dirty="0">
                <a:latin typeface="宋体" panose="02010600030101010101" pitchFamily="2" charset="-122"/>
                <a:ea typeface="宋体" panose="02010600030101010101" pitchFamily="2" charset="-122"/>
              </a:rPr>
              <a:t>13 x 13 </a:t>
            </a:r>
            <a:r>
              <a:rPr lang="zh-CN" altLang="en-US" dirty="0">
                <a:latin typeface="宋体" panose="02010600030101010101" pitchFamily="2" charset="-122"/>
                <a:ea typeface="宋体" panose="02010600030101010101" pitchFamily="2" charset="-122"/>
              </a:rPr>
              <a:t>特征图上的坐标是 </a:t>
            </a:r>
            <a:r>
              <a:rPr lang="en-US" altLang="zh-CN" dirty="0">
                <a:latin typeface="宋体" panose="02010600030101010101" pitchFamily="2" charset="-122"/>
                <a:ea typeface="宋体" panose="02010600030101010101" pitchFamily="2" charset="-122"/>
              </a:rPr>
              <a:t>(6.4, 6.7)</a:t>
            </a:r>
            <a:r>
              <a:rPr lang="zh-CN" altLang="en-US" dirty="0">
                <a:latin typeface="宋体" panose="02010600030101010101" pitchFamily="2" charset="-122"/>
                <a:ea typeface="宋体" panose="02010600030101010101" pitchFamily="2" charset="-122"/>
              </a:rPr>
              <a:t>（红色单元的左上角坐标是 </a:t>
            </a:r>
            <a:r>
              <a:rPr lang="en-US" altLang="zh-CN" dirty="0">
                <a:latin typeface="宋体" panose="02010600030101010101" pitchFamily="2" charset="-122"/>
                <a:ea typeface="宋体" panose="02010600030101010101" pitchFamily="2" charset="-122"/>
              </a:rPr>
              <a:t>(6,6)</a:t>
            </a:r>
            <a:r>
              <a:rPr lang="zh-CN" altLang="en-US" dirty="0">
                <a:latin typeface="宋体" panose="02010600030101010101" pitchFamily="2" charset="-122"/>
                <a:ea typeface="宋体" panose="02010600030101010101" pitchFamily="2" charset="-122"/>
              </a:rPr>
              <a:t>）。但是，如果预测到的 </a:t>
            </a:r>
            <a:r>
              <a:rPr lang="en-US" altLang="zh-CN" dirty="0" err="1">
                <a:latin typeface="宋体" panose="02010600030101010101" pitchFamily="2" charset="-122"/>
                <a:ea typeface="宋体" panose="02010600030101010101" pitchFamily="2" charset="-122"/>
              </a:rPr>
              <a:t>x,y</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坐标大于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，比如 </a:t>
            </a:r>
            <a:r>
              <a:rPr lang="en-US" altLang="zh-CN" dirty="0">
                <a:latin typeface="宋体" panose="02010600030101010101" pitchFamily="2" charset="-122"/>
                <a:ea typeface="宋体" panose="02010600030101010101" pitchFamily="2" charset="-122"/>
              </a:rPr>
              <a:t>(1.2, 0.7)</a:t>
            </a:r>
            <a:r>
              <a:rPr lang="zh-CN" altLang="en-US" dirty="0">
                <a:latin typeface="宋体" panose="02010600030101010101" pitchFamily="2" charset="-122"/>
                <a:ea typeface="宋体" panose="02010600030101010101" pitchFamily="2" charset="-122"/>
              </a:rPr>
              <a:t>。那么中心坐标是 </a:t>
            </a:r>
            <a:r>
              <a:rPr lang="en-US" altLang="zh-CN" dirty="0">
                <a:latin typeface="宋体" panose="02010600030101010101" pitchFamily="2" charset="-122"/>
                <a:ea typeface="宋体" panose="02010600030101010101" pitchFamily="2" charset="-122"/>
              </a:rPr>
              <a:t>(7.2, 6.7)</a:t>
            </a:r>
            <a:r>
              <a:rPr lang="zh-CN" altLang="en-US" dirty="0">
                <a:latin typeface="宋体" panose="02010600030101010101" pitchFamily="2" charset="-122"/>
                <a:ea typeface="宋体" panose="02010600030101010101" pitchFamily="2" charset="-122"/>
              </a:rPr>
              <a:t>。这打破了 </a:t>
            </a:r>
            <a:r>
              <a:rPr lang="en-US" altLang="zh-CN" dirty="0">
                <a:latin typeface="宋体" panose="02010600030101010101" pitchFamily="2" charset="-122"/>
                <a:ea typeface="宋体" panose="02010600030101010101" pitchFamily="2" charset="-122"/>
              </a:rPr>
              <a:t>YOLO </a:t>
            </a:r>
            <a:r>
              <a:rPr lang="zh-CN" altLang="en-US" dirty="0">
                <a:latin typeface="宋体" panose="02010600030101010101" pitchFamily="2" charset="-122"/>
                <a:ea typeface="宋体" panose="02010600030101010101" pitchFamily="2" charset="-122"/>
              </a:rPr>
              <a:t>背后的理论，因为如果我们假设红色框负责预测目标狗，那么狗的中心必须在红色单元中，不应该在它旁边的网格单元中。</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为了解决这个问题，我们对输出执行 </a:t>
            </a:r>
            <a:r>
              <a:rPr lang="en-US" altLang="zh-CN" dirty="0">
                <a:latin typeface="宋体" panose="02010600030101010101" pitchFamily="2" charset="-122"/>
                <a:ea typeface="宋体" panose="02010600030101010101" pitchFamily="2" charset="-122"/>
              </a:rPr>
              <a:t>sigmoid </a:t>
            </a:r>
            <a:r>
              <a:rPr lang="zh-CN" altLang="en-US" dirty="0">
                <a:latin typeface="宋体" panose="02010600030101010101" pitchFamily="2" charset="-122"/>
                <a:ea typeface="宋体" panose="02010600030101010101" pitchFamily="2" charset="-122"/>
              </a:rPr>
              <a:t>函数，将输出压缩到区间 </a:t>
            </a:r>
            <a:r>
              <a:rPr lang="en-US" altLang="zh-CN" dirty="0">
                <a:latin typeface="宋体" panose="02010600030101010101" pitchFamily="2" charset="-122"/>
                <a:ea typeface="宋体" panose="02010600030101010101" pitchFamily="2" charset="-122"/>
              </a:rPr>
              <a:t>0 </a:t>
            </a:r>
            <a:r>
              <a:rPr lang="zh-CN" altLang="en-US" dirty="0">
                <a:latin typeface="宋体" panose="02010600030101010101" pitchFamily="2" charset="-122"/>
                <a:ea typeface="宋体" panose="02010600030101010101" pitchFamily="2" charset="-122"/>
              </a:rPr>
              <a:t>到 </a:t>
            </a: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之间，有效确保中心处于执行预测的网格单元中。</a:t>
            </a:r>
          </a:p>
        </p:txBody>
      </p:sp>
      <p:pic>
        <p:nvPicPr>
          <p:cNvPr id="4" name="图片 3">
            <a:extLst>
              <a:ext uri="{FF2B5EF4-FFF2-40B4-BE49-F238E27FC236}">
                <a16:creationId xmlns:a16="http://schemas.microsoft.com/office/drawing/2014/main" id="{1A3D2274-91AC-4B6D-A708-9CFC479E8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562" y="2766490"/>
            <a:ext cx="6238875" cy="3990975"/>
          </a:xfrm>
          <a:prstGeom prst="rect">
            <a:avLst/>
          </a:prstGeom>
        </p:spPr>
      </p:pic>
    </p:spTree>
    <p:extLst>
      <p:ext uri="{BB962C8B-B14F-4D97-AF65-F5344CB8AC3E}">
        <p14:creationId xmlns:p14="http://schemas.microsoft.com/office/powerpoint/2010/main" val="349373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AC7F4C-1D10-4A23-B49E-359D88B5C88C}"/>
              </a:ext>
            </a:extLst>
          </p:cNvPr>
          <p:cNvSpPr txBox="1"/>
          <p:nvPr/>
        </p:nvSpPr>
        <p:spPr>
          <a:xfrm>
            <a:off x="946484" y="946484"/>
            <a:ext cx="10218821" cy="3139321"/>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Object </a:t>
            </a:r>
            <a:r>
              <a:rPr lang="zh-CN" altLang="en-US" dirty="0">
                <a:latin typeface="宋体" panose="02010600030101010101" pitchFamily="2" charset="-122"/>
                <a:ea typeface="宋体" panose="02010600030101010101" pitchFamily="2" charset="-122"/>
              </a:rPr>
              <a:t>分数表示目标在边界框内的概率。红色网格和相邻网格的 </a:t>
            </a:r>
            <a:r>
              <a:rPr lang="en-US" altLang="zh-CN" dirty="0">
                <a:latin typeface="宋体" panose="02010600030101010101" pitchFamily="2" charset="-122"/>
                <a:ea typeface="宋体" panose="02010600030101010101" pitchFamily="2" charset="-122"/>
              </a:rPr>
              <a:t>Object </a:t>
            </a:r>
            <a:r>
              <a:rPr lang="zh-CN" altLang="en-US" dirty="0">
                <a:latin typeface="宋体" panose="02010600030101010101" pitchFamily="2" charset="-122"/>
                <a:ea typeface="宋体" panose="02010600030101010101" pitchFamily="2" charset="-122"/>
              </a:rPr>
              <a:t>分数应该接近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，而角落处的网格的 </a:t>
            </a:r>
            <a:r>
              <a:rPr lang="en-US" altLang="zh-CN" dirty="0">
                <a:latin typeface="宋体" panose="02010600030101010101" pitchFamily="2" charset="-122"/>
                <a:ea typeface="宋体" panose="02010600030101010101" pitchFamily="2" charset="-122"/>
              </a:rPr>
              <a:t>Object </a:t>
            </a:r>
            <a:r>
              <a:rPr lang="zh-CN" altLang="en-US" dirty="0">
                <a:latin typeface="宋体" panose="02010600030101010101" pitchFamily="2" charset="-122"/>
                <a:ea typeface="宋体" panose="02010600030101010101" pitchFamily="2" charset="-122"/>
              </a:rPr>
              <a:t>分数可能接近 </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objectness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分数的计算也使用 </a:t>
            </a:r>
            <a:r>
              <a:rPr lang="en-US" altLang="zh-CN" dirty="0">
                <a:latin typeface="宋体" panose="02010600030101010101" pitchFamily="2" charset="-122"/>
                <a:ea typeface="宋体" panose="02010600030101010101" pitchFamily="2" charset="-122"/>
              </a:rPr>
              <a:t>sigmoid </a:t>
            </a:r>
            <a:r>
              <a:rPr lang="zh-CN" altLang="en-US" dirty="0">
                <a:latin typeface="宋体" panose="02010600030101010101" pitchFamily="2" charset="-122"/>
                <a:ea typeface="宋体" panose="02010600030101010101" pitchFamily="2" charset="-122"/>
              </a:rPr>
              <a:t>函数，因此它可以被理解为概率。</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YOLO v3 </a:t>
            </a:r>
            <a:r>
              <a:rPr lang="zh-CN" altLang="en-US" dirty="0">
                <a:latin typeface="宋体" panose="02010600030101010101" pitchFamily="2" charset="-122"/>
                <a:ea typeface="宋体" panose="02010600030101010101" pitchFamily="2" charset="-122"/>
              </a:rPr>
              <a:t>在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个不同尺度上进行预测。检测层用于在三个不同大小的特征图上执行预测，特征图步幅分别是 </a:t>
            </a:r>
            <a:r>
              <a:rPr lang="en-US" altLang="zh-CN" dirty="0">
                <a:latin typeface="宋体" panose="02010600030101010101" pitchFamily="2" charset="-122"/>
                <a:ea typeface="宋体" panose="02010600030101010101" pitchFamily="2" charset="-122"/>
              </a:rPr>
              <a:t>32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16</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。这意味着，当输入图像大小是 </a:t>
            </a:r>
            <a:r>
              <a:rPr lang="en-US" altLang="zh-CN" dirty="0">
                <a:latin typeface="宋体" panose="02010600030101010101" pitchFamily="2" charset="-122"/>
                <a:ea typeface="宋体" panose="02010600030101010101" pitchFamily="2" charset="-122"/>
              </a:rPr>
              <a:t>416 x 416 </a:t>
            </a:r>
            <a:r>
              <a:rPr lang="zh-CN" altLang="en-US" dirty="0">
                <a:latin typeface="宋体" panose="02010600030101010101" pitchFamily="2" charset="-122"/>
                <a:ea typeface="宋体" panose="02010600030101010101" pitchFamily="2" charset="-122"/>
              </a:rPr>
              <a:t>时，我们在尺度 </a:t>
            </a:r>
            <a:r>
              <a:rPr lang="en-US" altLang="zh-CN" dirty="0">
                <a:latin typeface="宋体" panose="02010600030101010101" pitchFamily="2" charset="-122"/>
                <a:ea typeface="宋体" panose="02010600030101010101" pitchFamily="2" charset="-122"/>
              </a:rPr>
              <a:t>13 x 13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26 x 26 </a:t>
            </a:r>
            <a:r>
              <a:rPr lang="zh-CN" altLang="en-US" dirty="0">
                <a:latin typeface="宋体" panose="02010600030101010101" pitchFamily="2" charset="-122"/>
                <a:ea typeface="宋体" panose="02010600030101010101" pitchFamily="2" charset="-122"/>
              </a:rPr>
              <a:t>和 </a:t>
            </a:r>
            <a:r>
              <a:rPr lang="en-US" altLang="zh-CN" dirty="0">
                <a:latin typeface="宋体" panose="02010600030101010101" pitchFamily="2" charset="-122"/>
                <a:ea typeface="宋体" panose="02010600030101010101" pitchFamily="2" charset="-122"/>
              </a:rPr>
              <a:t>52 x 52 </a:t>
            </a:r>
            <a:r>
              <a:rPr lang="zh-CN" altLang="en-US" dirty="0">
                <a:latin typeface="宋体" panose="02010600030101010101" pitchFamily="2" charset="-122"/>
                <a:ea typeface="宋体" panose="02010600030101010101" pitchFamily="2" charset="-122"/>
              </a:rPr>
              <a:t>上执行检测。该网络在第一个检测层之前对输入图像执行下采样，检测层使用步幅为 </a:t>
            </a:r>
            <a:r>
              <a:rPr lang="en-US" altLang="zh-CN" dirty="0">
                <a:latin typeface="宋体" panose="02010600030101010101" pitchFamily="2" charset="-122"/>
                <a:ea typeface="宋体" panose="02010600030101010101" pitchFamily="2" charset="-122"/>
              </a:rPr>
              <a:t>32 </a:t>
            </a:r>
            <a:r>
              <a:rPr lang="zh-CN" altLang="en-US" dirty="0">
                <a:latin typeface="宋体" panose="02010600030101010101" pitchFamily="2" charset="-122"/>
                <a:ea typeface="宋体" panose="02010600030101010101" pitchFamily="2" charset="-122"/>
              </a:rPr>
              <a:t>的层的特征图执行检测。随后在执行因子为 </a:t>
            </a: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的上采样后，并与前一个层的特征图（特征图大小相同）拼接。另一个检测在步幅为 </a:t>
            </a:r>
            <a:r>
              <a:rPr lang="en-US" altLang="zh-CN" dirty="0">
                <a:latin typeface="宋体" panose="02010600030101010101" pitchFamily="2" charset="-122"/>
                <a:ea typeface="宋体" panose="02010600030101010101" pitchFamily="2" charset="-122"/>
              </a:rPr>
              <a:t>16 </a:t>
            </a:r>
            <a:r>
              <a:rPr lang="zh-CN" altLang="en-US" dirty="0">
                <a:latin typeface="宋体" panose="02010600030101010101" pitchFamily="2" charset="-122"/>
                <a:ea typeface="宋体" panose="02010600030101010101" pitchFamily="2" charset="-122"/>
              </a:rPr>
              <a:t>的层中执行。重复同样的上采样步骤，最后一个检测在步幅为 </a:t>
            </a:r>
            <a:r>
              <a:rPr lang="en-US" altLang="zh-CN" dirty="0">
                <a:latin typeface="宋体" panose="02010600030101010101" pitchFamily="2" charset="-122"/>
                <a:ea typeface="宋体" panose="02010600030101010101" pitchFamily="2" charset="-122"/>
              </a:rPr>
              <a:t>8 </a:t>
            </a:r>
            <a:r>
              <a:rPr lang="zh-CN" altLang="en-US" dirty="0">
                <a:latin typeface="宋体" panose="02010600030101010101" pitchFamily="2" charset="-122"/>
                <a:ea typeface="宋体" panose="02010600030101010101" pitchFamily="2" charset="-122"/>
              </a:rPr>
              <a:t>的层中执行。在每个尺度上，每个单元使用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个锚点预测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个边界框，锚点的总数为 </a:t>
            </a:r>
            <a:r>
              <a:rPr lang="en-US" altLang="zh-CN" dirty="0">
                <a:latin typeface="宋体" panose="02010600030101010101" pitchFamily="2" charset="-122"/>
                <a:ea typeface="宋体" panose="02010600030101010101" pitchFamily="2" charset="-122"/>
              </a:rPr>
              <a:t>9</a:t>
            </a:r>
            <a:r>
              <a:rPr lang="zh-CN" altLang="en-US" dirty="0">
                <a:latin typeface="宋体" panose="02010600030101010101" pitchFamily="2" charset="-122"/>
                <a:ea typeface="宋体" panose="02010600030101010101" pitchFamily="2" charset="-122"/>
              </a:rPr>
              <a:t>（不同尺度的锚点不同）。上采样可以帮助该网络学习细粒度特征，帮助检测较小目标。</a:t>
            </a:r>
          </a:p>
          <a:p>
            <a:endParaRPr lang="zh-CN" altLang="en-US" dirty="0"/>
          </a:p>
        </p:txBody>
      </p:sp>
    </p:spTree>
    <p:extLst>
      <p:ext uri="{BB962C8B-B14F-4D97-AF65-F5344CB8AC3E}">
        <p14:creationId xmlns:p14="http://schemas.microsoft.com/office/powerpoint/2010/main" val="97064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FC901C1-CED8-480D-8A23-8825D9EBA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925" y="95250"/>
            <a:ext cx="4248150" cy="6667500"/>
          </a:xfrm>
          <a:prstGeom prst="rect">
            <a:avLst/>
          </a:prstGeom>
        </p:spPr>
      </p:pic>
    </p:spTree>
    <p:extLst>
      <p:ext uri="{BB962C8B-B14F-4D97-AF65-F5344CB8AC3E}">
        <p14:creationId xmlns:p14="http://schemas.microsoft.com/office/powerpoint/2010/main" val="348280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44FA70-208B-4478-B073-0A21A4E0E380}"/>
              </a:ext>
            </a:extLst>
          </p:cNvPr>
          <p:cNvSpPr txBox="1"/>
          <p:nvPr/>
        </p:nvSpPr>
        <p:spPr>
          <a:xfrm>
            <a:off x="786063" y="689811"/>
            <a:ext cx="10074442"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对于大小为 </a:t>
            </a:r>
            <a:r>
              <a:rPr lang="en-US" altLang="zh-CN" dirty="0">
                <a:latin typeface="宋体" panose="02010600030101010101" pitchFamily="2" charset="-122"/>
                <a:ea typeface="宋体" panose="02010600030101010101" pitchFamily="2" charset="-122"/>
              </a:rPr>
              <a:t>416 x 416 </a:t>
            </a:r>
            <a:r>
              <a:rPr lang="zh-CN" altLang="en-US" dirty="0">
                <a:latin typeface="宋体" panose="02010600030101010101" pitchFamily="2" charset="-122"/>
                <a:ea typeface="宋体" panose="02010600030101010101" pitchFamily="2" charset="-122"/>
              </a:rPr>
              <a:t>的图像，</a:t>
            </a:r>
            <a:r>
              <a:rPr lang="en-US" altLang="zh-CN" dirty="0">
                <a:latin typeface="宋体" panose="02010600030101010101" pitchFamily="2" charset="-122"/>
                <a:ea typeface="宋体" panose="02010600030101010101" pitchFamily="2" charset="-122"/>
              </a:rPr>
              <a:t>YOLO </a:t>
            </a:r>
            <a:r>
              <a:rPr lang="zh-CN" altLang="en-US" dirty="0">
                <a:latin typeface="宋体" panose="02010600030101010101" pitchFamily="2" charset="-122"/>
                <a:ea typeface="宋体" panose="02010600030101010101" pitchFamily="2" charset="-122"/>
              </a:rPr>
              <a:t>预测 </a:t>
            </a:r>
            <a:r>
              <a:rPr lang="en-US" altLang="zh-CN" dirty="0">
                <a:latin typeface="宋体" panose="02010600030101010101" pitchFamily="2" charset="-122"/>
                <a:ea typeface="宋体" panose="02010600030101010101" pitchFamily="2" charset="-122"/>
              </a:rPr>
              <a:t>((52 x 52) + (26 x 26) + 13 x 13)) x 3 = 10647 </a:t>
            </a:r>
            <a:r>
              <a:rPr lang="zh-CN" altLang="en-US" dirty="0">
                <a:latin typeface="宋体" panose="02010600030101010101" pitchFamily="2" charset="-122"/>
                <a:ea typeface="宋体" panose="02010600030101010101" pitchFamily="2" charset="-122"/>
              </a:rPr>
              <a:t>个边界框。</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而示例中只有一个对象</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一只狗。通过置信度阈值和非极大值抑制可将检测次数减少至</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目标置信度阈值：首先，我们根据它们的 </a:t>
            </a:r>
            <a:r>
              <a:rPr lang="en-US" altLang="zh-CN" dirty="0" err="1">
                <a:latin typeface="宋体" panose="02010600030101010101" pitchFamily="2" charset="-122"/>
                <a:ea typeface="宋体" panose="02010600030101010101" pitchFamily="2" charset="-122"/>
              </a:rPr>
              <a:t>objectness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分数过滤边界框。通常，分数低于阈值的边界框会被忽略。</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非极大值抑制：非极大值抑制（</a:t>
            </a:r>
            <a:r>
              <a:rPr lang="en-US" altLang="zh-CN" dirty="0">
                <a:latin typeface="宋体" panose="02010600030101010101" pitchFamily="2" charset="-122"/>
                <a:ea typeface="宋体" panose="02010600030101010101" pitchFamily="2" charset="-122"/>
              </a:rPr>
              <a:t>NMS</a:t>
            </a:r>
            <a:r>
              <a:rPr lang="zh-CN" altLang="en-US" dirty="0">
                <a:latin typeface="宋体" panose="02010600030101010101" pitchFamily="2" charset="-122"/>
                <a:ea typeface="宋体" panose="02010600030101010101" pitchFamily="2" charset="-122"/>
              </a:rPr>
              <a:t>）可解决对同一个图像的多次检测的问题。例如，红色网格单元的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个边界框可以检测一个框，或者临近网格可检测相同对象。</a:t>
            </a:r>
          </a:p>
        </p:txBody>
      </p:sp>
    </p:spTree>
    <p:extLst>
      <p:ext uri="{BB962C8B-B14F-4D97-AF65-F5344CB8AC3E}">
        <p14:creationId xmlns:p14="http://schemas.microsoft.com/office/powerpoint/2010/main" val="37566891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1583</Words>
  <Application>Microsoft Office PowerPoint</Application>
  <PresentationFormat>宽屏</PresentationFormat>
  <Paragraphs>66</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宋体</vt:lpstr>
      <vt:lpstr>Arial</vt:lpstr>
      <vt:lpstr>Office 主题​​</vt:lpstr>
      <vt:lpstr>YOLOv3 从零实现</vt:lpstr>
      <vt:lpstr>YOLO的工作原理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创建YOLO网络层级</vt:lpstr>
      <vt:lpstr>实现网络的前向传播</vt:lpstr>
      <vt:lpstr>PowerPoint 演示文稿</vt:lpstr>
      <vt:lpstr>目标置信度阈值</vt:lpstr>
      <vt:lpstr>非极大值抑制</vt:lpstr>
      <vt:lpstr>PowerPoint 演示文稿</vt:lpstr>
      <vt:lpstr>PowerPoint 演示文稿</vt:lpstr>
      <vt:lpstr>设计输入和输出流程</vt:lpstr>
      <vt:lpstr>绘制的边界框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 v3 从零实现</dc:title>
  <dc:creator>jiayu chen</dc:creator>
  <cp:lastModifiedBy>jiayu chen</cp:lastModifiedBy>
  <cp:revision>15</cp:revision>
  <dcterms:created xsi:type="dcterms:W3CDTF">2018-08-09T05:39:31Z</dcterms:created>
  <dcterms:modified xsi:type="dcterms:W3CDTF">2018-08-09T07:11:15Z</dcterms:modified>
</cp:coreProperties>
</file>