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68309" y="720725"/>
            <a:ext cx="6693016" cy="3183836"/>
          </a:xfrm>
        </p:spPr>
        <p:txBody>
          <a:bodyPr>
            <a:normAutofit/>
          </a:bodyPr>
          <a:lstStyle/>
          <a:p>
            <a:r>
              <a:rPr lang="en-US" altLang="zh-CN" sz="4400" b="0" dirty="0"/>
              <a:t>LSTM</a:t>
            </a:r>
            <a:br>
              <a:rPr lang="en-US" altLang="zh-CN" sz="4400" b="0" dirty="0"/>
            </a:br>
            <a:r>
              <a:rPr lang="en-US" altLang="zh-CN" sz="4400" b="0" dirty="0"/>
              <a:t>COL-COMBINING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3"/>
                </a:solidFill>
              </a:rPr>
              <a:t>Yanhong</a:t>
            </a:r>
            <a:r>
              <a:rPr lang="en-US" altLang="zh-CN" dirty="0">
                <a:solidFill>
                  <a:schemeClr val="accent3"/>
                </a:solidFill>
              </a:rPr>
              <a:t> Wang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2020</a:t>
            </a:r>
            <a:r>
              <a:rPr lang="zh-CN" altLang="en-US" dirty="0">
                <a:solidFill>
                  <a:schemeClr val="accent3"/>
                </a:solidFill>
              </a:rPr>
              <a:t>年</a:t>
            </a:r>
            <a:r>
              <a:rPr lang="en-US" altLang="zh-CN" dirty="0">
                <a:solidFill>
                  <a:schemeClr val="accent3"/>
                </a:solidFill>
              </a:rPr>
              <a:t>01</a:t>
            </a:r>
            <a:r>
              <a:rPr lang="zh-CN" altLang="en-US" dirty="0">
                <a:solidFill>
                  <a:schemeClr val="accent3"/>
                </a:solidFill>
              </a:rPr>
              <a:t>月</a:t>
            </a:r>
            <a:r>
              <a:rPr lang="en-US" altLang="zh-CN" dirty="0">
                <a:solidFill>
                  <a:schemeClr val="accent3"/>
                </a:solidFill>
              </a:rPr>
              <a:t>16</a:t>
            </a:r>
            <a:r>
              <a:rPr lang="zh-CN" altLang="en-US" dirty="0">
                <a:solidFill>
                  <a:schemeClr val="accent3"/>
                </a:solidFill>
              </a:rPr>
              <a:t>日</a:t>
            </a:r>
            <a:endParaRPr lang="en-US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CNN </a:t>
                </a:r>
                <a:r>
                  <a:rPr lang="en-US" altLang="zh-CN" b="0" dirty="0">
                    <a:latin typeface="+mj-lt"/>
                    <a:sym typeface="+mn-lt"/>
                  </a:rPr>
                  <a:t>Training with Column Combining</a:t>
                </a: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A simple LSTM network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LSTM pruning and column combine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Experiments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：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Curves of </a:t>
                </a:r>
                <a:r>
                  <a:rPr lang="en-US" altLang="zh-CN" b="0" dirty="0" err="1">
                    <a:latin typeface="+mj-lt"/>
                    <a:ea typeface="+mn-ea"/>
                    <a:sym typeface="+mn-lt"/>
                  </a:rPr>
                  <a:t>weights_num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loss and accuracy during training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CNN Training with Column Combining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C394C-696C-462B-86B0-652F1A4E647C}"/>
              </a:ext>
            </a:extLst>
          </p:cNvPr>
          <p:cNvSpPr txBox="1"/>
          <p:nvPr/>
        </p:nvSpPr>
        <p:spPr>
          <a:xfrm>
            <a:off x="669923" y="1636889"/>
            <a:ext cx="104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Pruning+combine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C7A5EE-6901-4064-B9F7-97A9AF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7" y="2706121"/>
            <a:ext cx="1255849" cy="144575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302DB13B-AEC7-474A-8335-B9FEDD9FED1D}"/>
              </a:ext>
            </a:extLst>
          </p:cNvPr>
          <p:cNvGrpSpPr/>
          <p:nvPr/>
        </p:nvGrpSpPr>
        <p:grpSpPr>
          <a:xfrm>
            <a:off x="2310240" y="2737417"/>
            <a:ext cx="2614539" cy="1233422"/>
            <a:chOff x="2310240" y="2737417"/>
            <a:chExt cx="2614539" cy="123342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E65FB81-71BB-4ED0-8B7B-1A7668C5D96D}"/>
                </a:ext>
              </a:extLst>
            </p:cNvPr>
            <p:cNvSpPr/>
            <p:nvPr/>
          </p:nvSpPr>
          <p:spPr>
            <a:xfrm>
              <a:off x="2310240" y="3233679"/>
              <a:ext cx="814791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reshape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27AA0B-D2C9-4373-9EA8-25DEC96CBF19}"/>
                </a:ext>
              </a:extLst>
            </p:cNvPr>
            <p:cNvSpPr txBox="1"/>
            <p:nvPr/>
          </p:nvSpPr>
          <p:spPr>
            <a:xfrm>
              <a:off x="2381084" y="2737417"/>
              <a:ext cx="4627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N=5</a:t>
              </a:r>
            </a:p>
            <a:p>
              <a:r>
                <a:rPr lang="en-US" altLang="zh-CN" sz="1050" i="1" dirty="0"/>
                <a:t>M=4</a:t>
              </a:r>
            </a:p>
            <a:p>
              <a:r>
                <a:rPr lang="en-US" altLang="zh-CN" sz="1050" i="1" dirty="0"/>
                <a:t>k =1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D79E24-82A9-4C5B-BAB3-EE542906D63D}"/>
                </a:ext>
              </a:extLst>
            </p:cNvPr>
            <p:cNvGrpSpPr/>
            <p:nvPr/>
          </p:nvGrpSpPr>
          <p:grpSpPr>
            <a:xfrm>
              <a:off x="3073639" y="2924397"/>
              <a:ext cx="462785" cy="307777"/>
              <a:chOff x="3631374" y="3215564"/>
              <a:chExt cx="462785" cy="30777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487C8A7-D133-4777-93BA-44860FFC18F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81E8F9-0AA3-4AD9-A234-3AFCEDC14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036965-BA2C-4EC3-B418-192E53120417}"/>
                </a:ext>
              </a:extLst>
            </p:cNvPr>
            <p:cNvGrpSpPr/>
            <p:nvPr/>
          </p:nvGrpSpPr>
          <p:grpSpPr>
            <a:xfrm>
              <a:off x="3420728" y="2924397"/>
              <a:ext cx="462785" cy="307777"/>
              <a:chOff x="3631374" y="3215564"/>
              <a:chExt cx="462785" cy="307777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31A9BEB-A609-4A2E-A1AC-8DC96B8BA8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AB2E205-6BD3-4F88-B2FD-5B80764B6D0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0.3</a:t>
                </a:r>
                <a:endParaRPr lang="zh-CN" altLang="en-US" sz="14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4C881AF-85C4-40D4-AC58-BD5B0C7AB66E}"/>
                </a:ext>
              </a:extLst>
            </p:cNvPr>
            <p:cNvGrpSpPr/>
            <p:nvPr/>
          </p:nvGrpSpPr>
          <p:grpSpPr>
            <a:xfrm>
              <a:off x="3767817" y="2924397"/>
              <a:ext cx="462785" cy="307777"/>
              <a:chOff x="3631374" y="3215564"/>
              <a:chExt cx="462785" cy="30777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A1D59EF-2E8A-4028-8A92-32245E09016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485D8EB-103D-46EA-990F-6F44EB6569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0.0</a:t>
                </a:r>
                <a:endParaRPr lang="zh-CN" altLang="en-US" sz="14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CEAB15A-04FA-43EB-B7AF-595ED88E6C90}"/>
                </a:ext>
              </a:extLst>
            </p:cNvPr>
            <p:cNvGrpSpPr/>
            <p:nvPr/>
          </p:nvGrpSpPr>
          <p:grpSpPr>
            <a:xfrm>
              <a:off x="4114905" y="2924397"/>
              <a:ext cx="462785" cy="307777"/>
              <a:chOff x="3631374" y="3215564"/>
              <a:chExt cx="462785" cy="30777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6D9D150-5E7A-4B51-AD24-523CE2038E5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53C004B-E9A3-499F-A507-E272325AF81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0B730C3-F4FA-4B84-9301-D7D4E7A23FBC}"/>
                </a:ext>
              </a:extLst>
            </p:cNvPr>
            <p:cNvGrpSpPr/>
            <p:nvPr/>
          </p:nvGrpSpPr>
          <p:grpSpPr>
            <a:xfrm>
              <a:off x="4461994" y="2924397"/>
              <a:ext cx="462785" cy="307777"/>
              <a:chOff x="3631374" y="3215564"/>
              <a:chExt cx="462785" cy="307777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6C326EF-9CEF-4D4D-89E3-3F2C0480DDAC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FCA990-3D09-48F5-A907-736896C02A7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7ED3DFA-16A6-49C6-B0E2-701966AFC213}"/>
                </a:ext>
              </a:extLst>
            </p:cNvPr>
            <p:cNvGrpSpPr/>
            <p:nvPr/>
          </p:nvGrpSpPr>
          <p:grpSpPr>
            <a:xfrm>
              <a:off x="3073639" y="3170619"/>
              <a:ext cx="462785" cy="307777"/>
              <a:chOff x="3631374" y="3215564"/>
              <a:chExt cx="462785" cy="307777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A556215-568F-4ACC-A671-53C24CB995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44F96C-4F8C-4CE5-AD57-8BA8C969208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9AD18A1-96FE-4F5D-AEF7-6E204363425B}"/>
                </a:ext>
              </a:extLst>
            </p:cNvPr>
            <p:cNvGrpSpPr/>
            <p:nvPr/>
          </p:nvGrpSpPr>
          <p:grpSpPr>
            <a:xfrm>
              <a:off x="3420728" y="3170619"/>
              <a:ext cx="462785" cy="307777"/>
              <a:chOff x="3631374" y="3215564"/>
              <a:chExt cx="462785" cy="307777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A7BE22F6-DF55-42F4-8311-FAA4B46DD01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0A4910B-47F2-4BC9-8FF1-118A5CACA8B3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A1902B6-A094-4497-B01E-BE19C820E430}"/>
                </a:ext>
              </a:extLst>
            </p:cNvPr>
            <p:cNvGrpSpPr/>
            <p:nvPr/>
          </p:nvGrpSpPr>
          <p:grpSpPr>
            <a:xfrm>
              <a:off x="3767817" y="3170619"/>
              <a:ext cx="462785" cy="307777"/>
              <a:chOff x="3631374" y="3215564"/>
              <a:chExt cx="462785" cy="30777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AD6E5CC-B4D7-4724-B4D3-F8D7F44C31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64473CB-FA81-46BF-90AA-C129A6C621D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E30EFCF-8BF5-4AA3-9C28-FB7115D08571}"/>
                </a:ext>
              </a:extLst>
            </p:cNvPr>
            <p:cNvGrpSpPr/>
            <p:nvPr/>
          </p:nvGrpSpPr>
          <p:grpSpPr>
            <a:xfrm>
              <a:off x="4114905" y="3170619"/>
              <a:ext cx="462785" cy="307777"/>
              <a:chOff x="3631374" y="3215564"/>
              <a:chExt cx="462785" cy="30777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BC474A8-FAF8-4A24-AD29-D7C202168CA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879D0DF-1A96-4C27-9DDA-ED746B62A8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268F13F-2F41-456B-A8CE-2E237A85E365}"/>
                </a:ext>
              </a:extLst>
            </p:cNvPr>
            <p:cNvGrpSpPr/>
            <p:nvPr/>
          </p:nvGrpSpPr>
          <p:grpSpPr>
            <a:xfrm>
              <a:off x="4461994" y="3170619"/>
              <a:ext cx="462785" cy="307777"/>
              <a:chOff x="3631374" y="3215564"/>
              <a:chExt cx="462785" cy="3077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769A762-A886-4289-A790-C1F77AD96EC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110383-0247-421E-A285-21EBB642F6E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71293F8-7A50-4969-B05D-E9D0E021C78A}"/>
                </a:ext>
              </a:extLst>
            </p:cNvPr>
            <p:cNvGrpSpPr/>
            <p:nvPr/>
          </p:nvGrpSpPr>
          <p:grpSpPr>
            <a:xfrm>
              <a:off x="3073639" y="3416840"/>
              <a:ext cx="462785" cy="307777"/>
              <a:chOff x="3631374" y="3215564"/>
              <a:chExt cx="462785" cy="307777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0E36C99-28B1-4960-995E-A42F17F6B38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9369927-347D-41D8-83AE-037BFC4B849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52347F3-C226-48A7-BD2E-26F186DCBFCA}"/>
                </a:ext>
              </a:extLst>
            </p:cNvPr>
            <p:cNvGrpSpPr/>
            <p:nvPr/>
          </p:nvGrpSpPr>
          <p:grpSpPr>
            <a:xfrm>
              <a:off x="3420728" y="3416840"/>
              <a:ext cx="462785" cy="307777"/>
              <a:chOff x="3631374" y="3215564"/>
              <a:chExt cx="462785" cy="307777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354568E-DFAC-47E6-9275-EEAB5075687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45DBC83-FCFC-4833-93CA-CB42EB81358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0B8EDD1-F4C3-4DF1-BCC8-BFB96AA7FC36}"/>
                </a:ext>
              </a:extLst>
            </p:cNvPr>
            <p:cNvGrpSpPr/>
            <p:nvPr/>
          </p:nvGrpSpPr>
          <p:grpSpPr>
            <a:xfrm>
              <a:off x="3767817" y="3416840"/>
              <a:ext cx="462785" cy="307777"/>
              <a:chOff x="3631374" y="3215564"/>
              <a:chExt cx="462785" cy="307777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4B229-CA94-429D-925B-3D72479C1B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E8F21EF-0621-4A42-ACB6-BC891BC8CC4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4B9351-0A20-4CDE-BDDC-0C27E74099AF}"/>
                </a:ext>
              </a:extLst>
            </p:cNvPr>
            <p:cNvGrpSpPr/>
            <p:nvPr/>
          </p:nvGrpSpPr>
          <p:grpSpPr>
            <a:xfrm>
              <a:off x="4114905" y="3416840"/>
              <a:ext cx="462785" cy="307777"/>
              <a:chOff x="3631374" y="3215564"/>
              <a:chExt cx="462785" cy="307777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74105FE-53C6-4CE2-9601-3DAD6A1AD6A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14B72651-ACD8-49E2-AE86-D4F73CC8BDE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D8A8F61-C28A-4240-B6D8-9A64CD81CB17}"/>
                </a:ext>
              </a:extLst>
            </p:cNvPr>
            <p:cNvGrpSpPr/>
            <p:nvPr/>
          </p:nvGrpSpPr>
          <p:grpSpPr>
            <a:xfrm>
              <a:off x="4461994" y="3416840"/>
              <a:ext cx="462785" cy="307777"/>
              <a:chOff x="3631374" y="3215564"/>
              <a:chExt cx="462785" cy="307777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1B89B2A-BAAF-4B2F-B85A-8E543F29E3A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C9A76FE-4A52-4379-A7D4-90DDB11F0ED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5916FA6B-90CA-40B1-B384-D5BB9B957CBD}"/>
                </a:ext>
              </a:extLst>
            </p:cNvPr>
            <p:cNvGrpSpPr/>
            <p:nvPr/>
          </p:nvGrpSpPr>
          <p:grpSpPr>
            <a:xfrm>
              <a:off x="3073639" y="3663062"/>
              <a:ext cx="462785" cy="307777"/>
              <a:chOff x="3631374" y="3215564"/>
              <a:chExt cx="462785" cy="307777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C3441A4-97A9-4265-AB05-C59047F24E0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40EFC2-76AF-4686-B0EF-84FC92E52F8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C0F9DCD-F1EE-4C29-8981-D5EA39F7B148}"/>
                </a:ext>
              </a:extLst>
            </p:cNvPr>
            <p:cNvGrpSpPr/>
            <p:nvPr/>
          </p:nvGrpSpPr>
          <p:grpSpPr>
            <a:xfrm>
              <a:off x="3420728" y="3663062"/>
              <a:ext cx="462785" cy="307777"/>
              <a:chOff x="3631374" y="3215564"/>
              <a:chExt cx="462785" cy="307777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B025ED6-51F6-4783-A1A8-3FCEFB33AC8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D701590-B970-478C-957E-0E313489919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36D9299-248C-4F2E-97B5-E167BFE6839D}"/>
                </a:ext>
              </a:extLst>
            </p:cNvPr>
            <p:cNvGrpSpPr/>
            <p:nvPr/>
          </p:nvGrpSpPr>
          <p:grpSpPr>
            <a:xfrm>
              <a:off x="3767817" y="3663062"/>
              <a:ext cx="462785" cy="307777"/>
              <a:chOff x="3631374" y="3215564"/>
              <a:chExt cx="462785" cy="307777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9BA85D-2209-4788-9736-96915AB327F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EF20ED9-AC3C-4F76-9E7E-93396CD61AC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2CB7A51-0473-41BC-BC2C-40FF94719612}"/>
                </a:ext>
              </a:extLst>
            </p:cNvPr>
            <p:cNvGrpSpPr/>
            <p:nvPr/>
          </p:nvGrpSpPr>
          <p:grpSpPr>
            <a:xfrm>
              <a:off x="4114905" y="3663062"/>
              <a:ext cx="462785" cy="307777"/>
              <a:chOff x="3631374" y="3215564"/>
              <a:chExt cx="462785" cy="307777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F978A8E-E479-4947-9CA4-047F2DAB892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A2B094A-35EB-4FFC-B0F3-F339DBA431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333AE85F-1A1C-4228-9A04-835DF76ED663}"/>
                </a:ext>
              </a:extLst>
            </p:cNvPr>
            <p:cNvGrpSpPr/>
            <p:nvPr/>
          </p:nvGrpSpPr>
          <p:grpSpPr>
            <a:xfrm>
              <a:off x="4461994" y="3663062"/>
              <a:ext cx="462785" cy="307777"/>
              <a:chOff x="3631374" y="3215564"/>
              <a:chExt cx="462785" cy="307777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914BFC9-E513-42CF-9EAB-6BBE9DE32C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49A0DB3-23A9-4919-8C12-276CF68629D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</p:grp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FFD825-5DD6-4CE0-B334-1D943828C4A7}"/>
              </a:ext>
            </a:extLst>
          </p:cNvPr>
          <p:cNvGrpSpPr/>
          <p:nvPr/>
        </p:nvGrpSpPr>
        <p:grpSpPr>
          <a:xfrm>
            <a:off x="4847324" y="2924397"/>
            <a:ext cx="2965763" cy="1046442"/>
            <a:chOff x="4847324" y="2924397"/>
            <a:chExt cx="2965763" cy="1046442"/>
          </a:xfrm>
        </p:grpSpPr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253CF556-0842-4A4D-BD59-4B9D4F644FA2}"/>
                </a:ext>
              </a:extLst>
            </p:cNvPr>
            <p:cNvSpPr/>
            <p:nvPr/>
          </p:nvSpPr>
          <p:spPr>
            <a:xfrm>
              <a:off x="4902852" y="3244995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prune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A896861-9EA5-40FB-9D34-02F0DFA49AAD}"/>
                </a:ext>
              </a:extLst>
            </p:cNvPr>
            <p:cNvSpPr txBox="1"/>
            <p:nvPr/>
          </p:nvSpPr>
          <p:spPr>
            <a:xfrm>
              <a:off x="4847324" y="2978258"/>
              <a:ext cx="1140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prune_pct</a:t>
              </a:r>
              <a:r>
                <a:rPr lang="en-US" altLang="zh-CN" sz="1050" i="1" dirty="0"/>
                <a:t>=0.4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86B45024-6F72-45DA-97AD-AB06979F632F}"/>
                </a:ext>
              </a:extLst>
            </p:cNvPr>
            <p:cNvSpPr/>
            <p:nvPr/>
          </p:nvSpPr>
          <p:spPr>
            <a:xfrm>
              <a:off x="6013340" y="2950853"/>
              <a:ext cx="360000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611FD45-5DFC-4C6A-8930-B864C0950889}"/>
                </a:ext>
              </a:extLst>
            </p:cNvPr>
            <p:cNvSpPr txBox="1"/>
            <p:nvPr/>
          </p:nvSpPr>
          <p:spPr>
            <a:xfrm>
              <a:off x="5961947" y="2924397"/>
              <a:ext cx="462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0.0</a:t>
              </a:r>
              <a:endParaRPr lang="zh-CN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5EF81114-2139-4B49-9B91-D92E8605F1BA}"/>
                </a:ext>
              </a:extLst>
            </p:cNvPr>
            <p:cNvGrpSpPr/>
            <p:nvPr/>
          </p:nvGrpSpPr>
          <p:grpSpPr>
            <a:xfrm>
              <a:off x="6309036" y="2924397"/>
              <a:ext cx="462785" cy="307777"/>
              <a:chOff x="3631374" y="3215564"/>
              <a:chExt cx="462785" cy="307777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5EFE4619-B17B-436A-93B8-C86642179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3F5052F9-B6DE-4759-86B7-8856120F690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F50493A1-EE14-4B79-A8D8-E824A3D017AC}"/>
                </a:ext>
              </a:extLst>
            </p:cNvPr>
            <p:cNvGrpSpPr/>
            <p:nvPr/>
          </p:nvGrpSpPr>
          <p:grpSpPr>
            <a:xfrm>
              <a:off x="6656125" y="2924397"/>
              <a:ext cx="462785" cy="307777"/>
              <a:chOff x="3631374" y="3215564"/>
              <a:chExt cx="462785" cy="307777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F0C4361-27DA-4411-BF52-C71E730DFF2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05A30E3-744E-4FA9-B69C-D16327E29D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F5F70503-B7E3-4B21-9B72-3B96F63E5E75}"/>
                </a:ext>
              </a:extLst>
            </p:cNvPr>
            <p:cNvGrpSpPr/>
            <p:nvPr/>
          </p:nvGrpSpPr>
          <p:grpSpPr>
            <a:xfrm>
              <a:off x="7003213" y="2924397"/>
              <a:ext cx="462785" cy="307777"/>
              <a:chOff x="3631374" y="3215564"/>
              <a:chExt cx="462785" cy="307777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DAF6FD5D-96C0-48FA-8126-514360B1902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CAFCFF4F-C7A6-4032-B7D0-66D1EA42FEB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ECF92958-C502-44F7-812F-6724851B1685}"/>
                </a:ext>
              </a:extLst>
            </p:cNvPr>
            <p:cNvGrpSpPr/>
            <p:nvPr/>
          </p:nvGrpSpPr>
          <p:grpSpPr>
            <a:xfrm>
              <a:off x="7350302" y="2924397"/>
              <a:ext cx="462785" cy="307777"/>
              <a:chOff x="3631374" y="3215564"/>
              <a:chExt cx="462785" cy="307777"/>
            </a:xfrm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C7EC052C-D83A-46F9-AA9C-636855138F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4D09C297-C9FD-4512-9231-7B8080053C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7294390-DC36-4871-B9DA-9B005581A546}"/>
                </a:ext>
              </a:extLst>
            </p:cNvPr>
            <p:cNvGrpSpPr/>
            <p:nvPr/>
          </p:nvGrpSpPr>
          <p:grpSpPr>
            <a:xfrm>
              <a:off x="5961947" y="3170619"/>
              <a:ext cx="462785" cy="307777"/>
              <a:chOff x="3631374" y="3215564"/>
              <a:chExt cx="462785" cy="307777"/>
            </a:xfrm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FE4206-604B-4F6F-92A6-67CD24CB216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F0B6CDF-65C2-4A50-8516-21DE15377F7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C1A7EBB-D3BF-4F28-B334-559D860D7D3D}"/>
                </a:ext>
              </a:extLst>
            </p:cNvPr>
            <p:cNvGrpSpPr/>
            <p:nvPr/>
          </p:nvGrpSpPr>
          <p:grpSpPr>
            <a:xfrm>
              <a:off x="6309036" y="3170619"/>
              <a:ext cx="462785" cy="307777"/>
              <a:chOff x="3631374" y="3215564"/>
              <a:chExt cx="462785" cy="307777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A1B9BAB-9E64-4457-AEE9-8CA5D241332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D1A2C997-1B83-4E3C-BD79-B7C87BC343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DCD26DC-F47D-46B1-B2D6-F91204A8D151}"/>
                </a:ext>
              </a:extLst>
            </p:cNvPr>
            <p:cNvGrpSpPr/>
            <p:nvPr/>
          </p:nvGrpSpPr>
          <p:grpSpPr>
            <a:xfrm>
              <a:off x="6656125" y="3170619"/>
              <a:ext cx="462785" cy="307777"/>
              <a:chOff x="3631374" y="3215564"/>
              <a:chExt cx="462785" cy="307777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48829BBA-A9A4-498C-8BA5-7E177075112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6C73B98-AD2E-4203-88D0-744BF07EEE56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1BDFC027-5FAD-414E-BED2-444F21B5BDC6}"/>
                </a:ext>
              </a:extLst>
            </p:cNvPr>
            <p:cNvGrpSpPr/>
            <p:nvPr/>
          </p:nvGrpSpPr>
          <p:grpSpPr>
            <a:xfrm>
              <a:off x="7003213" y="3170619"/>
              <a:ext cx="462785" cy="307777"/>
              <a:chOff x="3631374" y="3215564"/>
              <a:chExt cx="462785" cy="307777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7FA42F6C-53A3-4D5A-A6EF-494B08F9382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5F778846-2593-4B08-B55C-332A912580C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A05076D-EBE7-43B3-B4B4-31612CC4EF4E}"/>
                </a:ext>
              </a:extLst>
            </p:cNvPr>
            <p:cNvGrpSpPr/>
            <p:nvPr/>
          </p:nvGrpSpPr>
          <p:grpSpPr>
            <a:xfrm>
              <a:off x="7350302" y="3170619"/>
              <a:ext cx="462785" cy="307777"/>
              <a:chOff x="3631374" y="3215564"/>
              <a:chExt cx="462785" cy="307777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7579965-CFB9-49D7-8B4F-624C28976EB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D7CE255-6EA4-4410-B095-AB4341D2FC6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0BDD2455-2FFF-4E55-965C-AB10556707CC}"/>
                </a:ext>
              </a:extLst>
            </p:cNvPr>
            <p:cNvGrpSpPr/>
            <p:nvPr/>
          </p:nvGrpSpPr>
          <p:grpSpPr>
            <a:xfrm>
              <a:off x="5961947" y="3416840"/>
              <a:ext cx="462785" cy="307777"/>
              <a:chOff x="3631374" y="3215564"/>
              <a:chExt cx="462785" cy="307777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A48E0F04-FFEC-4414-817C-16B487CFDA5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CFEF84-75FF-4F37-AEC4-88C074969B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B98B90B8-EF05-4C19-8CA0-44057CFA618A}"/>
                </a:ext>
              </a:extLst>
            </p:cNvPr>
            <p:cNvGrpSpPr/>
            <p:nvPr/>
          </p:nvGrpSpPr>
          <p:grpSpPr>
            <a:xfrm>
              <a:off x="6309036" y="3416840"/>
              <a:ext cx="462785" cy="307777"/>
              <a:chOff x="3631374" y="3215564"/>
              <a:chExt cx="462785" cy="307777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EECF3A6-7999-405F-BB76-5B65CA82A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23FBFDB5-7C3D-4104-9F15-B0BCECFB91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DD6945C2-D53E-48D3-AD30-F5A2E39FDF55}"/>
                </a:ext>
              </a:extLst>
            </p:cNvPr>
            <p:cNvGrpSpPr/>
            <p:nvPr/>
          </p:nvGrpSpPr>
          <p:grpSpPr>
            <a:xfrm>
              <a:off x="6656125" y="3416840"/>
              <a:ext cx="462785" cy="307777"/>
              <a:chOff x="3631374" y="3215564"/>
              <a:chExt cx="462785" cy="307777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BF78B7E-D29B-422A-B083-5E04C54E697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0624663B-B546-42A4-8834-8420F386F73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708DA128-37CF-4689-8C15-453C4570FB9C}"/>
                </a:ext>
              </a:extLst>
            </p:cNvPr>
            <p:cNvGrpSpPr/>
            <p:nvPr/>
          </p:nvGrpSpPr>
          <p:grpSpPr>
            <a:xfrm>
              <a:off x="7003213" y="3416840"/>
              <a:ext cx="462785" cy="307777"/>
              <a:chOff x="3631374" y="3215564"/>
              <a:chExt cx="462785" cy="307777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D358CC1-09A4-4CF7-8E1E-D4F32A50E8A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78687A0-E7DC-4236-9F94-70CFD818EB9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B86A7865-C5EB-4C96-AA3D-73DD80EA4B72}"/>
                </a:ext>
              </a:extLst>
            </p:cNvPr>
            <p:cNvGrpSpPr/>
            <p:nvPr/>
          </p:nvGrpSpPr>
          <p:grpSpPr>
            <a:xfrm>
              <a:off x="7350302" y="3416840"/>
              <a:ext cx="462785" cy="307777"/>
              <a:chOff x="3631374" y="3215564"/>
              <a:chExt cx="462785" cy="307777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A59678A1-851A-4051-9FDA-00E388E900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7954B057-334A-42DB-948B-417A12C1E03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E66D50C1-49AF-489B-92BB-160AEBBC8F6D}"/>
                </a:ext>
              </a:extLst>
            </p:cNvPr>
            <p:cNvGrpSpPr/>
            <p:nvPr/>
          </p:nvGrpSpPr>
          <p:grpSpPr>
            <a:xfrm>
              <a:off x="5961947" y="3663062"/>
              <a:ext cx="462785" cy="307777"/>
              <a:chOff x="3631374" y="3215564"/>
              <a:chExt cx="462785" cy="307777"/>
            </a:xfrm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E701C90-0039-4C65-B48C-5699AE2BA2B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B88ECFAC-69DB-46CF-A159-D5A6570B5BA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FD593ABF-46D7-4D78-AEBB-180499881B01}"/>
                </a:ext>
              </a:extLst>
            </p:cNvPr>
            <p:cNvGrpSpPr/>
            <p:nvPr/>
          </p:nvGrpSpPr>
          <p:grpSpPr>
            <a:xfrm>
              <a:off x="6309036" y="3663062"/>
              <a:ext cx="462785" cy="307777"/>
              <a:chOff x="3631374" y="3215564"/>
              <a:chExt cx="462785" cy="307777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11518C8-5A50-4261-B940-934D0FC4DC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370082B-40EB-4540-82BD-A70FC873C5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B37C296-9C8B-45D5-94A5-D1605D27AF31}"/>
                </a:ext>
              </a:extLst>
            </p:cNvPr>
            <p:cNvGrpSpPr/>
            <p:nvPr/>
          </p:nvGrpSpPr>
          <p:grpSpPr>
            <a:xfrm>
              <a:off x="6656125" y="3663062"/>
              <a:ext cx="462785" cy="307777"/>
              <a:chOff x="3631374" y="3215564"/>
              <a:chExt cx="462785" cy="307777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A071FB9-BCD6-4D0F-91EC-B482E768ADE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B0D6611D-3E17-4983-8426-C41B06F41B2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BC706B50-7DB0-48BB-A6DC-4F7A0A5C8111}"/>
                </a:ext>
              </a:extLst>
            </p:cNvPr>
            <p:cNvGrpSpPr/>
            <p:nvPr/>
          </p:nvGrpSpPr>
          <p:grpSpPr>
            <a:xfrm>
              <a:off x="7003213" y="3663062"/>
              <a:ext cx="462785" cy="307777"/>
              <a:chOff x="3631374" y="3215564"/>
              <a:chExt cx="462785" cy="307777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BCDFC13B-DB41-49A2-87CF-0D9ABA57D80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C5D0547A-1763-46CA-9D30-9E2F653BED0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49DA7753-1AB2-4F00-832B-34A1B545DFD9}"/>
                </a:ext>
              </a:extLst>
            </p:cNvPr>
            <p:cNvGrpSpPr/>
            <p:nvPr/>
          </p:nvGrpSpPr>
          <p:grpSpPr>
            <a:xfrm>
              <a:off x="7350302" y="3663062"/>
              <a:ext cx="462785" cy="307777"/>
              <a:chOff x="3631374" y="3215564"/>
              <a:chExt cx="462785" cy="307777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4709945-DB39-4B30-A583-BF7D2878128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2B8F7A1-913E-43DB-93BA-B8DD2027F51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8949EE5-4452-43BE-89AA-0B2EB0AE176A}"/>
              </a:ext>
            </a:extLst>
          </p:cNvPr>
          <p:cNvGrpSpPr/>
          <p:nvPr/>
        </p:nvGrpSpPr>
        <p:grpSpPr>
          <a:xfrm>
            <a:off x="7808101" y="2758883"/>
            <a:ext cx="3027539" cy="1709728"/>
            <a:chOff x="7808101" y="2758883"/>
            <a:chExt cx="3027539" cy="1709728"/>
          </a:xfrm>
        </p:grpSpPr>
        <p:sp>
          <p:nvSpPr>
            <p:cNvPr id="291" name="箭头: 右 290">
              <a:extLst>
                <a:ext uri="{FF2B5EF4-FFF2-40B4-BE49-F238E27FC236}">
                  <a16:creationId xmlns:a16="http://schemas.microsoft.com/office/drawing/2014/main" id="{1625F533-2D81-4D80-971D-926E63C124BD}"/>
                </a:ext>
              </a:extLst>
            </p:cNvPr>
            <p:cNvSpPr/>
            <p:nvPr/>
          </p:nvSpPr>
          <p:spPr>
            <a:xfrm>
              <a:off x="7808101" y="3240468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col combi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DDCF81E-7C7A-40D5-8C0A-9C2519C4F0A7}"/>
                </a:ext>
              </a:extLst>
            </p:cNvPr>
            <p:cNvGrpSpPr/>
            <p:nvPr/>
          </p:nvGrpSpPr>
          <p:grpSpPr>
            <a:xfrm>
              <a:off x="8897320" y="2758883"/>
              <a:ext cx="462785" cy="307777"/>
              <a:chOff x="8913602" y="2918619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3CBBC52-01A7-4827-B0CC-9B5186879415}"/>
                  </a:ext>
                </a:extLst>
              </p:cNvPr>
              <p:cNvSpPr/>
              <p:nvPr/>
            </p:nvSpPr>
            <p:spPr>
              <a:xfrm>
                <a:off x="8964995" y="2945075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6B04D6C2-2F58-41A2-B919-2B2AD256D075}"/>
                  </a:ext>
                </a:extLst>
              </p:cNvPr>
              <p:cNvSpPr txBox="1"/>
              <p:nvPr/>
            </p:nvSpPr>
            <p:spPr>
              <a:xfrm>
                <a:off x="8913602" y="2918619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E6A9AE6B-F62A-4E82-A348-3F061A3BFB41}"/>
                </a:ext>
              </a:extLst>
            </p:cNvPr>
            <p:cNvGrpSpPr/>
            <p:nvPr/>
          </p:nvGrpSpPr>
          <p:grpSpPr>
            <a:xfrm>
              <a:off x="9244409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D3AF9E7-F1F5-49F7-9069-EC5D933E84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581138A-13D5-4EB1-B5B7-FAC31FE3BA6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124CB49A-6F6B-4D8C-808D-9916329ED6DF}"/>
                </a:ext>
              </a:extLst>
            </p:cNvPr>
            <p:cNvGrpSpPr/>
            <p:nvPr/>
          </p:nvGrpSpPr>
          <p:grpSpPr>
            <a:xfrm>
              <a:off x="9591498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FD2B911-010E-43C4-84BF-C462DB8B56B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4F95C988-5F8E-4678-8066-7544FC15F15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F146CAC0-4313-4189-B351-48A1DDE4B97E}"/>
                </a:ext>
              </a:extLst>
            </p:cNvPr>
            <p:cNvGrpSpPr/>
            <p:nvPr/>
          </p:nvGrpSpPr>
          <p:grpSpPr>
            <a:xfrm>
              <a:off x="9938586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D50B2D0-36CB-451F-BA0B-1432228DF3B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3183104F-5B47-4F25-858C-156C67190C8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54EC2B98-D91F-47B1-9B23-21DA9DC9B0A5}"/>
                </a:ext>
              </a:extLst>
            </p:cNvPr>
            <p:cNvGrpSpPr/>
            <p:nvPr/>
          </p:nvGrpSpPr>
          <p:grpSpPr>
            <a:xfrm>
              <a:off x="10285675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9D2567C-EAD5-4F00-B3E9-4E3625F7761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E4CD11-DE30-4DD9-B259-7521765B149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60C0F597-9DD8-4A4C-AC5D-D88A745E96E0}"/>
                </a:ext>
              </a:extLst>
            </p:cNvPr>
            <p:cNvGrpSpPr/>
            <p:nvPr/>
          </p:nvGrpSpPr>
          <p:grpSpPr>
            <a:xfrm>
              <a:off x="8897320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BFBDB8A8-8603-47AF-BCFE-62278DBBCAA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08FAB499-52EF-48EE-A336-2CC51465331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D008A83A-AAA1-4631-825A-E884D138227F}"/>
                </a:ext>
              </a:extLst>
            </p:cNvPr>
            <p:cNvGrpSpPr/>
            <p:nvPr/>
          </p:nvGrpSpPr>
          <p:grpSpPr>
            <a:xfrm>
              <a:off x="9244409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1128CB20-F56A-42D8-ABAD-5D05F96362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EEBB9EF-71BD-4274-B33A-11747D49555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C9537E44-93D6-4799-88DE-C8E8451CA703}"/>
                </a:ext>
              </a:extLst>
            </p:cNvPr>
            <p:cNvGrpSpPr/>
            <p:nvPr/>
          </p:nvGrpSpPr>
          <p:grpSpPr>
            <a:xfrm>
              <a:off x="9591498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00F9D94C-1704-4E44-BCA4-8CD6833423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08FACF7-5F0E-41AF-8671-60FBA62A6A9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08A5E9F4-6FA7-4E1C-873E-0437406CB62D}"/>
                </a:ext>
              </a:extLst>
            </p:cNvPr>
            <p:cNvGrpSpPr/>
            <p:nvPr/>
          </p:nvGrpSpPr>
          <p:grpSpPr>
            <a:xfrm>
              <a:off x="9938586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E962DC90-E535-4FD2-AAC6-3641662F97B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FDC4B58-FCD3-413D-96A2-338B4CFAA4D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47F22167-1A5B-44C4-8CA7-7D32E90B7CA9}"/>
                </a:ext>
              </a:extLst>
            </p:cNvPr>
            <p:cNvGrpSpPr/>
            <p:nvPr/>
          </p:nvGrpSpPr>
          <p:grpSpPr>
            <a:xfrm>
              <a:off x="10285675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072A3756-DF5F-497C-B7FE-CD9214829A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D61A8557-123C-43F2-8AF4-437A10D3135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C77ECA66-6E49-4451-BB36-277EFE5B081F}"/>
                </a:ext>
              </a:extLst>
            </p:cNvPr>
            <p:cNvGrpSpPr/>
            <p:nvPr/>
          </p:nvGrpSpPr>
          <p:grpSpPr>
            <a:xfrm>
              <a:off x="8897320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C061C9E-1417-410A-ACF5-4FDD2425E27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404B5352-9752-47AC-8578-8AAA9472382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E6F20447-9A12-4246-B5A0-37A1FF98A609}"/>
                </a:ext>
              </a:extLst>
            </p:cNvPr>
            <p:cNvGrpSpPr/>
            <p:nvPr/>
          </p:nvGrpSpPr>
          <p:grpSpPr>
            <a:xfrm>
              <a:off x="9244409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CBE0490-E958-4F3D-95A6-287960B414F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5F5547F-9A4A-415D-98CA-1F5B22012FC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B20B49E3-C4E3-4E34-B144-20ADAB6FB807}"/>
                </a:ext>
              </a:extLst>
            </p:cNvPr>
            <p:cNvGrpSpPr/>
            <p:nvPr/>
          </p:nvGrpSpPr>
          <p:grpSpPr>
            <a:xfrm>
              <a:off x="9591498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CE203A7D-E692-42A4-9D13-F925C25039C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8404A064-E383-4FAA-A7AC-FBE272DCC7C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39EB5D5D-8E0F-4F68-B1F8-5755A041E9CA}"/>
                </a:ext>
              </a:extLst>
            </p:cNvPr>
            <p:cNvGrpSpPr/>
            <p:nvPr/>
          </p:nvGrpSpPr>
          <p:grpSpPr>
            <a:xfrm>
              <a:off x="9938586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D34B2E6C-2289-47B7-88C2-F9C9F551816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82B0106C-C347-4414-B996-906045DA5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2FC611C0-F423-424F-BA17-7C7D87EF678D}"/>
                </a:ext>
              </a:extLst>
            </p:cNvPr>
            <p:cNvGrpSpPr/>
            <p:nvPr/>
          </p:nvGrpSpPr>
          <p:grpSpPr>
            <a:xfrm>
              <a:off x="10285675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79A60BF9-70A4-42B1-8AF1-79BC44D61C3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D6A6702-D50A-4D27-AFA0-D54C6C2184C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1A76A5A5-6488-46DA-A2A7-9F25E7CC718C}"/>
                </a:ext>
              </a:extLst>
            </p:cNvPr>
            <p:cNvGrpSpPr/>
            <p:nvPr/>
          </p:nvGrpSpPr>
          <p:grpSpPr>
            <a:xfrm>
              <a:off x="8897320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BA3F1C8-D4A3-406B-9C12-411232D6B21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06790F80-2700-459C-91BB-D110770DBAB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6F50A50D-0687-41EF-ADAF-22232821517F}"/>
                </a:ext>
              </a:extLst>
            </p:cNvPr>
            <p:cNvGrpSpPr/>
            <p:nvPr/>
          </p:nvGrpSpPr>
          <p:grpSpPr>
            <a:xfrm>
              <a:off x="9244409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DB8C1B6C-7976-4F55-8BCF-28B8FE3BA18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98C3BD9C-0BAF-46B5-BB25-3FBF5A17E0E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20D358E2-79C2-4BE5-ADF4-B3878C9E8D3D}"/>
                </a:ext>
              </a:extLst>
            </p:cNvPr>
            <p:cNvGrpSpPr/>
            <p:nvPr/>
          </p:nvGrpSpPr>
          <p:grpSpPr>
            <a:xfrm>
              <a:off x="9591498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DA84CB98-7B20-4E90-ADCF-BBC7F20235C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7A8D1DD-89ED-4805-AA4E-1FE1572FD68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42E0B88-2248-42B3-99FE-B092C96733BA}"/>
                </a:ext>
              </a:extLst>
            </p:cNvPr>
            <p:cNvGrpSpPr/>
            <p:nvPr/>
          </p:nvGrpSpPr>
          <p:grpSpPr>
            <a:xfrm>
              <a:off x="9938586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DF1372C0-1FD1-4878-A161-0D2B700AA13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F3AE91A0-43F0-421B-8451-5AE62265C77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69141304-2CFB-4737-B36F-CB7028DA0407}"/>
                </a:ext>
              </a:extLst>
            </p:cNvPr>
            <p:cNvGrpSpPr/>
            <p:nvPr/>
          </p:nvGrpSpPr>
          <p:grpSpPr>
            <a:xfrm>
              <a:off x="10285675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AF97641-1692-40F1-9A76-432E7E76A30F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B531B247-E7EC-44C8-8541-672CEE58584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09E3B810-9741-433F-9DEB-81D01143856B}"/>
                </a:ext>
              </a:extLst>
            </p:cNvPr>
            <p:cNvCxnSpPr>
              <a:stCxn id="338" idx="2"/>
              <a:endCxn id="347" idx="2"/>
            </p:cNvCxnSpPr>
            <p:nvPr/>
          </p:nvCxnSpPr>
          <p:spPr>
            <a:xfrm rot="16200000" flipH="1">
              <a:off x="9649346" y="3284692"/>
              <a:ext cx="12700" cy="104126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>
              <a:extLst>
                <a:ext uri="{FF2B5EF4-FFF2-40B4-BE49-F238E27FC236}">
                  <a16:creationId xmlns:a16="http://schemas.microsoft.com/office/drawing/2014/main" id="{32FC3880-51FB-4F22-8392-670AAD048395}"/>
                </a:ext>
              </a:extLst>
            </p:cNvPr>
            <p:cNvCxnSpPr>
              <a:stCxn id="341" idx="2"/>
              <a:endCxn id="350" idx="2"/>
            </p:cNvCxnSpPr>
            <p:nvPr/>
          </p:nvCxnSpPr>
          <p:spPr>
            <a:xfrm rot="16200000" flipH="1">
              <a:off x="9996435" y="3284692"/>
              <a:ext cx="12700" cy="1041266"/>
            </a:xfrm>
            <a:prstGeom prst="bentConnector3">
              <a:avLst>
                <a:gd name="adj1" fmla="val 1073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4D85CFCE-3857-43AB-A499-9D1118CA9C24}"/>
                </a:ext>
              </a:extLst>
            </p:cNvPr>
            <p:cNvSpPr txBox="1"/>
            <p:nvPr/>
          </p:nvSpPr>
          <p:spPr>
            <a:xfrm>
              <a:off x="8948713" y="4214695"/>
              <a:ext cx="1886927" cy="253916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col_idxs</a:t>
              </a:r>
              <a:r>
                <a:rPr lang="en-US" altLang="zh-CN" sz="1050" dirty="0"/>
                <a:t>=[ [0,3], [1,4], [2] ]</a:t>
              </a:r>
            </a:p>
          </p:txBody>
        </p:sp>
      </p:grpSp>
      <p:pic>
        <p:nvPicPr>
          <p:cNvPr id="427" name="图片 426">
            <a:extLst>
              <a:ext uri="{FF2B5EF4-FFF2-40B4-BE49-F238E27FC236}">
                <a16:creationId xmlns:a16="http://schemas.microsoft.com/office/drawing/2014/main" id="{5A677269-439C-4A60-8293-C111FFCB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273" y="3050482"/>
            <a:ext cx="393986" cy="227300"/>
          </a:xfrm>
          <a:prstGeom prst="rect">
            <a:avLst/>
          </a:prstGeom>
        </p:spPr>
      </p:pic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1038077" y="4857750"/>
            <a:ext cx="10163323" cy="134652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算法中，</a:t>
            </a:r>
            <a:r>
              <a:rPr lang="en-US" altLang="zh-CN" sz="1400" dirty="0" err="1"/>
              <a:t>Pruning+combine</a:t>
            </a:r>
            <a:r>
              <a:rPr lang="zh-CN" altLang="en-US" sz="1400" dirty="0"/>
              <a:t>过程是</a:t>
            </a:r>
            <a:r>
              <a:rPr lang="zh-CN" altLang="en-US" sz="1400" dirty="0">
                <a:latin typeface="+mj-ea"/>
                <a:ea typeface="+mj-ea"/>
              </a:rPr>
              <a:t>对于某一个网络的所有层，按照特定的</a:t>
            </a:r>
            <a:r>
              <a:rPr lang="en-US" altLang="zh-CN" sz="1400" i="1" dirty="0" err="1"/>
              <a:t>prune_pct</a:t>
            </a:r>
            <a:r>
              <a:rPr lang="en-US" altLang="zh-CN" sz="1400" i="1" dirty="0"/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先进行</a:t>
            </a:r>
            <a:r>
              <a:rPr lang="en-US" altLang="zh-CN" sz="1400" dirty="0" err="1">
                <a:solidFill>
                  <a:srgbClr val="FF0000"/>
                </a:solidFill>
              </a:rPr>
              <a:t>prun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，然后进行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col combine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；</a:t>
            </a:r>
            <a:endParaRPr lang="en-US" altLang="zh-CN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操作是在训练过程中进行的，在所有</a:t>
            </a:r>
            <a:r>
              <a:rPr lang="en-US" altLang="zh-CN" sz="1400" dirty="0"/>
              <a:t>train epochs</a:t>
            </a:r>
            <a:r>
              <a:rPr lang="zh-CN" altLang="en-US" sz="1400" dirty="0"/>
              <a:t>中选择特定的几个</a:t>
            </a:r>
            <a:r>
              <a:rPr lang="en-US" altLang="zh-CN" sz="1400" dirty="0"/>
              <a:t>epochs</a:t>
            </a:r>
            <a:r>
              <a:rPr lang="zh-CN" altLang="en-US" sz="1400" dirty="0"/>
              <a:t>插入该操作；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操作后</a:t>
            </a:r>
            <a:r>
              <a:rPr lang="zh-CN" altLang="en-US" sz="1400" dirty="0">
                <a:solidFill>
                  <a:srgbClr val="FF0000"/>
                </a:solidFill>
              </a:rPr>
              <a:t>卷积核结构不改变</a:t>
            </a:r>
            <a:r>
              <a:rPr lang="zh-CN" altLang="en-US" sz="1400" dirty="0"/>
              <a:t>，两者都是按照特定的规则将某些位置的权重值置零。</a:t>
            </a:r>
            <a:r>
              <a:rPr lang="en-US" altLang="zh-CN" sz="1400" dirty="0"/>
              <a:t>pruning</a:t>
            </a:r>
            <a:r>
              <a:rPr lang="zh-CN" altLang="en-US" sz="1400" dirty="0"/>
              <a:t>是在一个</a:t>
            </a:r>
            <a:r>
              <a:rPr lang="en-US" altLang="zh-CN" sz="1400" dirty="0"/>
              <a:t>layer</a:t>
            </a:r>
            <a:r>
              <a:rPr lang="zh-CN" altLang="en-US" sz="1400" dirty="0"/>
              <a:t>中按照</a:t>
            </a:r>
            <a:r>
              <a:rPr lang="en-US" altLang="zh-CN" sz="1400" dirty="0" err="1"/>
              <a:t>prune_pct</a:t>
            </a:r>
            <a:r>
              <a:rPr lang="zh-CN" altLang="en-US" sz="1400" dirty="0"/>
              <a:t>将数值小的置零，</a:t>
            </a:r>
            <a:r>
              <a:rPr lang="en-US" altLang="zh-CN" sz="1400" dirty="0"/>
              <a:t>combine</a:t>
            </a:r>
            <a:r>
              <a:rPr lang="zh-CN" altLang="en-US" sz="1400" dirty="0"/>
              <a:t>是按照</a:t>
            </a:r>
            <a:r>
              <a:rPr lang="zh-CN" altLang="en-US" sz="1400" dirty="0">
                <a:solidFill>
                  <a:srgbClr val="FF0000"/>
                </a:solidFill>
              </a:rPr>
              <a:t>将</a:t>
            </a:r>
            <a:r>
              <a:rPr lang="en-US" altLang="zh-CN" sz="1400" dirty="0">
                <a:solidFill>
                  <a:srgbClr val="FF0000"/>
                </a:solidFill>
              </a:rPr>
              <a:t>conflicts</a:t>
            </a:r>
            <a:r>
              <a:rPr lang="zh-CN" altLang="en-US" sz="1400" dirty="0">
                <a:solidFill>
                  <a:srgbClr val="FF0000"/>
                </a:solidFill>
              </a:rPr>
              <a:t>中的较小值置零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A simple LSTM network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628648" y="2135338"/>
            <a:ext cx="414020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Recognize handwritten digits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D6FBE9-3639-4111-A748-684D8EA7A704}"/>
              </a:ext>
            </a:extLst>
          </p:cNvPr>
          <p:cNvSpPr/>
          <p:nvPr/>
        </p:nvSpPr>
        <p:spPr>
          <a:xfrm>
            <a:off x="669924" y="1643932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pic>
        <p:nvPicPr>
          <p:cNvPr id="2050" name="Picture 2" descr="0-9">
            <a:extLst>
              <a:ext uri="{FF2B5EF4-FFF2-40B4-BE49-F238E27FC236}">
                <a16:creationId xmlns:a16="http://schemas.microsoft.com/office/drawing/2014/main" id="{4F2ADA94-5D82-42A8-B820-FACDEAC7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3038636"/>
            <a:ext cx="1181100" cy="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文本框 201">
            <a:extLst>
              <a:ext uri="{FF2B5EF4-FFF2-40B4-BE49-F238E27FC236}">
                <a16:creationId xmlns:a16="http://schemas.microsoft.com/office/drawing/2014/main" id="{4BEDE780-80AC-4D12-9EC4-B338114E0473}"/>
              </a:ext>
            </a:extLst>
          </p:cNvPr>
          <p:cNvSpPr txBox="1"/>
          <p:nvPr/>
        </p:nvSpPr>
        <p:spPr>
          <a:xfrm>
            <a:off x="628648" y="2517934"/>
            <a:ext cx="21907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Datasets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Mnist</a:t>
            </a:r>
            <a:endParaRPr lang="en-US" altLang="zh-CN" sz="14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81A56D8-94C4-4CBB-9FBF-39D6B202BC7F}"/>
              </a:ext>
            </a:extLst>
          </p:cNvPr>
          <p:cNvSpPr/>
          <p:nvPr/>
        </p:nvSpPr>
        <p:spPr>
          <a:xfrm>
            <a:off x="5289549" y="1652103"/>
            <a:ext cx="60642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design</a:t>
            </a:r>
            <a:endParaRPr lang="zh-CN" altLang="en-US" dirty="0"/>
          </a:p>
        </p:txBody>
      </p:sp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38D3A77E-6325-4E3B-BEA7-11BF6538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49" y="2510890"/>
            <a:ext cx="4140201" cy="3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view">
            <a:extLst>
              <a:ext uri="{FF2B5EF4-FFF2-40B4-BE49-F238E27FC236}">
                <a16:creationId xmlns:a16="http://schemas.microsoft.com/office/drawing/2014/main" id="{6B761BED-AB10-4976-A75D-128C8B6F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2846619"/>
            <a:ext cx="1808894" cy="1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view">
            <a:extLst>
              <a:ext uri="{FF2B5EF4-FFF2-40B4-BE49-F238E27FC236}">
                <a16:creationId xmlns:a16="http://schemas.microsoft.com/office/drawing/2014/main" id="{A23273B5-54BE-4B61-A265-349A81D7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4201188"/>
            <a:ext cx="1817829" cy="13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E43D40-D5AE-4B4F-93FC-C05FED12FDA7}"/>
              </a:ext>
            </a:extLst>
          </p:cNvPr>
          <p:cNvSpPr/>
          <p:nvPr/>
        </p:nvSpPr>
        <p:spPr>
          <a:xfrm>
            <a:off x="5581650" y="4201851"/>
            <a:ext cx="1933575" cy="41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3B6F440-82DF-476C-817E-5DBFDE4B6275}"/>
              </a:ext>
            </a:extLst>
          </p:cNvPr>
          <p:cNvSpPr/>
          <p:nvPr/>
        </p:nvSpPr>
        <p:spPr>
          <a:xfrm>
            <a:off x="10237789" y="2927055"/>
            <a:ext cx="582612" cy="249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88CBE-FAC1-4152-8266-69DAECF00363}"/>
              </a:ext>
            </a:extLst>
          </p:cNvPr>
          <p:cNvSpPr txBox="1"/>
          <p:nvPr/>
        </p:nvSpPr>
        <p:spPr>
          <a:xfrm>
            <a:off x="9848850" y="5566293"/>
            <a:ext cx="19431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prune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column combine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3. LSTM pruning and column combine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716390-F918-47F3-9EF8-E21229B8784B}"/>
              </a:ext>
            </a:extLst>
          </p:cNvPr>
          <p:cNvSpPr/>
          <p:nvPr/>
        </p:nvSpPr>
        <p:spPr>
          <a:xfrm>
            <a:off x="5929051" y="2286605"/>
            <a:ext cx="1800000" cy="303341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CF41D1-104F-4454-978D-214C6FCA0BCE}"/>
              </a:ext>
            </a:extLst>
          </p:cNvPr>
          <p:cNvSpPr/>
          <p:nvPr/>
        </p:nvSpPr>
        <p:spPr>
          <a:xfrm>
            <a:off x="8565009" y="2766558"/>
            <a:ext cx="896468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9AAAD3-D5AA-489C-94D5-5DD133294341}"/>
              </a:ext>
            </a:extLst>
          </p:cNvPr>
          <p:cNvSpPr txBox="1"/>
          <p:nvPr/>
        </p:nvSpPr>
        <p:spPr>
          <a:xfrm>
            <a:off x="6174234" y="5320028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W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B35C4-14BD-4B74-B173-0E597198176A}"/>
              </a:ext>
            </a:extLst>
          </p:cNvPr>
          <p:cNvSpPr txBox="1"/>
          <p:nvPr/>
        </p:nvSpPr>
        <p:spPr>
          <a:xfrm>
            <a:off x="9013244" y="4685045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x</a:t>
            </a:r>
            <a:r>
              <a:rPr lang="zh-CN" altLang="en-US" sz="1400" dirty="0"/>
              <a:t>：</a:t>
            </a:r>
            <a:r>
              <a:rPr lang="en-US" altLang="zh-CN" sz="1400" dirty="0"/>
              <a:t>28*14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7EE826-3D08-40BA-81C3-3E813DCBB61F}"/>
              </a:ext>
            </a:extLst>
          </p:cNvPr>
          <p:cNvCxnSpPr/>
          <p:nvPr/>
        </p:nvCxnSpPr>
        <p:spPr>
          <a:xfrm>
            <a:off x="8565009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7F1E02D-BDB3-48B9-B3ED-CD11EF7CB9E2}"/>
              </a:ext>
            </a:extLst>
          </p:cNvPr>
          <p:cNvCxnSpPr/>
          <p:nvPr/>
        </p:nvCxnSpPr>
        <p:spPr>
          <a:xfrm>
            <a:off x="8789127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0A3014-0F47-4777-B951-5DE14D460B47}"/>
              </a:ext>
            </a:extLst>
          </p:cNvPr>
          <p:cNvCxnSpPr/>
          <p:nvPr/>
        </p:nvCxnSpPr>
        <p:spPr>
          <a:xfrm>
            <a:off x="9214772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D07584A-0D5D-4460-8069-01D526B6224F}"/>
              </a:ext>
            </a:extLst>
          </p:cNvPr>
          <p:cNvSpPr txBox="1"/>
          <p:nvPr/>
        </p:nvSpPr>
        <p:spPr>
          <a:xfrm>
            <a:off x="8853477" y="3457241"/>
            <a:ext cx="3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815301-8A89-4E4D-9FF9-C965D3BA9833}"/>
              </a:ext>
            </a:extLst>
          </p:cNvPr>
          <p:cNvCxnSpPr/>
          <p:nvPr/>
        </p:nvCxnSpPr>
        <p:spPr>
          <a:xfrm>
            <a:off x="5936109" y="2287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AE5851D-C3E6-4F3C-B623-9DA34A03F39B}"/>
              </a:ext>
            </a:extLst>
          </p:cNvPr>
          <p:cNvCxnSpPr/>
          <p:nvPr/>
        </p:nvCxnSpPr>
        <p:spPr>
          <a:xfrm>
            <a:off x="5936109" y="2477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B922ED-1B3F-4A98-A763-C7B7B526CCEE}"/>
              </a:ext>
            </a:extLst>
          </p:cNvPr>
          <p:cNvCxnSpPr/>
          <p:nvPr/>
        </p:nvCxnSpPr>
        <p:spPr>
          <a:xfrm>
            <a:off x="5936109" y="2668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E5873E8-D44F-4F80-89CD-2BE995A75F35}"/>
              </a:ext>
            </a:extLst>
          </p:cNvPr>
          <p:cNvCxnSpPr/>
          <p:nvPr/>
        </p:nvCxnSpPr>
        <p:spPr>
          <a:xfrm>
            <a:off x="5936109" y="2858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9BB298-AA5A-401E-93BE-7905DBBA037A}"/>
              </a:ext>
            </a:extLst>
          </p:cNvPr>
          <p:cNvCxnSpPr/>
          <p:nvPr/>
        </p:nvCxnSpPr>
        <p:spPr>
          <a:xfrm>
            <a:off x="5936109" y="3049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52E7D8E-44F4-4A90-917A-0CBE9B13B25A}"/>
              </a:ext>
            </a:extLst>
          </p:cNvPr>
          <p:cNvCxnSpPr/>
          <p:nvPr/>
        </p:nvCxnSpPr>
        <p:spPr>
          <a:xfrm>
            <a:off x="5936109" y="3239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9151E1-14ED-4E55-B06A-1CE11455E2DB}"/>
              </a:ext>
            </a:extLst>
          </p:cNvPr>
          <p:cNvCxnSpPr/>
          <p:nvPr/>
        </p:nvCxnSpPr>
        <p:spPr>
          <a:xfrm>
            <a:off x="5936109" y="4192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FBA9237-1C7F-4646-9518-11DDD9D5D267}"/>
              </a:ext>
            </a:extLst>
          </p:cNvPr>
          <p:cNvCxnSpPr/>
          <p:nvPr/>
        </p:nvCxnSpPr>
        <p:spPr>
          <a:xfrm>
            <a:off x="5936109" y="4382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C20618-9BFF-4237-A05E-7EFD5307A481}"/>
              </a:ext>
            </a:extLst>
          </p:cNvPr>
          <p:cNvCxnSpPr/>
          <p:nvPr/>
        </p:nvCxnSpPr>
        <p:spPr>
          <a:xfrm>
            <a:off x="5936109" y="4573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30A9C9-2CCC-4B2D-91F0-0992488C27D3}"/>
              </a:ext>
            </a:extLst>
          </p:cNvPr>
          <p:cNvCxnSpPr/>
          <p:nvPr/>
        </p:nvCxnSpPr>
        <p:spPr>
          <a:xfrm>
            <a:off x="5936109" y="4763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70D9A9-784F-4BB0-83FF-A802A9AFC908}"/>
              </a:ext>
            </a:extLst>
          </p:cNvPr>
          <p:cNvCxnSpPr/>
          <p:nvPr/>
        </p:nvCxnSpPr>
        <p:spPr>
          <a:xfrm>
            <a:off x="5936109" y="4954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3B59ABE-A908-407D-944F-B473E3394E0D}"/>
              </a:ext>
            </a:extLst>
          </p:cNvPr>
          <p:cNvCxnSpPr/>
          <p:nvPr/>
        </p:nvCxnSpPr>
        <p:spPr>
          <a:xfrm>
            <a:off x="5936109" y="5144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D93BBC-602E-4338-8FB2-4980B4D5B445}"/>
              </a:ext>
            </a:extLst>
          </p:cNvPr>
          <p:cNvCxnSpPr/>
          <p:nvPr/>
        </p:nvCxnSpPr>
        <p:spPr>
          <a:xfrm>
            <a:off x="5947335" y="5320028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D4F10-CDCB-475F-9205-CCAF9C17DD63}"/>
              </a:ext>
            </a:extLst>
          </p:cNvPr>
          <p:cNvSpPr txBox="1"/>
          <p:nvPr/>
        </p:nvSpPr>
        <p:spPr>
          <a:xfrm>
            <a:off x="6685971" y="3554768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18D583-63FD-4599-81FB-7A48DFE6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09" y="2643125"/>
            <a:ext cx="2495898" cy="2676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/>
              <p:nvPr/>
            </p:nvSpPr>
            <p:spPr>
              <a:xfrm>
                <a:off x="6556000" y="2125135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00" y="2125135"/>
                <a:ext cx="5461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/>
              <p:nvPr/>
            </p:nvSpPr>
            <p:spPr>
              <a:xfrm>
                <a:off x="6563058" y="2332884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58" y="2332884"/>
                <a:ext cx="5461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/>
              <p:nvPr/>
            </p:nvSpPr>
            <p:spPr>
              <a:xfrm>
                <a:off x="6556000" y="4999776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00" y="4999776"/>
                <a:ext cx="54610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93F2F9B-CB2D-4553-93A7-D62A1BBDD583}"/>
                  </a:ext>
                </a:extLst>
              </p:cNvPr>
              <p:cNvSpPr txBox="1"/>
              <p:nvPr/>
            </p:nvSpPr>
            <p:spPr>
              <a:xfrm>
                <a:off x="8395621" y="3434158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93F2F9B-CB2D-4553-93A7-D62A1BBDD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21" y="3434158"/>
                <a:ext cx="54610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F261BCD-4703-4822-A8F1-AFE0E8499F74}"/>
                  </a:ext>
                </a:extLst>
              </p:cNvPr>
              <p:cNvSpPr txBox="1"/>
              <p:nvPr/>
            </p:nvSpPr>
            <p:spPr>
              <a:xfrm>
                <a:off x="9076743" y="3457241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F261BCD-4703-4822-A8F1-AFE0E849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743" y="3457241"/>
                <a:ext cx="54610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6F53EF8-55C7-4569-8F10-2786FE040703}"/>
              </a:ext>
            </a:extLst>
          </p:cNvPr>
          <p:cNvSpPr txBox="1"/>
          <p:nvPr/>
        </p:nvSpPr>
        <p:spPr>
          <a:xfrm>
            <a:off x="1340989" y="5864911"/>
            <a:ext cx="9510022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LSTM</a:t>
            </a:r>
            <a:r>
              <a:rPr lang="zh-CN" altLang="en-US" sz="1400" dirty="0"/>
              <a:t>基本运算和</a:t>
            </a:r>
            <a:r>
              <a:rPr lang="en-US" altLang="zh-CN" sz="1400" dirty="0"/>
              <a:t>CNN</a:t>
            </a:r>
            <a:r>
              <a:rPr lang="zh-CN" altLang="en-US" sz="1400" dirty="0"/>
              <a:t>展开后是</a:t>
            </a:r>
            <a:r>
              <a:rPr lang="zh-CN" altLang="en-US" sz="1400" dirty="0">
                <a:solidFill>
                  <a:srgbClr val="FF0000"/>
                </a:solidFill>
              </a:rPr>
              <a:t>相同的计算模式</a:t>
            </a:r>
            <a:r>
              <a:rPr lang="en-US" altLang="zh-CN" sz="1400" dirty="0"/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采取类似的</a:t>
            </a:r>
            <a:r>
              <a:rPr lang="en-US" altLang="zh-CN" sz="1400" dirty="0">
                <a:solidFill>
                  <a:srgbClr val="FF0000"/>
                </a:solidFill>
              </a:rPr>
              <a:t>column combining</a:t>
            </a:r>
            <a:r>
              <a:rPr lang="zh-CN" altLang="en-US" sz="1400" dirty="0">
                <a:solidFill>
                  <a:srgbClr val="FF0000"/>
                </a:solidFill>
              </a:rPr>
              <a:t>方案</a:t>
            </a:r>
            <a:r>
              <a:rPr lang="zh-CN" altLang="en-US" sz="1400" dirty="0"/>
              <a:t>（对</a:t>
            </a:r>
            <a:r>
              <a:rPr lang="en-US" altLang="zh-CN" sz="1400" dirty="0"/>
              <a:t>W</a:t>
            </a:r>
            <a:r>
              <a:rPr lang="zh-CN" altLang="en-US" sz="1400" dirty="0"/>
              <a:t>进行</a:t>
            </a:r>
            <a:r>
              <a:rPr lang="en-US" altLang="zh-CN" sz="1400" dirty="0"/>
              <a:t>column combine</a:t>
            </a:r>
            <a:r>
              <a:rPr lang="zh-CN" altLang="en-US" sz="1400" dirty="0"/>
              <a:t>）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900C6B-0DA7-4B5C-863A-3C430B01FF09}"/>
              </a:ext>
            </a:extLst>
          </p:cNvPr>
          <p:cNvSpPr/>
          <p:nvPr/>
        </p:nvSpPr>
        <p:spPr>
          <a:xfrm>
            <a:off x="1531856" y="1537976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 basic operation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DF5F22-C202-4FF0-B5AA-A14100D8C2D7}"/>
              </a:ext>
            </a:extLst>
          </p:cNvPr>
          <p:cNvSpPr/>
          <p:nvPr/>
        </p:nvSpPr>
        <p:spPr>
          <a:xfrm>
            <a:off x="5947335" y="1548978"/>
            <a:ext cx="3514142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 basic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8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2B1DB-8202-451F-8E11-55B729A1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863731"/>
            <a:ext cx="7844140" cy="27939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A29867-5881-4F05-9696-FAB323DBA01A}"/>
              </a:ext>
            </a:extLst>
          </p:cNvPr>
          <p:cNvSpPr txBox="1"/>
          <p:nvPr/>
        </p:nvSpPr>
        <p:spPr>
          <a:xfrm>
            <a:off x="4721569" y="5245786"/>
            <a:ext cx="2260256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最终裁剪率：</a:t>
            </a:r>
            <a:r>
              <a:rPr lang="en-US" altLang="zh-CN" sz="1400" dirty="0">
                <a:highlight>
                  <a:srgbClr val="DC6140"/>
                </a:highlight>
              </a:rPr>
              <a:t>78.3%</a:t>
            </a:r>
            <a:endParaRPr lang="zh-CN" altLang="en-US" sz="1400" dirty="0">
              <a:highlight>
                <a:srgbClr val="DC614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F77B10-D2C9-493A-9635-3FF30DE0099E}"/>
              </a:ext>
            </a:extLst>
          </p:cNvPr>
          <p:cNvSpPr txBox="1"/>
          <p:nvPr/>
        </p:nvSpPr>
        <p:spPr>
          <a:xfrm>
            <a:off x="9339262" y="3541452"/>
            <a:ext cx="25955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prune&amp;column</a:t>
            </a:r>
            <a:r>
              <a:rPr lang="en-US" altLang="zh-CN" dirty="0">
                <a:solidFill>
                  <a:srgbClr val="FF0000"/>
                </a:solidFill>
              </a:rPr>
              <a:t> combine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10B8AB-A19D-40CE-A4DE-427282960F80}"/>
              </a:ext>
            </a:extLst>
          </p:cNvPr>
          <p:cNvSpPr txBox="1"/>
          <p:nvPr/>
        </p:nvSpPr>
        <p:spPr>
          <a:xfrm>
            <a:off x="9339262" y="2045643"/>
            <a:ext cx="194310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original 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DF9DC4-8029-4A0C-8A5C-D558A34246B5}"/>
              </a:ext>
            </a:extLst>
          </p:cNvPr>
          <p:cNvSpPr txBox="1"/>
          <p:nvPr/>
        </p:nvSpPr>
        <p:spPr>
          <a:xfrm>
            <a:off x="1419225" y="209060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2.5e+4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876F55-35A5-472F-9A5E-9DD7FBDAF0AA}"/>
              </a:ext>
            </a:extLst>
          </p:cNvPr>
          <p:cNvSpPr txBox="1"/>
          <p:nvPr/>
        </p:nvSpPr>
        <p:spPr>
          <a:xfrm>
            <a:off x="1597024" y="318949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1e+4</a:t>
            </a:r>
            <a:endParaRPr lang="zh-CN" altLang="en-US" dirty="0">
              <a:highlight>
                <a:srgbClr val="DC614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6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A9911-4FE5-4BDE-8165-D20685DF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524000"/>
            <a:ext cx="10696575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5824A2-20A0-4C8D-BBBC-BD19F8826458}"/>
              </a:ext>
            </a:extLst>
          </p:cNvPr>
          <p:cNvSpPr txBox="1"/>
          <p:nvPr/>
        </p:nvSpPr>
        <p:spPr>
          <a:xfrm>
            <a:off x="8848724" y="2019062"/>
            <a:ext cx="25955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FF0000"/>
                </a:solidFill>
              </a:rPr>
              <a:t>prune&amp;column</a:t>
            </a:r>
            <a:r>
              <a:rPr lang="en-US" altLang="zh-CN" dirty="0">
                <a:solidFill>
                  <a:srgbClr val="FF0000"/>
                </a:solidFill>
              </a:rPr>
              <a:t> combine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B7003-16CC-42BE-86F6-105956D12A46}"/>
              </a:ext>
            </a:extLst>
          </p:cNvPr>
          <p:cNvSpPr txBox="1"/>
          <p:nvPr/>
        </p:nvSpPr>
        <p:spPr>
          <a:xfrm>
            <a:off x="9820275" y="1565831"/>
            <a:ext cx="162401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original LSTM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C9DB70-B2E5-47BE-A744-775A19F3D153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曲线无明显区别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橙色偶尔出现高峰是因为训练过程中选择性的</a:t>
            </a:r>
            <a:r>
              <a:rPr lang="en-US" altLang="zh-CN" sz="1400" dirty="0"/>
              <a:t>pruning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7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94B21-AA19-4AB6-9EFD-BA103E14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24000"/>
            <a:ext cx="108585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357C9-3DB0-4F16-8C2A-55992F6CA072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训练过程中准确度上升曲线无明显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甚至裁剪和列合并后得到的训练效果更好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6C4B4-1970-4B33-B264-C1637F0D67EA}"/>
              </a:ext>
            </a:extLst>
          </p:cNvPr>
          <p:cNvSpPr txBox="1"/>
          <p:nvPr/>
        </p:nvSpPr>
        <p:spPr>
          <a:xfrm>
            <a:off x="8924924" y="4659645"/>
            <a:ext cx="25955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FF0000"/>
                </a:solidFill>
              </a:rPr>
              <a:t>prune&amp;column</a:t>
            </a:r>
            <a:r>
              <a:rPr lang="en-US" altLang="zh-CN" dirty="0">
                <a:solidFill>
                  <a:srgbClr val="FF0000"/>
                </a:solidFill>
              </a:rPr>
              <a:t> combine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71D577-ED3C-4ACD-B40F-6D3403D688B0}"/>
              </a:ext>
            </a:extLst>
          </p:cNvPr>
          <p:cNvSpPr txBox="1"/>
          <p:nvPr/>
        </p:nvSpPr>
        <p:spPr>
          <a:xfrm>
            <a:off x="9896475" y="4206414"/>
            <a:ext cx="162401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original LSTM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908</TotalTime>
  <Words>418</Words>
  <Application>Microsoft Office PowerPoint</Application>
  <PresentationFormat>宽屏</PresentationFormat>
  <Paragraphs>128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Cambria Math</vt:lpstr>
      <vt:lpstr>主题5</vt:lpstr>
      <vt:lpstr>think-cell Slide</vt:lpstr>
      <vt:lpstr>LSTM COL-COMBINING</vt:lpstr>
      <vt:lpstr>PowerPoint 演示文稿</vt:lpstr>
      <vt:lpstr>1. CNN Training with Column Combining</vt:lpstr>
      <vt:lpstr>2. A simple LSTM network</vt:lpstr>
      <vt:lpstr>3. LSTM pruning and column combine</vt:lpstr>
      <vt:lpstr>4. Experiments：Weights_num</vt:lpstr>
      <vt:lpstr>4. Experiments：Train loss</vt:lpstr>
      <vt:lpstr>4. Experiments：Accuracy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28</cp:revision>
  <cp:lastPrinted>2019-04-27T16:00:00Z</cp:lastPrinted>
  <dcterms:created xsi:type="dcterms:W3CDTF">2019-04-27T16:00:00Z</dcterms:created>
  <dcterms:modified xsi:type="dcterms:W3CDTF">2020-01-16T07:54:32Z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