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285" r:id="rId2"/>
    <p:sldId id="283" r:id="rId3"/>
    <p:sldId id="284" r:id="rId4"/>
    <p:sldId id="270" r:id="rId5"/>
    <p:sldId id="286" r:id="rId6"/>
    <p:sldId id="288" r:id="rId7"/>
    <p:sldId id="289" r:id="rId8"/>
    <p:sldId id="290" r:id="rId9"/>
    <p:sldId id="291" r:id="rId10"/>
    <p:sldId id="287" r:id="rId11"/>
    <p:sldId id="293" r:id="rId12"/>
    <p:sldId id="294" r:id="rId13"/>
    <p:sldId id="295" r:id="rId14"/>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6140"/>
    <a:srgbClr val="CE5D47"/>
    <a:srgbClr val="210408"/>
    <a:srgbClr val="EC0106"/>
    <a:srgbClr val="B03632"/>
    <a:srgbClr val="A20000"/>
    <a:srgbClr val="A40000"/>
    <a:srgbClr val="9E0000"/>
    <a:srgbClr val="C7450B"/>
    <a:srgbClr val="E24E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491" autoAdjust="0"/>
  </p:normalViewPr>
  <p:slideViewPr>
    <p:cSldViewPr snapToGrid="0">
      <p:cViewPr>
        <p:scale>
          <a:sx n="50" d="100"/>
          <a:sy n="50" d="100"/>
        </p:scale>
        <p:origin x="2856" y="1026"/>
      </p:cViewPr>
      <p:guideLst/>
    </p:cSldViewPr>
  </p:slid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2020/2/17</a:t>
            </a:fld>
            <a:endParaRPr lang="zh-CN" altLang="en-US"/>
          </a:p>
        </p:txBody>
      </p:sp>
      <p:sp>
        <p:nvSpPr>
          <p:cNvPr id="4" name="页脚占位符 3">
            <a:extLst>
              <a:ext uri="{FF2B5EF4-FFF2-40B4-BE49-F238E27FC236}">
                <a16:creationId xmlns:a16="http://schemas.microsoft.com/office/drawing/2014/main"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2020/2/17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structure is important!</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37673752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17E6D21-F120-4919-9EFA-F925BD0C1809}"/>
              </a:ext>
            </a:extLst>
          </p:cNvPr>
          <p:cNvGrpSpPr/>
          <p:nvPr userDrawn="1"/>
        </p:nvGrpSpPr>
        <p:grpSpPr>
          <a:xfrm>
            <a:off x="695960" y="-2842043"/>
            <a:ext cx="10824528" cy="9458350"/>
            <a:chOff x="695960" y="-2842043"/>
            <a:chExt cx="10824528" cy="9458350"/>
          </a:xfrm>
        </p:grpSpPr>
        <p:sp>
          <p:nvSpPr>
            <p:cNvPr id="16" name="Freeform 13">
              <a:extLst>
                <a:ext uri="{FF2B5EF4-FFF2-40B4-BE49-F238E27FC236}">
                  <a16:creationId xmlns:a16="http://schemas.microsoft.com/office/drawing/2014/main" id="{A3C2E16E-7F12-4E00-BE31-42B9F3572256}"/>
                </a:ext>
              </a:extLst>
            </p:cNvPr>
            <p:cNvSpPr>
              <a:spLocks/>
            </p:cNvSpPr>
            <p:nvPr userDrawn="1"/>
          </p:nvSpPr>
          <p:spPr bwMode="auto">
            <a:xfrm flipH="1">
              <a:off x="3509055" y="-2842043"/>
              <a:ext cx="8011433" cy="9231959"/>
            </a:xfrm>
            <a:custGeom>
              <a:avLst/>
              <a:gdLst>
                <a:gd name="T0" fmla="*/ 1874 w 3748"/>
                <a:gd name="T1" fmla="*/ 0 h 4319"/>
                <a:gd name="T2" fmla="*/ 0 w 3748"/>
                <a:gd name="T3" fmla="*/ 1079 h 4319"/>
                <a:gd name="T4" fmla="*/ 0 w 3748"/>
                <a:gd name="T5" fmla="*/ 3240 h 4319"/>
                <a:gd name="T6" fmla="*/ 1874 w 3748"/>
                <a:gd name="T7" fmla="*/ 4319 h 4319"/>
                <a:gd name="T8" fmla="*/ 3748 w 3748"/>
                <a:gd name="T9" fmla="*/ 3240 h 4319"/>
                <a:gd name="T10" fmla="*/ 3748 w 3748"/>
                <a:gd name="T11" fmla="*/ 1079 h 4319"/>
                <a:gd name="T12" fmla="*/ 1874 w 3748"/>
                <a:gd name="T13" fmla="*/ 0 h 4319"/>
              </a:gdLst>
              <a:ahLst/>
              <a:cxnLst>
                <a:cxn ang="0">
                  <a:pos x="T0" y="T1"/>
                </a:cxn>
                <a:cxn ang="0">
                  <a:pos x="T2" y="T3"/>
                </a:cxn>
                <a:cxn ang="0">
                  <a:pos x="T4" y="T5"/>
                </a:cxn>
                <a:cxn ang="0">
                  <a:pos x="T6" y="T7"/>
                </a:cxn>
                <a:cxn ang="0">
                  <a:pos x="T8" y="T9"/>
                </a:cxn>
                <a:cxn ang="0">
                  <a:pos x="T10" y="T11"/>
                </a:cxn>
                <a:cxn ang="0">
                  <a:pos x="T12" y="T13"/>
                </a:cxn>
              </a:cxnLst>
              <a:rect l="0" t="0" r="r" b="b"/>
              <a:pathLst>
                <a:path w="3748" h="4319">
                  <a:moveTo>
                    <a:pt x="1874" y="0"/>
                  </a:moveTo>
                  <a:lnTo>
                    <a:pt x="0" y="1079"/>
                  </a:lnTo>
                  <a:lnTo>
                    <a:pt x="0" y="3240"/>
                  </a:lnTo>
                  <a:lnTo>
                    <a:pt x="1874" y="4319"/>
                  </a:lnTo>
                  <a:lnTo>
                    <a:pt x="3748" y="3240"/>
                  </a:lnTo>
                  <a:lnTo>
                    <a:pt x="3748" y="1079"/>
                  </a:lnTo>
                  <a:lnTo>
                    <a:pt x="1874" y="0"/>
                  </a:lnTo>
                  <a:close/>
                </a:path>
              </a:pathLst>
            </a:custGeom>
            <a:blipFill>
              <a:blip r:embed="rId2"/>
              <a:srcRect/>
              <a:stretch>
                <a:fillRect l="-36484" r="-36368"/>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3">
              <a:extLst>
                <a:ext uri="{FF2B5EF4-FFF2-40B4-BE49-F238E27FC236}">
                  <a16:creationId xmlns:a16="http://schemas.microsoft.com/office/drawing/2014/main" id="{51488BE8-69EC-4A9A-8369-E63E8941B4D1}"/>
                </a:ext>
              </a:extLst>
            </p:cNvPr>
            <p:cNvSpPr>
              <a:spLocks/>
            </p:cNvSpPr>
            <p:nvPr userDrawn="1"/>
          </p:nvSpPr>
          <p:spPr bwMode="auto">
            <a:xfrm>
              <a:off x="695960" y="241693"/>
              <a:ext cx="5119690" cy="5899664"/>
            </a:xfrm>
            <a:custGeom>
              <a:avLst/>
              <a:gdLst>
                <a:gd name="T0" fmla="*/ 1874 w 3748"/>
                <a:gd name="T1" fmla="*/ 0 h 4319"/>
                <a:gd name="T2" fmla="*/ 0 w 3748"/>
                <a:gd name="T3" fmla="*/ 1079 h 4319"/>
                <a:gd name="T4" fmla="*/ 0 w 3748"/>
                <a:gd name="T5" fmla="*/ 3240 h 4319"/>
                <a:gd name="T6" fmla="*/ 1874 w 3748"/>
                <a:gd name="T7" fmla="*/ 4319 h 4319"/>
                <a:gd name="T8" fmla="*/ 3748 w 3748"/>
                <a:gd name="T9" fmla="*/ 3240 h 4319"/>
                <a:gd name="T10" fmla="*/ 3748 w 3748"/>
                <a:gd name="T11" fmla="*/ 1079 h 4319"/>
                <a:gd name="T12" fmla="*/ 1874 w 3748"/>
                <a:gd name="T13" fmla="*/ 0 h 4319"/>
              </a:gdLst>
              <a:ahLst/>
              <a:cxnLst>
                <a:cxn ang="0">
                  <a:pos x="T0" y="T1"/>
                </a:cxn>
                <a:cxn ang="0">
                  <a:pos x="T2" y="T3"/>
                </a:cxn>
                <a:cxn ang="0">
                  <a:pos x="T4" y="T5"/>
                </a:cxn>
                <a:cxn ang="0">
                  <a:pos x="T6" y="T7"/>
                </a:cxn>
                <a:cxn ang="0">
                  <a:pos x="T8" y="T9"/>
                </a:cxn>
                <a:cxn ang="0">
                  <a:pos x="T10" y="T11"/>
                </a:cxn>
                <a:cxn ang="0">
                  <a:pos x="T12" y="T13"/>
                </a:cxn>
              </a:cxnLst>
              <a:rect l="0" t="0" r="r" b="b"/>
              <a:pathLst>
                <a:path w="3748" h="4319">
                  <a:moveTo>
                    <a:pt x="1874" y="0"/>
                  </a:moveTo>
                  <a:lnTo>
                    <a:pt x="0" y="1079"/>
                  </a:lnTo>
                  <a:lnTo>
                    <a:pt x="0" y="3240"/>
                  </a:lnTo>
                  <a:lnTo>
                    <a:pt x="1874" y="4319"/>
                  </a:lnTo>
                  <a:lnTo>
                    <a:pt x="3748" y="3240"/>
                  </a:lnTo>
                  <a:lnTo>
                    <a:pt x="3748" y="1079"/>
                  </a:lnTo>
                  <a:lnTo>
                    <a:pt x="1874" y="0"/>
                  </a:lnTo>
                  <a:close/>
                </a:path>
              </a:pathLst>
            </a:custGeom>
            <a:solidFill>
              <a:srgbClr val="CE5D47"/>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7">
              <a:extLst>
                <a:ext uri="{FF2B5EF4-FFF2-40B4-BE49-F238E27FC236}">
                  <a16:creationId xmlns:a16="http://schemas.microsoft.com/office/drawing/2014/main" id="{52B0F295-D75B-467D-B253-DA283681346B}"/>
                </a:ext>
              </a:extLst>
            </p:cNvPr>
            <p:cNvSpPr>
              <a:spLocks/>
            </p:cNvSpPr>
            <p:nvPr userDrawn="1"/>
          </p:nvSpPr>
          <p:spPr bwMode="auto">
            <a:xfrm>
              <a:off x="3540623" y="4318218"/>
              <a:ext cx="7955416" cy="2298089"/>
            </a:xfrm>
            <a:custGeom>
              <a:avLst/>
              <a:gdLst>
                <a:gd name="T0" fmla="*/ 0 w 4978"/>
                <a:gd name="T1" fmla="*/ 0 h 1438"/>
                <a:gd name="T2" fmla="*/ 2489 w 4978"/>
                <a:gd name="T3" fmla="*/ 1438 h 1438"/>
                <a:gd name="T4" fmla="*/ 4978 w 4978"/>
                <a:gd name="T5" fmla="*/ 0 h 1438"/>
              </a:gdLst>
              <a:ahLst/>
              <a:cxnLst>
                <a:cxn ang="0">
                  <a:pos x="T0" y="T1"/>
                </a:cxn>
                <a:cxn ang="0">
                  <a:pos x="T2" y="T3"/>
                </a:cxn>
                <a:cxn ang="0">
                  <a:pos x="T4" y="T5"/>
                </a:cxn>
              </a:cxnLst>
              <a:rect l="0" t="0" r="r" b="b"/>
              <a:pathLst>
                <a:path w="4978" h="1438">
                  <a:moveTo>
                    <a:pt x="0" y="0"/>
                  </a:moveTo>
                  <a:lnTo>
                    <a:pt x="2489" y="1438"/>
                  </a:lnTo>
                  <a:lnTo>
                    <a:pt x="4978" y="0"/>
                  </a:lnTo>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801" name="副标题 2"/>
          <p:cNvSpPr>
            <a:spLocks noGrp="1"/>
          </p:cNvSpPr>
          <p:nvPr userDrawn="1">
            <p:ph type="subTitle" idx="1" hasCustomPrompt="1"/>
          </p:nvPr>
        </p:nvSpPr>
        <p:spPr>
          <a:xfrm>
            <a:off x="3823854" y="5578476"/>
            <a:ext cx="7672186" cy="558799"/>
          </a:xfrm>
        </p:spPr>
        <p:txBody>
          <a:bodyPr anchor="t">
            <a:normAutofit/>
          </a:bodyPr>
          <a:lstStyle>
            <a:lvl1pPr marL="0" indent="0" algn="r">
              <a:buNone/>
              <a:defRPr sz="1600">
                <a:solidFill>
                  <a:schemeClr val="accent3"/>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1"/>
          <p:cNvSpPr>
            <a:spLocks noGrp="1"/>
          </p:cNvSpPr>
          <p:nvPr userDrawn="1">
            <p:ph type="ctrTitle" hasCustomPrompt="1"/>
          </p:nvPr>
        </p:nvSpPr>
        <p:spPr>
          <a:xfrm>
            <a:off x="949209" y="1130300"/>
            <a:ext cx="6693016" cy="3183836"/>
          </a:xfrm>
        </p:spPr>
        <p:txBody>
          <a:bodyPr anchor="b">
            <a:normAutofit/>
          </a:bodyPr>
          <a:lstStyle>
            <a:lvl1pPr algn="l">
              <a:defRPr sz="4000">
                <a:solidFill>
                  <a:schemeClr val="bg1"/>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673100" y="5544733"/>
            <a:ext cx="2867524" cy="296271"/>
          </a:xfrm>
        </p:spPr>
        <p:txBody>
          <a:bodyPr vert="horz" anchor="ctr">
            <a:noAutofit/>
          </a:bodyPr>
          <a:lstStyle>
            <a:lvl1pPr marL="0" indent="0" algn="l">
              <a:buNone/>
              <a:defRPr sz="14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673100" y="5841004"/>
            <a:ext cx="2867524" cy="296271"/>
          </a:xfrm>
        </p:spPr>
        <p:txBody>
          <a:bodyPr vert="horz" anchor="ctr">
            <a:noAutofit/>
          </a:bodyPr>
          <a:lstStyle>
            <a:lvl1pPr marL="0" indent="0" algn="l">
              <a:buNone/>
              <a:defRPr sz="14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4" name="Freeform 13">
            <a:extLst>
              <a:ext uri="{FF2B5EF4-FFF2-40B4-BE49-F238E27FC236}">
                <a16:creationId xmlns:a16="http://schemas.microsoft.com/office/drawing/2014/main" id="{6E0A0000-C9EC-41F9-9457-6F2EC527F0AC}"/>
              </a:ext>
            </a:extLst>
          </p:cNvPr>
          <p:cNvSpPr>
            <a:spLocks/>
          </p:cNvSpPr>
          <p:nvPr userDrawn="1"/>
        </p:nvSpPr>
        <p:spPr bwMode="auto">
          <a:xfrm>
            <a:off x="695960" y="479168"/>
            <a:ext cx="5119690" cy="5899664"/>
          </a:xfrm>
          <a:custGeom>
            <a:avLst/>
            <a:gdLst>
              <a:gd name="T0" fmla="*/ 1874 w 3748"/>
              <a:gd name="T1" fmla="*/ 0 h 4319"/>
              <a:gd name="T2" fmla="*/ 0 w 3748"/>
              <a:gd name="T3" fmla="*/ 1079 h 4319"/>
              <a:gd name="T4" fmla="*/ 0 w 3748"/>
              <a:gd name="T5" fmla="*/ 3240 h 4319"/>
              <a:gd name="T6" fmla="*/ 1874 w 3748"/>
              <a:gd name="T7" fmla="*/ 4319 h 4319"/>
              <a:gd name="T8" fmla="*/ 3748 w 3748"/>
              <a:gd name="T9" fmla="*/ 3240 h 4319"/>
              <a:gd name="T10" fmla="*/ 3748 w 3748"/>
              <a:gd name="T11" fmla="*/ 1079 h 4319"/>
              <a:gd name="T12" fmla="*/ 1874 w 3748"/>
              <a:gd name="T13" fmla="*/ 0 h 4319"/>
            </a:gdLst>
            <a:ahLst/>
            <a:cxnLst>
              <a:cxn ang="0">
                <a:pos x="T0" y="T1"/>
              </a:cxn>
              <a:cxn ang="0">
                <a:pos x="T2" y="T3"/>
              </a:cxn>
              <a:cxn ang="0">
                <a:pos x="T4" y="T5"/>
              </a:cxn>
              <a:cxn ang="0">
                <a:pos x="T6" y="T7"/>
              </a:cxn>
              <a:cxn ang="0">
                <a:pos x="T8" y="T9"/>
              </a:cxn>
              <a:cxn ang="0">
                <a:pos x="T10" y="T11"/>
              </a:cxn>
              <a:cxn ang="0">
                <a:pos x="T12" y="T13"/>
              </a:cxn>
            </a:cxnLst>
            <a:rect l="0" t="0" r="r" b="b"/>
            <a:pathLst>
              <a:path w="3748" h="4319">
                <a:moveTo>
                  <a:pt x="1874" y="0"/>
                </a:moveTo>
                <a:lnTo>
                  <a:pt x="0" y="1079"/>
                </a:lnTo>
                <a:lnTo>
                  <a:pt x="0" y="3240"/>
                </a:lnTo>
                <a:lnTo>
                  <a:pt x="1874" y="4319"/>
                </a:lnTo>
                <a:lnTo>
                  <a:pt x="3748" y="3240"/>
                </a:lnTo>
                <a:lnTo>
                  <a:pt x="3748" y="1079"/>
                </a:lnTo>
                <a:lnTo>
                  <a:pt x="1874" y="0"/>
                </a:lnTo>
                <a:close/>
              </a:path>
            </a:pathLst>
          </a:custGeom>
          <a:solidFill>
            <a:srgbClr val="CE5D47"/>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标题 1"/>
          <p:cNvSpPr>
            <a:spLocks noGrp="1"/>
          </p:cNvSpPr>
          <p:nvPr userDrawn="1">
            <p:ph type="title"/>
          </p:nvPr>
        </p:nvSpPr>
        <p:spPr>
          <a:xfrm>
            <a:off x="6098599" y="2657929"/>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6099715" y="3553279"/>
            <a:ext cx="5419185" cy="1015623"/>
          </a:xfrm>
        </p:spPr>
        <p:txBody>
          <a:bodyPr anchor="t">
            <a:normAutofit/>
          </a:bodyPr>
          <a:lstStyle>
            <a:lvl1pPr marL="0" indent="0" algn="l">
              <a:lnSpc>
                <a:spcPct val="150000"/>
              </a:lnSpc>
              <a:spcBef>
                <a:spcPts val="0"/>
              </a:spcBef>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a:t>ibicas</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a:t>ibicas</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99391505-0ED0-4506-936F-52505EF1686C}"/>
              </a:ext>
            </a:extLst>
          </p:cNvPr>
          <p:cNvGrpSpPr/>
          <p:nvPr userDrawn="1"/>
        </p:nvGrpSpPr>
        <p:grpSpPr>
          <a:xfrm flipH="1">
            <a:off x="695960" y="-2842043"/>
            <a:ext cx="10824528" cy="9458350"/>
            <a:chOff x="695960" y="-2842043"/>
            <a:chExt cx="10824528" cy="9458350"/>
          </a:xfrm>
        </p:grpSpPr>
        <p:sp>
          <p:nvSpPr>
            <p:cNvPr id="7" name="Freeform 13">
              <a:extLst>
                <a:ext uri="{FF2B5EF4-FFF2-40B4-BE49-F238E27FC236}">
                  <a16:creationId xmlns:a16="http://schemas.microsoft.com/office/drawing/2014/main" id="{FC465888-34E2-4A7E-80D2-92BBD9280BD9}"/>
                </a:ext>
              </a:extLst>
            </p:cNvPr>
            <p:cNvSpPr>
              <a:spLocks/>
            </p:cNvSpPr>
            <p:nvPr userDrawn="1"/>
          </p:nvSpPr>
          <p:spPr bwMode="auto">
            <a:xfrm flipH="1">
              <a:off x="3509055" y="-2842043"/>
              <a:ext cx="8011433" cy="9231959"/>
            </a:xfrm>
            <a:custGeom>
              <a:avLst/>
              <a:gdLst>
                <a:gd name="T0" fmla="*/ 1874 w 3748"/>
                <a:gd name="T1" fmla="*/ 0 h 4319"/>
                <a:gd name="T2" fmla="*/ 0 w 3748"/>
                <a:gd name="T3" fmla="*/ 1079 h 4319"/>
                <a:gd name="T4" fmla="*/ 0 w 3748"/>
                <a:gd name="T5" fmla="*/ 3240 h 4319"/>
                <a:gd name="T6" fmla="*/ 1874 w 3748"/>
                <a:gd name="T7" fmla="*/ 4319 h 4319"/>
                <a:gd name="T8" fmla="*/ 3748 w 3748"/>
                <a:gd name="T9" fmla="*/ 3240 h 4319"/>
                <a:gd name="T10" fmla="*/ 3748 w 3748"/>
                <a:gd name="T11" fmla="*/ 1079 h 4319"/>
                <a:gd name="T12" fmla="*/ 1874 w 3748"/>
                <a:gd name="T13" fmla="*/ 0 h 4319"/>
              </a:gdLst>
              <a:ahLst/>
              <a:cxnLst>
                <a:cxn ang="0">
                  <a:pos x="T0" y="T1"/>
                </a:cxn>
                <a:cxn ang="0">
                  <a:pos x="T2" y="T3"/>
                </a:cxn>
                <a:cxn ang="0">
                  <a:pos x="T4" y="T5"/>
                </a:cxn>
                <a:cxn ang="0">
                  <a:pos x="T6" y="T7"/>
                </a:cxn>
                <a:cxn ang="0">
                  <a:pos x="T8" y="T9"/>
                </a:cxn>
                <a:cxn ang="0">
                  <a:pos x="T10" y="T11"/>
                </a:cxn>
                <a:cxn ang="0">
                  <a:pos x="T12" y="T13"/>
                </a:cxn>
              </a:cxnLst>
              <a:rect l="0" t="0" r="r" b="b"/>
              <a:pathLst>
                <a:path w="3748" h="4319">
                  <a:moveTo>
                    <a:pt x="1874" y="0"/>
                  </a:moveTo>
                  <a:lnTo>
                    <a:pt x="0" y="1079"/>
                  </a:lnTo>
                  <a:lnTo>
                    <a:pt x="0" y="3240"/>
                  </a:lnTo>
                  <a:lnTo>
                    <a:pt x="1874" y="4319"/>
                  </a:lnTo>
                  <a:lnTo>
                    <a:pt x="3748" y="3240"/>
                  </a:lnTo>
                  <a:lnTo>
                    <a:pt x="3748" y="1079"/>
                  </a:lnTo>
                  <a:lnTo>
                    <a:pt x="1874" y="0"/>
                  </a:lnTo>
                  <a:close/>
                </a:path>
              </a:pathLst>
            </a:custGeom>
            <a:blipFill>
              <a:blip r:embed="rId2"/>
              <a:srcRect/>
              <a:stretch>
                <a:fillRect l="-36484" r="-36368"/>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13">
              <a:extLst>
                <a:ext uri="{FF2B5EF4-FFF2-40B4-BE49-F238E27FC236}">
                  <a16:creationId xmlns:a16="http://schemas.microsoft.com/office/drawing/2014/main" id="{549CC44A-F314-499E-846A-FB8F04ED3E0C}"/>
                </a:ext>
              </a:extLst>
            </p:cNvPr>
            <p:cNvSpPr>
              <a:spLocks/>
            </p:cNvSpPr>
            <p:nvPr userDrawn="1"/>
          </p:nvSpPr>
          <p:spPr bwMode="auto">
            <a:xfrm>
              <a:off x="695960" y="241693"/>
              <a:ext cx="5119690" cy="5899664"/>
            </a:xfrm>
            <a:custGeom>
              <a:avLst/>
              <a:gdLst>
                <a:gd name="T0" fmla="*/ 1874 w 3748"/>
                <a:gd name="T1" fmla="*/ 0 h 4319"/>
                <a:gd name="T2" fmla="*/ 0 w 3748"/>
                <a:gd name="T3" fmla="*/ 1079 h 4319"/>
                <a:gd name="T4" fmla="*/ 0 w 3748"/>
                <a:gd name="T5" fmla="*/ 3240 h 4319"/>
                <a:gd name="T6" fmla="*/ 1874 w 3748"/>
                <a:gd name="T7" fmla="*/ 4319 h 4319"/>
                <a:gd name="T8" fmla="*/ 3748 w 3748"/>
                <a:gd name="T9" fmla="*/ 3240 h 4319"/>
                <a:gd name="T10" fmla="*/ 3748 w 3748"/>
                <a:gd name="T11" fmla="*/ 1079 h 4319"/>
                <a:gd name="T12" fmla="*/ 1874 w 3748"/>
                <a:gd name="T13" fmla="*/ 0 h 4319"/>
              </a:gdLst>
              <a:ahLst/>
              <a:cxnLst>
                <a:cxn ang="0">
                  <a:pos x="T0" y="T1"/>
                </a:cxn>
                <a:cxn ang="0">
                  <a:pos x="T2" y="T3"/>
                </a:cxn>
                <a:cxn ang="0">
                  <a:pos x="T4" y="T5"/>
                </a:cxn>
                <a:cxn ang="0">
                  <a:pos x="T6" y="T7"/>
                </a:cxn>
                <a:cxn ang="0">
                  <a:pos x="T8" y="T9"/>
                </a:cxn>
                <a:cxn ang="0">
                  <a:pos x="T10" y="T11"/>
                </a:cxn>
                <a:cxn ang="0">
                  <a:pos x="T12" y="T13"/>
                </a:cxn>
              </a:cxnLst>
              <a:rect l="0" t="0" r="r" b="b"/>
              <a:pathLst>
                <a:path w="3748" h="4319">
                  <a:moveTo>
                    <a:pt x="1874" y="0"/>
                  </a:moveTo>
                  <a:lnTo>
                    <a:pt x="0" y="1079"/>
                  </a:lnTo>
                  <a:lnTo>
                    <a:pt x="0" y="3240"/>
                  </a:lnTo>
                  <a:lnTo>
                    <a:pt x="1874" y="4319"/>
                  </a:lnTo>
                  <a:lnTo>
                    <a:pt x="3748" y="3240"/>
                  </a:lnTo>
                  <a:lnTo>
                    <a:pt x="3748" y="1079"/>
                  </a:lnTo>
                  <a:lnTo>
                    <a:pt x="1874" y="0"/>
                  </a:lnTo>
                  <a:close/>
                </a:path>
              </a:pathLst>
            </a:custGeom>
            <a:solidFill>
              <a:srgbClr val="CE5D47"/>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7">
              <a:extLst>
                <a:ext uri="{FF2B5EF4-FFF2-40B4-BE49-F238E27FC236}">
                  <a16:creationId xmlns:a16="http://schemas.microsoft.com/office/drawing/2014/main" id="{9FC0C4B5-6A75-4A11-962E-91FE2C70F846}"/>
                </a:ext>
              </a:extLst>
            </p:cNvPr>
            <p:cNvSpPr>
              <a:spLocks/>
            </p:cNvSpPr>
            <p:nvPr userDrawn="1"/>
          </p:nvSpPr>
          <p:spPr bwMode="auto">
            <a:xfrm>
              <a:off x="3540623" y="4318218"/>
              <a:ext cx="7955416" cy="2298089"/>
            </a:xfrm>
            <a:custGeom>
              <a:avLst/>
              <a:gdLst>
                <a:gd name="T0" fmla="*/ 0 w 4978"/>
                <a:gd name="T1" fmla="*/ 0 h 1438"/>
                <a:gd name="T2" fmla="*/ 2489 w 4978"/>
                <a:gd name="T3" fmla="*/ 1438 h 1438"/>
                <a:gd name="T4" fmla="*/ 4978 w 4978"/>
                <a:gd name="T5" fmla="*/ 0 h 1438"/>
              </a:gdLst>
              <a:ahLst/>
              <a:cxnLst>
                <a:cxn ang="0">
                  <a:pos x="T0" y="T1"/>
                </a:cxn>
                <a:cxn ang="0">
                  <a:pos x="T2" y="T3"/>
                </a:cxn>
                <a:cxn ang="0">
                  <a:pos x="T4" y="T5"/>
                </a:cxn>
              </a:cxnLst>
              <a:rect l="0" t="0" r="r" b="b"/>
              <a:pathLst>
                <a:path w="4978" h="1438">
                  <a:moveTo>
                    <a:pt x="0" y="0"/>
                  </a:moveTo>
                  <a:lnTo>
                    <a:pt x="2489" y="1438"/>
                  </a:lnTo>
                  <a:lnTo>
                    <a:pt x="4978" y="0"/>
                  </a:lnTo>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 name="标题 1"/>
          <p:cNvSpPr>
            <a:spLocks noGrp="1"/>
          </p:cNvSpPr>
          <p:nvPr userDrawn="1">
            <p:ph type="ctrTitle" hasCustomPrompt="1"/>
          </p:nvPr>
        </p:nvSpPr>
        <p:spPr>
          <a:xfrm>
            <a:off x="6096000" y="1135064"/>
            <a:ext cx="5119690" cy="3183154"/>
          </a:xfrm>
        </p:spPr>
        <p:txBody>
          <a:bodyPr anchor="b">
            <a:normAutofit/>
          </a:bodyPr>
          <a:lstStyle>
            <a:lvl1pPr marL="0" indent="0" algn="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6399208" y="5836134"/>
            <a:ext cx="5119690" cy="297966"/>
          </a:xfrm>
        </p:spPr>
        <p:txBody>
          <a:bodyPr vert="horz" lIns="91440" tIns="45720" rIns="91440" bIns="45720" rtlCol="0">
            <a:normAutofit/>
          </a:bodyPr>
          <a:lstStyle>
            <a:lvl1pPr marL="0" indent="0" algn="r">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id="{05EBDA4F-7210-4CAE-8333-80DB24212E78}"/>
              </a:ext>
            </a:extLst>
          </p:cNvPr>
          <p:cNvSpPr>
            <a:spLocks noGrp="1"/>
          </p:cNvSpPr>
          <p:nvPr>
            <p:ph type="body" sz="quarter" idx="10" hasCustomPrompt="1"/>
          </p:nvPr>
        </p:nvSpPr>
        <p:spPr>
          <a:xfrm>
            <a:off x="6399210" y="5539863"/>
            <a:ext cx="5119690" cy="283972"/>
          </a:xfrm>
        </p:spPr>
        <p:txBody>
          <a:bodyPr vert="horz" anchor="ctr">
            <a:noAutofit/>
          </a:bodyPr>
          <a:lstStyle>
            <a:lvl1pPr marL="0" indent="0" algn="r">
              <a:buNone/>
              <a:defRPr sz="14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zh-CN" altLang="en-US"/>
          </a:p>
        </p:txBody>
      </p:sp>
      <p:sp>
        <p:nvSpPr>
          <p:cNvPr id="9" name="页脚占位符 4">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ibicas</a:t>
            </a:r>
            <a:endParaRPr lang="zh-CN" altLang="en-US" dirty="0"/>
          </a:p>
        </p:txBody>
      </p:sp>
      <p:sp>
        <p:nvSpPr>
          <p:cNvPr id="10" name="灯片编号占位符 5">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1"/>
            <a:ext cx="10850563" cy="1028699"/>
          </a:xfrm>
        </p:spPr>
        <p:txBody>
          <a:bodyPr>
            <a:normAutofit/>
          </a:bodyPr>
          <a:lstStyle/>
          <a:p>
            <a:r>
              <a:rPr lang="en-US" altLang="zh-CN" dirty="0">
                <a:solidFill>
                  <a:srgbClr val="000000"/>
                </a:solidFill>
              </a:rPr>
              <a:t>1. Pruning from Scratch</a:t>
            </a:r>
            <a:endParaRPr lang="en-US" altLang="zh-CN" sz="2000" dirty="0"/>
          </a:p>
        </p:txBody>
      </p:sp>
      <p:sp>
        <p:nvSpPr>
          <p:cNvPr id="3" name="页脚占位符 2"/>
          <p:cNvSpPr>
            <a:spLocks noGrp="1"/>
          </p:cNvSpPr>
          <p:nvPr>
            <p:ph type="ftr" sz="quarter" idx="11"/>
          </p:nvPr>
        </p:nvSpPr>
        <p:spPr/>
        <p:txBody>
          <a:bodyPr/>
          <a:lstStyle/>
          <a:p>
            <a:r>
              <a:rPr lang="en-US" altLang="zh-CN" dirty="0" err="1"/>
              <a:t>ibicas</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a:t>
            </a:fld>
            <a:endParaRPr lang="zh-CN" altLang="en-US"/>
          </a:p>
        </p:txBody>
      </p:sp>
      <p:sp>
        <p:nvSpPr>
          <p:cNvPr id="7" name="矩形 6">
            <a:extLst>
              <a:ext uri="{FF2B5EF4-FFF2-40B4-BE49-F238E27FC236}">
                <a16:creationId xmlns:a16="http://schemas.microsoft.com/office/drawing/2014/main" id="{4302AE3E-5D65-4B88-B6AC-72B8E4BE9EAD}"/>
              </a:ext>
            </a:extLst>
          </p:cNvPr>
          <p:cNvSpPr/>
          <p:nvPr/>
        </p:nvSpPr>
        <p:spPr>
          <a:xfrm>
            <a:off x="669924" y="1202126"/>
            <a:ext cx="2105360" cy="45997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tx1"/>
                </a:solidFill>
              </a:rPr>
              <a:t>INFO</a:t>
            </a:r>
            <a:endParaRPr lang="zh-CN" altLang="en-US" b="1" dirty="0">
              <a:solidFill>
                <a:schemeClr val="tx1"/>
              </a:solidFill>
            </a:endParaRPr>
          </a:p>
        </p:txBody>
      </p:sp>
      <p:sp>
        <p:nvSpPr>
          <p:cNvPr id="201" name="矩形 200">
            <a:extLst>
              <a:ext uri="{FF2B5EF4-FFF2-40B4-BE49-F238E27FC236}">
                <a16:creationId xmlns:a16="http://schemas.microsoft.com/office/drawing/2014/main" id="{54C31C7B-972F-4C40-94B6-2549FE6C74D6}"/>
              </a:ext>
            </a:extLst>
          </p:cNvPr>
          <p:cNvSpPr/>
          <p:nvPr/>
        </p:nvSpPr>
        <p:spPr>
          <a:xfrm>
            <a:off x="5659019" y="1215984"/>
            <a:ext cx="3164140" cy="45998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tx1"/>
                </a:solidFill>
              </a:rPr>
              <a:t>Main idea</a:t>
            </a:r>
            <a:endParaRPr lang="zh-CN" altLang="en-US" b="1" dirty="0">
              <a:solidFill>
                <a:schemeClr val="tx1"/>
              </a:solidFill>
            </a:endParaRPr>
          </a:p>
        </p:txBody>
      </p:sp>
      <p:pic>
        <p:nvPicPr>
          <p:cNvPr id="10" name="图片 9">
            <a:extLst>
              <a:ext uri="{FF2B5EF4-FFF2-40B4-BE49-F238E27FC236}">
                <a16:creationId xmlns:a16="http://schemas.microsoft.com/office/drawing/2014/main" id="{EC419C64-CFFA-4A4B-9C4A-7C87243B09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0295" y="1825361"/>
            <a:ext cx="6190192" cy="4621483"/>
          </a:xfrm>
          <a:prstGeom prst="rect">
            <a:avLst/>
          </a:prstGeom>
        </p:spPr>
      </p:pic>
      <p:sp>
        <p:nvSpPr>
          <p:cNvPr id="12" name="文本框 11">
            <a:extLst>
              <a:ext uri="{FF2B5EF4-FFF2-40B4-BE49-F238E27FC236}">
                <a16:creationId xmlns:a16="http://schemas.microsoft.com/office/drawing/2014/main" id="{A1CE62E5-BAEF-4E49-A321-2DD313271FF8}"/>
              </a:ext>
            </a:extLst>
          </p:cNvPr>
          <p:cNvSpPr txBox="1"/>
          <p:nvPr/>
        </p:nvSpPr>
        <p:spPr>
          <a:xfrm>
            <a:off x="4754562" y="3449915"/>
            <a:ext cx="1808914" cy="369332"/>
          </a:xfrm>
          <a:prstGeom prst="rect">
            <a:avLst/>
          </a:prstGeom>
          <a:noFill/>
          <a:ln>
            <a:noFill/>
          </a:ln>
        </p:spPr>
        <p:txBody>
          <a:bodyPr wrap="square" rtlCol="0">
            <a:spAutoFit/>
          </a:bodyPr>
          <a:lstStyle/>
          <a:p>
            <a:r>
              <a:rPr lang="en-US" altLang="zh-CN" dirty="0">
                <a:solidFill>
                  <a:srgbClr val="FF0000"/>
                </a:solidFill>
              </a:rPr>
              <a:t>fine-tuning-free</a:t>
            </a:r>
            <a:endParaRPr lang="zh-CN" altLang="en-US" dirty="0">
              <a:solidFill>
                <a:srgbClr val="FF0000"/>
              </a:solidFill>
            </a:endParaRPr>
          </a:p>
        </p:txBody>
      </p:sp>
      <p:sp>
        <p:nvSpPr>
          <p:cNvPr id="207" name="文本框 206">
            <a:extLst>
              <a:ext uri="{FF2B5EF4-FFF2-40B4-BE49-F238E27FC236}">
                <a16:creationId xmlns:a16="http://schemas.microsoft.com/office/drawing/2014/main" id="{B040C73A-8248-4A98-AAD9-93BE9DBA3281}"/>
              </a:ext>
            </a:extLst>
          </p:cNvPr>
          <p:cNvSpPr txBox="1"/>
          <p:nvPr/>
        </p:nvSpPr>
        <p:spPr>
          <a:xfrm>
            <a:off x="4754562" y="4948379"/>
            <a:ext cx="1808914" cy="369332"/>
          </a:xfrm>
          <a:prstGeom prst="rect">
            <a:avLst/>
          </a:prstGeom>
          <a:noFill/>
          <a:ln>
            <a:noFill/>
          </a:ln>
        </p:spPr>
        <p:txBody>
          <a:bodyPr wrap="square" rtlCol="0">
            <a:spAutoFit/>
          </a:bodyPr>
          <a:lstStyle/>
          <a:p>
            <a:r>
              <a:rPr lang="en-US" altLang="zh-CN" dirty="0">
                <a:solidFill>
                  <a:srgbClr val="FF0000"/>
                </a:solidFill>
              </a:rPr>
              <a:t>pre-training-free</a:t>
            </a:r>
            <a:endParaRPr lang="zh-CN" altLang="en-US" dirty="0">
              <a:solidFill>
                <a:srgbClr val="FF0000"/>
              </a:solidFill>
            </a:endParaRPr>
          </a:p>
        </p:txBody>
      </p:sp>
      <p:sp>
        <p:nvSpPr>
          <p:cNvPr id="11" name="文本框 10">
            <a:extLst>
              <a:ext uri="{FF2B5EF4-FFF2-40B4-BE49-F238E27FC236}">
                <a16:creationId xmlns:a16="http://schemas.microsoft.com/office/drawing/2014/main" id="{43481FD6-8EA8-45F6-A80A-EDB6DCDE1001}"/>
              </a:ext>
            </a:extLst>
          </p:cNvPr>
          <p:cNvSpPr txBox="1"/>
          <p:nvPr/>
        </p:nvSpPr>
        <p:spPr>
          <a:xfrm>
            <a:off x="669924" y="2813863"/>
            <a:ext cx="3292476" cy="1477328"/>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2020 AAAI</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1Tsinghua</a:t>
            </a:r>
          </a:p>
          <a:p>
            <a:pPr marL="285750" indent="-285750">
              <a:buFont typeface="Arial" panose="020B0604020202020204" pitchFamily="34" charset="0"/>
              <a:buChar char="•"/>
            </a:pPr>
            <a:r>
              <a:rPr lang="en-US" altLang="zh-CN" dirty="0"/>
              <a:t>2Ant Financial</a:t>
            </a:r>
          </a:p>
          <a:p>
            <a:pPr marL="285750" indent="-285750">
              <a:buFont typeface="Arial" panose="020B0604020202020204" pitchFamily="34" charset="0"/>
              <a:buChar char="•"/>
            </a:pPr>
            <a:r>
              <a:rPr lang="en-US" altLang="zh-CN" dirty="0"/>
              <a:t>3Huawei Noah’s Ark Lab </a:t>
            </a:r>
          </a:p>
        </p:txBody>
      </p:sp>
    </p:spTree>
    <p:extLst>
      <p:ext uri="{BB962C8B-B14F-4D97-AF65-F5344CB8AC3E}">
        <p14:creationId xmlns:p14="http://schemas.microsoft.com/office/powerpoint/2010/main" val="82409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0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1"/>
            <a:ext cx="10850563" cy="1028699"/>
          </a:xfrm>
        </p:spPr>
        <p:txBody>
          <a:bodyPr>
            <a:normAutofit/>
          </a:bodyPr>
          <a:lstStyle/>
          <a:p>
            <a:r>
              <a:rPr lang="en-US" altLang="zh-CN" sz="2000" dirty="0"/>
              <a:t>2. DARB: A Density-Adaptive Regular-Block Pruning for Deep Neural Networks</a:t>
            </a:r>
          </a:p>
        </p:txBody>
      </p:sp>
      <p:sp>
        <p:nvSpPr>
          <p:cNvPr id="3" name="页脚占位符 2"/>
          <p:cNvSpPr>
            <a:spLocks noGrp="1"/>
          </p:cNvSpPr>
          <p:nvPr>
            <p:ph type="ftr" sz="quarter" idx="11"/>
          </p:nvPr>
        </p:nvSpPr>
        <p:spPr/>
        <p:txBody>
          <a:bodyPr/>
          <a:lstStyle/>
          <a:p>
            <a:r>
              <a:rPr lang="en-US" altLang="zh-CN" dirty="0" err="1"/>
              <a:t>ibicas</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10</a:t>
            </a:fld>
            <a:endParaRPr lang="zh-CN" altLang="en-US"/>
          </a:p>
        </p:txBody>
      </p:sp>
      <p:sp>
        <p:nvSpPr>
          <p:cNvPr id="12" name="矩形 11">
            <a:extLst>
              <a:ext uri="{FF2B5EF4-FFF2-40B4-BE49-F238E27FC236}">
                <a16:creationId xmlns:a16="http://schemas.microsoft.com/office/drawing/2014/main" id="{1A1D680C-BDDE-4A85-9977-DFCD4CE050EB}"/>
              </a:ext>
            </a:extLst>
          </p:cNvPr>
          <p:cNvSpPr/>
          <p:nvPr/>
        </p:nvSpPr>
        <p:spPr>
          <a:xfrm>
            <a:off x="1015555" y="1436250"/>
            <a:ext cx="955676" cy="45997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tx1"/>
                </a:solidFill>
              </a:rPr>
              <a:t>DARB</a:t>
            </a:r>
            <a:endParaRPr lang="zh-CN" altLang="en-US" b="1" dirty="0">
              <a:solidFill>
                <a:schemeClr val="tx1"/>
              </a:solidFill>
            </a:endParaRPr>
          </a:p>
        </p:txBody>
      </p:sp>
      <p:pic>
        <p:nvPicPr>
          <p:cNvPr id="8" name="图片 7">
            <a:extLst>
              <a:ext uri="{FF2B5EF4-FFF2-40B4-BE49-F238E27FC236}">
                <a16:creationId xmlns:a16="http://schemas.microsoft.com/office/drawing/2014/main" id="{A565FADC-9F6A-4BC1-A4F3-31017EECF387}"/>
              </a:ext>
            </a:extLst>
          </p:cNvPr>
          <p:cNvPicPr>
            <a:picLocks noChangeAspect="1"/>
          </p:cNvPicPr>
          <p:nvPr/>
        </p:nvPicPr>
        <p:blipFill>
          <a:blip r:embed="rId2"/>
          <a:stretch>
            <a:fillRect/>
          </a:stretch>
        </p:blipFill>
        <p:spPr>
          <a:xfrm>
            <a:off x="5916151" y="2417158"/>
            <a:ext cx="5388896" cy="3237462"/>
          </a:xfrm>
          <a:prstGeom prst="rect">
            <a:avLst/>
          </a:prstGeom>
        </p:spPr>
      </p:pic>
      <p:pic>
        <p:nvPicPr>
          <p:cNvPr id="9" name="图片 8">
            <a:extLst>
              <a:ext uri="{FF2B5EF4-FFF2-40B4-BE49-F238E27FC236}">
                <a16:creationId xmlns:a16="http://schemas.microsoft.com/office/drawing/2014/main" id="{E3566FE9-5736-4718-A974-EDDCF78EE0A9}"/>
              </a:ext>
            </a:extLst>
          </p:cNvPr>
          <p:cNvPicPr>
            <a:picLocks noChangeAspect="1"/>
          </p:cNvPicPr>
          <p:nvPr/>
        </p:nvPicPr>
        <p:blipFill>
          <a:blip r:embed="rId3"/>
          <a:stretch>
            <a:fillRect/>
          </a:stretch>
        </p:blipFill>
        <p:spPr>
          <a:xfrm>
            <a:off x="1015555" y="2482071"/>
            <a:ext cx="4882386" cy="3172549"/>
          </a:xfrm>
          <a:prstGeom prst="rect">
            <a:avLst/>
          </a:prstGeom>
        </p:spPr>
      </p:pic>
    </p:spTree>
    <p:extLst>
      <p:ext uri="{BB962C8B-B14F-4D97-AF65-F5344CB8AC3E}">
        <p14:creationId xmlns:p14="http://schemas.microsoft.com/office/powerpoint/2010/main" val="1069840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1"/>
            <a:ext cx="10850563" cy="1028699"/>
          </a:xfrm>
        </p:spPr>
        <p:txBody>
          <a:bodyPr>
            <a:normAutofit/>
          </a:bodyPr>
          <a:lstStyle/>
          <a:p>
            <a:r>
              <a:rPr lang="en-US" altLang="zh-CN" sz="2000" dirty="0"/>
              <a:t>2. DARB: A Density-Adaptive Regular-Block Pruning for Deep Neural Networks</a:t>
            </a:r>
          </a:p>
        </p:txBody>
      </p:sp>
      <p:sp>
        <p:nvSpPr>
          <p:cNvPr id="3" name="页脚占位符 2"/>
          <p:cNvSpPr>
            <a:spLocks noGrp="1"/>
          </p:cNvSpPr>
          <p:nvPr>
            <p:ph type="ftr" sz="quarter" idx="11"/>
          </p:nvPr>
        </p:nvSpPr>
        <p:spPr/>
        <p:txBody>
          <a:bodyPr/>
          <a:lstStyle/>
          <a:p>
            <a:r>
              <a:rPr lang="en-US" altLang="zh-CN" dirty="0" err="1"/>
              <a:t>ibicas</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11</a:t>
            </a:fld>
            <a:endParaRPr lang="zh-CN" altLang="en-US"/>
          </a:p>
        </p:txBody>
      </p:sp>
      <p:sp>
        <p:nvSpPr>
          <p:cNvPr id="12" name="矩形 11">
            <a:extLst>
              <a:ext uri="{FF2B5EF4-FFF2-40B4-BE49-F238E27FC236}">
                <a16:creationId xmlns:a16="http://schemas.microsoft.com/office/drawing/2014/main" id="{1A1D680C-BDDE-4A85-9977-DFCD4CE050EB}"/>
              </a:ext>
            </a:extLst>
          </p:cNvPr>
          <p:cNvSpPr/>
          <p:nvPr/>
        </p:nvSpPr>
        <p:spPr>
          <a:xfrm>
            <a:off x="1015554" y="1436250"/>
            <a:ext cx="1067245" cy="45997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tx1"/>
                </a:solidFill>
              </a:rPr>
              <a:t>Results</a:t>
            </a:r>
            <a:endParaRPr lang="zh-CN" altLang="en-US" b="1" dirty="0">
              <a:solidFill>
                <a:schemeClr val="tx1"/>
              </a:solidFill>
            </a:endParaRPr>
          </a:p>
        </p:txBody>
      </p:sp>
      <p:pic>
        <p:nvPicPr>
          <p:cNvPr id="5" name="图片 4">
            <a:extLst>
              <a:ext uri="{FF2B5EF4-FFF2-40B4-BE49-F238E27FC236}">
                <a16:creationId xmlns:a16="http://schemas.microsoft.com/office/drawing/2014/main" id="{A6415BCB-E0F0-4A63-B9F1-FEA6BFF2C780}"/>
              </a:ext>
            </a:extLst>
          </p:cNvPr>
          <p:cNvPicPr>
            <a:picLocks noChangeAspect="1"/>
          </p:cNvPicPr>
          <p:nvPr/>
        </p:nvPicPr>
        <p:blipFill>
          <a:blip r:embed="rId2"/>
          <a:stretch>
            <a:fillRect/>
          </a:stretch>
        </p:blipFill>
        <p:spPr>
          <a:xfrm>
            <a:off x="828650" y="2589716"/>
            <a:ext cx="4906060" cy="2372056"/>
          </a:xfrm>
          <a:prstGeom prst="rect">
            <a:avLst/>
          </a:prstGeom>
        </p:spPr>
      </p:pic>
      <p:pic>
        <p:nvPicPr>
          <p:cNvPr id="6" name="图片 5">
            <a:extLst>
              <a:ext uri="{FF2B5EF4-FFF2-40B4-BE49-F238E27FC236}">
                <a16:creationId xmlns:a16="http://schemas.microsoft.com/office/drawing/2014/main" id="{03197304-C145-4DB6-87F2-C7DB39EE683D}"/>
              </a:ext>
            </a:extLst>
          </p:cNvPr>
          <p:cNvPicPr>
            <a:picLocks noChangeAspect="1"/>
          </p:cNvPicPr>
          <p:nvPr/>
        </p:nvPicPr>
        <p:blipFill>
          <a:blip r:embed="rId3"/>
          <a:stretch>
            <a:fillRect/>
          </a:stretch>
        </p:blipFill>
        <p:spPr>
          <a:xfrm>
            <a:off x="6342974" y="1287583"/>
            <a:ext cx="5020376" cy="2819794"/>
          </a:xfrm>
          <a:prstGeom prst="rect">
            <a:avLst/>
          </a:prstGeom>
        </p:spPr>
      </p:pic>
      <p:pic>
        <p:nvPicPr>
          <p:cNvPr id="7" name="图片 6">
            <a:extLst>
              <a:ext uri="{FF2B5EF4-FFF2-40B4-BE49-F238E27FC236}">
                <a16:creationId xmlns:a16="http://schemas.microsoft.com/office/drawing/2014/main" id="{5B005947-78C6-41F9-B69B-84C250DEB8F2}"/>
              </a:ext>
            </a:extLst>
          </p:cNvPr>
          <p:cNvPicPr>
            <a:picLocks noChangeAspect="1"/>
          </p:cNvPicPr>
          <p:nvPr/>
        </p:nvPicPr>
        <p:blipFill>
          <a:blip r:embed="rId4"/>
          <a:stretch>
            <a:fillRect/>
          </a:stretch>
        </p:blipFill>
        <p:spPr>
          <a:xfrm>
            <a:off x="6457292" y="4201828"/>
            <a:ext cx="5020376" cy="2038635"/>
          </a:xfrm>
          <a:prstGeom prst="rect">
            <a:avLst/>
          </a:prstGeom>
        </p:spPr>
      </p:pic>
    </p:spTree>
    <p:extLst>
      <p:ext uri="{BB962C8B-B14F-4D97-AF65-F5344CB8AC3E}">
        <p14:creationId xmlns:p14="http://schemas.microsoft.com/office/powerpoint/2010/main" val="920019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1"/>
            <a:ext cx="10850563" cy="1028699"/>
          </a:xfrm>
        </p:spPr>
        <p:txBody>
          <a:bodyPr>
            <a:normAutofit/>
          </a:bodyPr>
          <a:lstStyle/>
          <a:p>
            <a:r>
              <a:rPr lang="en-US" altLang="zh-CN" sz="2400" dirty="0">
                <a:solidFill>
                  <a:srgbClr val="000000"/>
                </a:solidFill>
              </a:rPr>
              <a:t>3.Real-Time Object Tracking via Meta-Learning: </a:t>
            </a:r>
            <a:br>
              <a:rPr lang="en-US" altLang="zh-CN" sz="2400" dirty="0">
                <a:solidFill>
                  <a:srgbClr val="000000"/>
                </a:solidFill>
              </a:rPr>
            </a:br>
            <a:r>
              <a:rPr lang="en-US" altLang="zh-CN" sz="2400" dirty="0">
                <a:solidFill>
                  <a:srgbClr val="000000"/>
                </a:solidFill>
              </a:rPr>
              <a:t>Efficient Model Adaptation and One-Shot Channel Pruning</a:t>
            </a:r>
            <a:endParaRPr lang="en-US" altLang="zh-CN" sz="1800" dirty="0"/>
          </a:p>
        </p:txBody>
      </p:sp>
      <p:sp>
        <p:nvSpPr>
          <p:cNvPr id="3" name="页脚占位符 2"/>
          <p:cNvSpPr>
            <a:spLocks noGrp="1"/>
          </p:cNvSpPr>
          <p:nvPr>
            <p:ph type="ftr" sz="quarter" idx="11"/>
          </p:nvPr>
        </p:nvSpPr>
        <p:spPr/>
        <p:txBody>
          <a:bodyPr/>
          <a:lstStyle/>
          <a:p>
            <a:r>
              <a:rPr lang="en-US" altLang="zh-CN" dirty="0" err="1"/>
              <a:t>ibicas</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12</a:t>
            </a:fld>
            <a:endParaRPr lang="zh-CN" altLang="en-US"/>
          </a:p>
        </p:txBody>
      </p:sp>
      <p:sp>
        <p:nvSpPr>
          <p:cNvPr id="7" name="矩形 6">
            <a:extLst>
              <a:ext uri="{FF2B5EF4-FFF2-40B4-BE49-F238E27FC236}">
                <a16:creationId xmlns:a16="http://schemas.microsoft.com/office/drawing/2014/main" id="{4302AE3E-5D65-4B88-B6AC-72B8E4BE9EAD}"/>
              </a:ext>
            </a:extLst>
          </p:cNvPr>
          <p:cNvSpPr/>
          <p:nvPr/>
        </p:nvSpPr>
        <p:spPr>
          <a:xfrm>
            <a:off x="669924" y="1202126"/>
            <a:ext cx="2105360" cy="45997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tx1"/>
                </a:solidFill>
              </a:rPr>
              <a:t>INFO</a:t>
            </a:r>
            <a:endParaRPr lang="zh-CN" altLang="en-US" b="1" dirty="0">
              <a:solidFill>
                <a:schemeClr val="tx1"/>
              </a:solidFill>
            </a:endParaRPr>
          </a:p>
        </p:txBody>
      </p:sp>
      <p:sp>
        <p:nvSpPr>
          <p:cNvPr id="11" name="文本框 10">
            <a:extLst>
              <a:ext uri="{FF2B5EF4-FFF2-40B4-BE49-F238E27FC236}">
                <a16:creationId xmlns:a16="http://schemas.microsoft.com/office/drawing/2014/main" id="{43481FD6-8EA8-45F6-A80A-EDB6DCDE1001}"/>
              </a:ext>
            </a:extLst>
          </p:cNvPr>
          <p:cNvSpPr txBox="1"/>
          <p:nvPr/>
        </p:nvSpPr>
        <p:spPr>
          <a:xfrm>
            <a:off x="3163887" y="1202126"/>
            <a:ext cx="3292476"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2020 AAAI         Korea</a:t>
            </a:r>
          </a:p>
        </p:txBody>
      </p:sp>
      <p:pic>
        <p:nvPicPr>
          <p:cNvPr id="5" name="图片 4">
            <a:extLst>
              <a:ext uri="{FF2B5EF4-FFF2-40B4-BE49-F238E27FC236}">
                <a16:creationId xmlns:a16="http://schemas.microsoft.com/office/drawing/2014/main" id="{DC901485-57A5-4981-8699-8C5642D55DB1}"/>
              </a:ext>
            </a:extLst>
          </p:cNvPr>
          <p:cNvPicPr>
            <a:picLocks noChangeAspect="1"/>
          </p:cNvPicPr>
          <p:nvPr/>
        </p:nvPicPr>
        <p:blipFill>
          <a:blip r:embed="rId2"/>
          <a:stretch>
            <a:fillRect/>
          </a:stretch>
        </p:blipFill>
        <p:spPr>
          <a:xfrm>
            <a:off x="3163887" y="1705270"/>
            <a:ext cx="6203633" cy="3249522"/>
          </a:xfrm>
          <a:prstGeom prst="rect">
            <a:avLst/>
          </a:prstGeom>
        </p:spPr>
      </p:pic>
      <p:sp>
        <p:nvSpPr>
          <p:cNvPr id="13" name="矩形 12">
            <a:extLst>
              <a:ext uri="{FF2B5EF4-FFF2-40B4-BE49-F238E27FC236}">
                <a16:creationId xmlns:a16="http://schemas.microsoft.com/office/drawing/2014/main" id="{D667BD14-0425-4DF3-9F46-755DD386971E}"/>
              </a:ext>
            </a:extLst>
          </p:cNvPr>
          <p:cNvSpPr/>
          <p:nvPr/>
        </p:nvSpPr>
        <p:spPr>
          <a:xfrm>
            <a:off x="676908" y="1930374"/>
            <a:ext cx="2105360" cy="45997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tx1"/>
                </a:solidFill>
              </a:rPr>
              <a:t>Meta-learning</a:t>
            </a:r>
            <a:endParaRPr lang="zh-CN" altLang="en-US" b="1" dirty="0">
              <a:solidFill>
                <a:schemeClr val="tx1"/>
              </a:solidFill>
            </a:endParaRPr>
          </a:p>
        </p:txBody>
      </p:sp>
      <p:sp>
        <p:nvSpPr>
          <p:cNvPr id="14" name="文本框 13">
            <a:extLst>
              <a:ext uri="{FF2B5EF4-FFF2-40B4-BE49-F238E27FC236}">
                <a16:creationId xmlns:a16="http://schemas.microsoft.com/office/drawing/2014/main" id="{9A3ECD08-433A-4A40-96A9-9C4DAE09806E}"/>
              </a:ext>
            </a:extLst>
          </p:cNvPr>
          <p:cNvSpPr txBox="1"/>
          <p:nvPr/>
        </p:nvSpPr>
        <p:spPr>
          <a:xfrm>
            <a:off x="3163887" y="5072543"/>
            <a:ext cx="6203633" cy="700192"/>
          </a:xfrm>
          <a:prstGeom prst="rect">
            <a:avLst/>
          </a:prstGeom>
          <a:solidFill>
            <a:schemeClr val="accent4"/>
          </a:solidFill>
          <a:ln>
            <a:solidFill>
              <a:schemeClr val="accent2"/>
            </a:solidFill>
          </a:ln>
        </p:spPr>
        <p:txBody>
          <a:bodyPr wrap="square" rtlCol="0">
            <a:spAutoFit/>
          </a:bodyPr>
          <a:lstStyle/>
          <a:p>
            <a:pPr marL="285750" indent="-285750">
              <a:lnSpc>
                <a:spcPct val="150000"/>
              </a:lnSpc>
              <a:buFont typeface="Arial" panose="020B0604020202020204" pitchFamily="34" charset="0"/>
              <a:buChar char="•"/>
            </a:pPr>
            <a:r>
              <a:rPr lang="zh-CN" altLang="en-US" sz="1400" dirty="0"/>
              <a:t>通过在初始参数的基础上进行一或多步的梯度调整，来达到仅用少量数据就能快速适应新</a:t>
            </a:r>
            <a:r>
              <a:rPr lang="en-US" altLang="zh-CN" sz="1400" dirty="0"/>
              <a:t>task</a:t>
            </a:r>
            <a:r>
              <a:rPr lang="zh-CN" altLang="en-US" sz="1400" dirty="0"/>
              <a:t>的目的</a:t>
            </a:r>
            <a:endParaRPr lang="zh-CN" altLang="en-US" sz="1100" dirty="0">
              <a:solidFill>
                <a:srgbClr val="FF0000"/>
              </a:solidFill>
            </a:endParaRPr>
          </a:p>
        </p:txBody>
      </p:sp>
    </p:spTree>
    <p:extLst>
      <p:ext uri="{BB962C8B-B14F-4D97-AF65-F5344CB8AC3E}">
        <p14:creationId xmlns:p14="http://schemas.microsoft.com/office/powerpoint/2010/main" val="2920818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1"/>
            <a:ext cx="10850563" cy="1028699"/>
          </a:xfrm>
        </p:spPr>
        <p:txBody>
          <a:bodyPr>
            <a:normAutofit/>
          </a:bodyPr>
          <a:lstStyle/>
          <a:p>
            <a:r>
              <a:rPr lang="en-US" altLang="zh-CN" sz="2400" dirty="0">
                <a:solidFill>
                  <a:srgbClr val="000000"/>
                </a:solidFill>
              </a:rPr>
              <a:t>3.Real-Time Object Tracking via Meta-Learning: </a:t>
            </a:r>
            <a:br>
              <a:rPr lang="en-US" altLang="zh-CN" sz="2400" dirty="0">
                <a:solidFill>
                  <a:srgbClr val="000000"/>
                </a:solidFill>
              </a:rPr>
            </a:br>
            <a:r>
              <a:rPr lang="en-US" altLang="zh-CN" sz="2400" dirty="0">
                <a:solidFill>
                  <a:srgbClr val="000000"/>
                </a:solidFill>
              </a:rPr>
              <a:t>Efficient Model Adaptation and One-Shot Channel Pruning</a:t>
            </a:r>
            <a:endParaRPr lang="en-US" altLang="zh-CN" sz="1800" dirty="0"/>
          </a:p>
        </p:txBody>
      </p:sp>
      <p:sp>
        <p:nvSpPr>
          <p:cNvPr id="3" name="页脚占位符 2"/>
          <p:cNvSpPr>
            <a:spLocks noGrp="1"/>
          </p:cNvSpPr>
          <p:nvPr>
            <p:ph type="ftr" sz="quarter" idx="11"/>
          </p:nvPr>
        </p:nvSpPr>
        <p:spPr/>
        <p:txBody>
          <a:bodyPr/>
          <a:lstStyle/>
          <a:p>
            <a:r>
              <a:rPr lang="en-US" altLang="zh-CN" dirty="0" err="1"/>
              <a:t>ibicas</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13</a:t>
            </a:fld>
            <a:endParaRPr lang="zh-CN" altLang="en-US"/>
          </a:p>
        </p:txBody>
      </p:sp>
      <p:sp>
        <p:nvSpPr>
          <p:cNvPr id="13" name="矩形 12">
            <a:extLst>
              <a:ext uri="{FF2B5EF4-FFF2-40B4-BE49-F238E27FC236}">
                <a16:creationId xmlns:a16="http://schemas.microsoft.com/office/drawing/2014/main" id="{D667BD14-0425-4DF3-9F46-755DD386971E}"/>
              </a:ext>
            </a:extLst>
          </p:cNvPr>
          <p:cNvSpPr/>
          <p:nvPr/>
        </p:nvSpPr>
        <p:spPr>
          <a:xfrm>
            <a:off x="676908" y="1930374"/>
            <a:ext cx="2105360" cy="45997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tx1"/>
                </a:solidFill>
              </a:rPr>
              <a:t>Contributions</a:t>
            </a:r>
            <a:r>
              <a:rPr lang="zh-CN" altLang="en-US" b="1" dirty="0">
                <a:solidFill>
                  <a:schemeClr val="tx1"/>
                </a:solidFill>
              </a:rPr>
              <a:t>：</a:t>
            </a:r>
          </a:p>
        </p:txBody>
      </p:sp>
    </p:spTree>
    <p:extLst>
      <p:ext uri="{BB962C8B-B14F-4D97-AF65-F5344CB8AC3E}">
        <p14:creationId xmlns:p14="http://schemas.microsoft.com/office/powerpoint/2010/main" val="257151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849C89-2846-4C6B-89AF-4A5BE636FA65}"/>
              </a:ext>
            </a:extLst>
          </p:cNvPr>
          <p:cNvSpPr>
            <a:spLocks noGrp="1"/>
          </p:cNvSpPr>
          <p:nvPr>
            <p:ph type="title"/>
          </p:nvPr>
        </p:nvSpPr>
        <p:spPr/>
        <p:txBody>
          <a:bodyPr/>
          <a:lstStyle/>
          <a:p>
            <a:r>
              <a:rPr lang="en-US" altLang="zh-CN" dirty="0"/>
              <a:t>1. Pruning from Scratch</a:t>
            </a:r>
            <a:endParaRPr lang="zh-CN" altLang="en-US" dirty="0"/>
          </a:p>
        </p:txBody>
      </p:sp>
      <p:sp>
        <p:nvSpPr>
          <p:cNvPr id="3" name="页脚占位符 2">
            <a:extLst>
              <a:ext uri="{FF2B5EF4-FFF2-40B4-BE49-F238E27FC236}">
                <a16:creationId xmlns:a16="http://schemas.microsoft.com/office/drawing/2014/main" id="{A41FAAB5-02C4-4D13-8475-5F8DB47B8DDE}"/>
              </a:ext>
            </a:extLst>
          </p:cNvPr>
          <p:cNvSpPr>
            <a:spLocks noGrp="1"/>
          </p:cNvSpPr>
          <p:nvPr>
            <p:ph type="ftr" sz="quarter" idx="11"/>
          </p:nvPr>
        </p:nvSpPr>
        <p:spPr/>
        <p:txBody>
          <a:bodyPr/>
          <a:lstStyle/>
          <a:p>
            <a:r>
              <a:rPr lang="en-US" altLang="zh-CN"/>
              <a:t>ibicas</a:t>
            </a:r>
            <a:endParaRPr lang="zh-CN" altLang="en-US" dirty="0"/>
          </a:p>
        </p:txBody>
      </p:sp>
      <p:sp>
        <p:nvSpPr>
          <p:cNvPr id="4" name="灯片编号占位符 3">
            <a:extLst>
              <a:ext uri="{FF2B5EF4-FFF2-40B4-BE49-F238E27FC236}">
                <a16:creationId xmlns:a16="http://schemas.microsoft.com/office/drawing/2014/main" id="{81DC7275-DCC6-44EC-BD7C-F33D3121813A}"/>
              </a:ext>
            </a:extLst>
          </p:cNvPr>
          <p:cNvSpPr>
            <a:spLocks noGrp="1"/>
          </p:cNvSpPr>
          <p:nvPr>
            <p:ph type="sldNum" sz="quarter" idx="12"/>
          </p:nvPr>
        </p:nvSpPr>
        <p:spPr/>
        <p:txBody>
          <a:bodyPr/>
          <a:lstStyle/>
          <a:p>
            <a:fld id="{5DD3DB80-B894-403A-B48E-6FDC1A72010E}" type="slidenum">
              <a:rPr lang="zh-CN" altLang="en-US" smtClean="0"/>
              <a:pPr/>
              <a:t>2</a:t>
            </a:fld>
            <a:endParaRPr lang="zh-CN" altLang="en-US"/>
          </a:p>
        </p:txBody>
      </p:sp>
      <p:pic>
        <p:nvPicPr>
          <p:cNvPr id="6" name="图片 5">
            <a:extLst>
              <a:ext uri="{FF2B5EF4-FFF2-40B4-BE49-F238E27FC236}">
                <a16:creationId xmlns:a16="http://schemas.microsoft.com/office/drawing/2014/main" id="{BF62F6CD-BBCE-4A0E-A59A-68E90F5028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2925" y="1465005"/>
            <a:ext cx="7015664" cy="2845319"/>
          </a:xfrm>
          <a:prstGeom prst="rect">
            <a:avLst/>
          </a:prstGeom>
        </p:spPr>
      </p:pic>
      <p:sp>
        <p:nvSpPr>
          <p:cNvPr id="7" name="文本框 6">
            <a:extLst>
              <a:ext uri="{FF2B5EF4-FFF2-40B4-BE49-F238E27FC236}">
                <a16:creationId xmlns:a16="http://schemas.microsoft.com/office/drawing/2014/main" id="{FB97BC5C-3BEC-4F31-9D23-46A8DF4E7AD7}"/>
              </a:ext>
            </a:extLst>
          </p:cNvPr>
          <p:cNvSpPr txBox="1"/>
          <p:nvPr/>
        </p:nvSpPr>
        <p:spPr>
          <a:xfrm>
            <a:off x="1105746" y="4712065"/>
            <a:ext cx="9510022" cy="1023357"/>
          </a:xfrm>
          <a:prstGeom prst="rect">
            <a:avLst/>
          </a:prstGeom>
          <a:solidFill>
            <a:schemeClr val="accent4"/>
          </a:solidFill>
          <a:ln>
            <a:solidFill>
              <a:schemeClr val="accent2"/>
            </a:solidFill>
          </a:ln>
        </p:spPr>
        <p:txBody>
          <a:bodyPr wrap="square" rtlCol="0">
            <a:spAutoFit/>
          </a:bodyPr>
          <a:lstStyle/>
          <a:p>
            <a:pPr marL="285750" indent="-285750">
              <a:lnSpc>
                <a:spcPct val="150000"/>
              </a:lnSpc>
              <a:buFont typeface="Arial" panose="020B0604020202020204" pitchFamily="34" charset="0"/>
              <a:buChar char="•"/>
            </a:pPr>
            <a:r>
              <a:rPr lang="en-US" altLang="zh-CN" sz="1400" dirty="0"/>
              <a:t>Network Slimming</a:t>
            </a:r>
            <a:r>
              <a:rPr lang="zh-CN" altLang="en-US" sz="1400" dirty="0"/>
              <a:t>方法：直接对</a:t>
            </a:r>
            <a:r>
              <a:rPr lang="en-US" altLang="zh-CN" sz="1400" dirty="0"/>
              <a:t>channel</a:t>
            </a:r>
            <a:r>
              <a:rPr lang="zh-CN" altLang="en-US" sz="1400" dirty="0"/>
              <a:t>进行裁剪</a:t>
            </a:r>
            <a:endParaRPr lang="en-US" altLang="zh-CN" sz="1400" dirty="0"/>
          </a:p>
          <a:p>
            <a:pPr marL="285750" indent="-285750">
              <a:lnSpc>
                <a:spcPct val="150000"/>
              </a:lnSpc>
              <a:buFont typeface="Arial" panose="020B0604020202020204" pitchFamily="34" charset="0"/>
              <a:buChar char="•"/>
            </a:pPr>
            <a:r>
              <a:rPr lang="en-US" altLang="zh-CN" sz="1400" dirty="0"/>
              <a:t>W</a:t>
            </a:r>
            <a:r>
              <a:rPr lang="zh-CN" altLang="en-US" sz="1400" dirty="0"/>
              <a:t>：随机初始化权重  </a:t>
            </a:r>
            <a:r>
              <a:rPr lang="el-GR" altLang="zh-CN" sz="1400" dirty="0"/>
              <a:t>Λ</a:t>
            </a:r>
            <a:r>
              <a:rPr lang="zh-CN" altLang="en-US" sz="1400" dirty="0"/>
              <a:t>：各</a:t>
            </a:r>
            <a:r>
              <a:rPr lang="en-US" altLang="zh-CN" sz="1400" dirty="0"/>
              <a:t>layer</a:t>
            </a:r>
            <a:r>
              <a:rPr lang="zh-CN" altLang="en-US" sz="1400" dirty="0"/>
              <a:t>各</a:t>
            </a:r>
            <a:r>
              <a:rPr lang="en-US" altLang="zh-CN" sz="1400" dirty="0"/>
              <a:t>channel</a:t>
            </a:r>
            <a:r>
              <a:rPr lang="zh-CN" altLang="en-US" sz="1400" dirty="0"/>
              <a:t>的</a:t>
            </a:r>
            <a:r>
              <a:rPr lang="en-US" altLang="zh-CN" sz="1400" dirty="0"/>
              <a:t>gate value</a:t>
            </a:r>
          </a:p>
          <a:p>
            <a:pPr marL="285750" indent="-285750">
              <a:lnSpc>
                <a:spcPct val="150000"/>
              </a:lnSpc>
              <a:buFont typeface="Arial" panose="020B0604020202020204" pitchFamily="34" charset="0"/>
              <a:buChar char="•"/>
            </a:pPr>
            <a:r>
              <a:rPr lang="zh-CN" altLang="en-US" sz="1400" dirty="0">
                <a:solidFill>
                  <a:srgbClr val="FF0000"/>
                </a:solidFill>
              </a:rPr>
              <a:t>在随机初始化的条件下通过训练学习每个</a:t>
            </a:r>
            <a:r>
              <a:rPr lang="en-US" altLang="zh-CN" sz="1400" dirty="0">
                <a:solidFill>
                  <a:srgbClr val="FF0000"/>
                </a:solidFill>
              </a:rPr>
              <a:t>channel</a:t>
            </a:r>
            <a:r>
              <a:rPr lang="zh-CN" altLang="en-US" sz="1400" dirty="0">
                <a:solidFill>
                  <a:srgbClr val="FF0000"/>
                </a:solidFill>
              </a:rPr>
              <a:t>的重要性</a:t>
            </a:r>
          </a:p>
        </p:txBody>
      </p:sp>
    </p:spTree>
    <p:extLst>
      <p:ext uri="{BB962C8B-B14F-4D97-AF65-F5344CB8AC3E}">
        <p14:creationId xmlns:p14="http://schemas.microsoft.com/office/powerpoint/2010/main" val="191061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849C89-2846-4C6B-89AF-4A5BE636FA65}"/>
              </a:ext>
            </a:extLst>
          </p:cNvPr>
          <p:cNvSpPr>
            <a:spLocks noGrp="1"/>
          </p:cNvSpPr>
          <p:nvPr>
            <p:ph type="title"/>
          </p:nvPr>
        </p:nvSpPr>
        <p:spPr/>
        <p:txBody>
          <a:bodyPr/>
          <a:lstStyle/>
          <a:p>
            <a:r>
              <a:rPr lang="en-US" altLang="zh-CN" dirty="0"/>
              <a:t>1. Pruning from Scratch</a:t>
            </a:r>
            <a:endParaRPr lang="zh-CN" altLang="en-US" dirty="0"/>
          </a:p>
        </p:txBody>
      </p:sp>
      <p:sp>
        <p:nvSpPr>
          <p:cNvPr id="3" name="页脚占位符 2">
            <a:extLst>
              <a:ext uri="{FF2B5EF4-FFF2-40B4-BE49-F238E27FC236}">
                <a16:creationId xmlns:a16="http://schemas.microsoft.com/office/drawing/2014/main" id="{A41FAAB5-02C4-4D13-8475-5F8DB47B8DDE}"/>
              </a:ext>
            </a:extLst>
          </p:cNvPr>
          <p:cNvSpPr>
            <a:spLocks noGrp="1"/>
          </p:cNvSpPr>
          <p:nvPr>
            <p:ph type="ftr" sz="quarter" idx="11"/>
          </p:nvPr>
        </p:nvSpPr>
        <p:spPr/>
        <p:txBody>
          <a:bodyPr/>
          <a:lstStyle/>
          <a:p>
            <a:r>
              <a:rPr lang="en-US" altLang="zh-CN"/>
              <a:t>ibicas</a:t>
            </a:r>
            <a:endParaRPr lang="zh-CN" altLang="en-US" dirty="0"/>
          </a:p>
        </p:txBody>
      </p:sp>
      <p:sp>
        <p:nvSpPr>
          <p:cNvPr id="4" name="灯片编号占位符 3">
            <a:extLst>
              <a:ext uri="{FF2B5EF4-FFF2-40B4-BE49-F238E27FC236}">
                <a16:creationId xmlns:a16="http://schemas.microsoft.com/office/drawing/2014/main" id="{81DC7275-DCC6-44EC-BD7C-F33D3121813A}"/>
              </a:ext>
            </a:extLst>
          </p:cNvPr>
          <p:cNvSpPr>
            <a:spLocks noGrp="1"/>
          </p:cNvSpPr>
          <p:nvPr>
            <p:ph type="sldNum" sz="quarter" idx="12"/>
          </p:nvPr>
        </p:nvSpPr>
        <p:spPr/>
        <p:txBody>
          <a:bodyPr/>
          <a:lstStyle/>
          <a:p>
            <a:fld id="{5DD3DB80-B894-403A-B48E-6FDC1A72010E}" type="slidenum">
              <a:rPr lang="zh-CN" altLang="en-US" smtClean="0"/>
              <a:pPr/>
              <a:t>3</a:t>
            </a:fld>
            <a:endParaRPr lang="zh-CN" altLang="en-US"/>
          </a:p>
        </p:txBody>
      </p:sp>
      <p:sp>
        <p:nvSpPr>
          <p:cNvPr id="8" name="矩形 7">
            <a:extLst>
              <a:ext uri="{FF2B5EF4-FFF2-40B4-BE49-F238E27FC236}">
                <a16:creationId xmlns:a16="http://schemas.microsoft.com/office/drawing/2014/main" id="{AB878078-1FCC-4553-A9BF-29AAE88AB560}"/>
              </a:ext>
            </a:extLst>
          </p:cNvPr>
          <p:cNvSpPr/>
          <p:nvPr/>
        </p:nvSpPr>
        <p:spPr>
          <a:xfrm>
            <a:off x="669924" y="1202126"/>
            <a:ext cx="2105360" cy="45997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tx1"/>
                </a:solidFill>
              </a:rPr>
              <a:t>Contributions</a:t>
            </a:r>
            <a:r>
              <a:rPr lang="zh-CN" altLang="en-US" b="1" dirty="0">
                <a:solidFill>
                  <a:schemeClr val="tx1"/>
                </a:solidFill>
              </a:rPr>
              <a:t>：</a:t>
            </a:r>
          </a:p>
        </p:txBody>
      </p:sp>
      <p:sp>
        <p:nvSpPr>
          <p:cNvPr id="9" name="文本框 8">
            <a:extLst>
              <a:ext uri="{FF2B5EF4-FFF2-40B4-BE49-F238E27FC236}">
                <a16:creationId xmlns:a16="http://schemas.microsoft.com/office/drawing/2014/main" id="{47C3EAA5-8AC7-44DF-AA5B-57A515D1AE0B}"/>
              </a:ext>
            </a:extLst>
          </p:cNvPr>
          <p:cNvSpPr txBox="1"/>
          <p:nvPr/>
        </p:nvSpPr>
        <p:spPr>
          <a:xfrm>
            <a:off x="669924" y="2678386"/>
            <a:ext cx="3642017" cy="698717"/>
          </a:xfrm>
          <a:prstGeom prst="rect">
            <a:avLst/>
          </a:prstGeom>
          <a:solidFill>
            <a:schemeClr val="accent4"/>
          </a:solidFill>
          <a:ln>
            <a:solidFill>
              <a:schemeClr val="accent2"/>
            </a:solidFill>
          </a:ln>
        </p:spPr>
        <p:txBody>
          <a:bodyPr wrap="square" rtlCol="0">
            <a:spAutoFit/>
          </a:bodyPr>
          <a:lstStyle/>
          <a:p>
            <a:pPr marL="285750" indent="-285750">
              <a:lnSpc>
                <a:spcPct val="150000"/>
              </a:lnSpc>
              <a:buFont typeface="Arial" panose="020B0604020202020204" pitchFamily="34" charset="0"/>
              <a:buChar char="•"/>
            </a:pPr>
            <a:r>
              <a:rPr lang="en-US" altLang="zh-CN" sz="1400" dirty="0">
                <a:solidFill>
                  <a:srgbClr val="FF0000"/>
                </a:solidFill>
              </a:rPr>
              <a:t>pre-training-free</a:t>
            </a:r>
            <a:r>
              <a:rPr lang="zh-CN" altLang="en-US" sz="1400" dirty="0">
                <a:solidFill>
                  <a:srgbClr val="FF0000"/>
                </a:solidFill>
              </a:rPr>
              <a:t>：</a:t>
            </a:r>
            <a:r>
              <a:rPr lang="en-US" altLang="zh-CN" sz="1400" dirty="0"/>
              <a:t>speed up the time to get pruned model</a:t>
            </a:r>
          </a:p>
        </p:txBody>
      </p:sp>
      <p:pic>
        <p:nvPicPr>
          <p:cNvPr id="12" name="图片 11">
            <a:extLst>
              <a:ext uri="{FF2B5EF4-FFF2-40B4-BE49-F238E27FC236}">
                <a16:creationId xmlns:a16="http://schemas.microsoft.com/office/drawing/2014/main" id="{C32BC362-2F9F-43C7-869B-B163B16A7E5D}"/>
              </a:ext>
            </a:extLst>
          </p:cNvPr>
          <p:cNvPicPr>
            <a:picLocks noChangeAspect="1"/>
          </p:cNvPicPr>
          <p:nvPr/>
        </p:nvPicPr>
        <p:blipFill>
          <a:blip r:embed="rId3"/>
          <a:stretch>
            <a:fillRect/>
          </a:stretch>
        </p:blipFill>
        <p:spPr>
          <a:xfrm>
            <a:off x="5023810" y="1821830"/>
            <a:ext cx="5830114" cy="4086795"/>
          </a:xfrm>
          <a:prstGeom prst="rect">
            <a:avLst/>
          </a:prstGeom>
        </p:spPr>
      </p:pic>
      <p:sp>
        <p:nvSpPr>
          <p:cNvPr id="14" name="文本框 13">
            <a:extLst>
              <a:ext uri="{FF2B5EF4-FFF2-40B4-BE49-F238E27FC236}">
                <a16:creationId xmlns:a16="http://schemas.microsoft.com/office/drawing/2014/main" id="{61A203A0-ADED-4B2C-BDF6-02A6A33AA89D}"/>
              </a:ext>
            </a:extLst>
          </p:cNvPr>
          <p:cNvSpPr txBox="1"/>
          <p:nvPr/>
        </p:nvSpPr>
        <p:spPr>
          <a:xfrm>
            <a:off x="669924" y="3987660"/>
            <a:ext cx="3642017" cy="1021883"/>
          </a:xfrm>
          <a:prstGeom prst="rect">
            <a:avLst/>
          </a:prstGeom>
          <a:solidFill>
            <a:schemeClr val="accent4"/>
          </a:solidFill>
          <a:ln>
            <a:solidFill>
              <a:schemeClr val="accent2"/>
            </a:solidFill>
          </a:ln>
        </p:spPr>
        <p:txBody>
          <a:bodyPr wrap="square" rtlCol="0">
            <a:spAutoFit/>
          </a:bodyPr>
          <a:lstStyle/>
          <a:p>
            <a:pPr marL="285750" indent="-285750">
              <a:lnSpc>
                <a:spcPct val="150000"/>
              </a:lnSpc>
              <a:buFont typeface="Arial" panose="020B0604020202020204" pitchFamily="34" charset="0"/>
              <a:buChar char="•"/>
            </a:pPr>
            <a:r>
              <a:rPr lang="en-US" altLang="zh-CN" sz="1400" dirty="0"/>
              <a:t>Pruned from initial random weight, this pipeline can explore </a:t>
            </a:r>
            <a:r>
              <a:rPr lang="en-US" altLang="zh-CN" sz="1400" dirty="0">
                <a:solidFill>
                  <a:srgbClr val="FF0000"/>
                </a:solidFill>
              </a:rPr>
              <a:t>a larger structure space.</a:t>
            </a:r>
          </a:p>
        </p:txBody>
      </p:sp>
    </p:spTree>
    <p:extLst>
      <p:ext uri="{BB962C8B-B14F-4D97-AF65-F5344CB8AC3E}">
        <p14:creationId xmlns:p14="http://schemas.microsoft.com/office/powerpoint/2010/main" val="1136146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1"/>
            <a:ext cx="10850563" cy="1028699"/>
          </a:xfrm>
        </p:spPr>
        <p:txBody>
          <a:bodyPr>
            <a:normAutofit/>
          </a:bodyPr>
          <a:lstStyle/>
          <a:p>
            <a:r>
              <a:rPr lang="en-US" altLang="zh-CN" sz="2000" dirty="0"/>
              <a:t>2. DARB: A Density-Adaptive Regular-Block Pruning for Deep Neural Networks</a:t>
            </a:r>
          </a:p>
        </p:txBody>
      </p:sp>
      <p:sp>
        <p:nvSpPr>
          <p:cNvPr id="3" name="页脚占位符 2"/>
          <p:cNvSpPr>
            <a:spLocks noGrp="1"/>
          </p:cNvSpPr>
          <p:nvPr>
            <p:ph type="ftr" sz="quarter" idx="11"/>
          </p:nvPr>
        </p:nvSpPr>
        <p:spPr/>
        <p:txBody>
          <a:bodyPr/>
          <a:lstStyle/>
          <a:p>
            <a:r>
              <a:rPr lang="en-US" altLang="zh-CN" dirty="0" err="1"/>
              <a:t>ibicas</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a:t>
            </a:fld>
            <a:endParaRPr lang="zh-CN" altLang="en-US"/>
          </a:p>
        </p:txBody>
      </p:sp>
      <p:sp>
        <p:nvSpPr>
          <p:cNvPr id="7" name="矩形 6">
            <a:extLst>
              <a:ext uri="{FF2B5EF4-FFF2-40B4-BE49-F238E27FC236}">
                <a16:creationId xmlns:a16="http://schemas.microsoft.com/office/drawing/2014/main" id="{4302AE3E-5D65-4B88-B6AC-72B8E4BE9EAD}"/>
              </a:ext>
            </a:extLst>
          </p:cNvPr>
          <p:cNvSpPr/>
          <p:nvPr/>
        </p:nvSpPr>
        <p:spPr>
          <a:xfrm>
            <a:off x="669924" y="1202126"/>
            <a:ext cx="2105360" cy="45997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tx1"/>
                </a:solidFill>
              </a:rPr>
              <a:t>INFO</a:t>
            </a:r>
            <a:endParaRPr lang="zh-CN" altLang="en-US" b="1" dirty="0">
              <a:solidFill>
                <a:schemeClr val="tx1"/>
              </a:solidFill>
            </a:endParaRPr>
          </a:p>
        </p:txBody>
      </p:sp>
      <p:pic>
        <p:nvPicPr>
          <p:cNvPr id="208" name="图片 207">
            <a:extLst>
              <a:ext uri="{FF2B5EF4-FFF2-40B4-BE49-F238E27FC236}">
                <a16:creationId xmlns:a16="http://schemas.microsoft.com/office/drawing/2014/main" id="{6D9C7513-DB94-4F69-B044-FA97B3B2EC5C}"/>
              </a:ext>
            </a:extLst>
          </p:cNvPr>
          <p:cNvPicPr/>
          <p:nvPr/>
        </p:nvPicPr>
        <p:blipFill>
          <a:blip r:embed="rId2"/>
          <a:stretch>
            <a:fillRect/>
          </a:stretch>
        </p:blipFill>
        <p:spPr>
          <a:xfrm>
            <a:off x="312321" y="2369028"/>
            <a:ext cx="6300871" cy="3314819"/>
          </a:xfrm>
          <a:prstGeom prst="rect">
            <a:avLst/>
          </a:prstGeom>
        </p:spPr>
      </p:pic>
      <p:sp>
        <p:nvSpPr>
          <p:cNvPr id="209" name="文本框 208">
            <a:extLst>
              <a:ext uri="{FF2B5EF4-FFF2-40B4-BE49-F238E27FC236}">
                <a16:creationId xmlns:a16="http://schemas.microsoft.com/office/drawing/2014/main" id="{3BFD25A8-E848-4415-8B87-3C7DC0128AFA}"/>
              </a:ext>
            </a:extLst>
          </p:cNvPr>
          <p:cNvSpPr txBox="1"/>
          <p:nvPr/>
        </p:nvSpPr>
        <p:spPr>
          <a:xfrm>
            <a:off x="3284787" y="1215984"/>
            <a:ext cx="8073024"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2020 AAAI         1Alibaba DAMO Academy    2 Northeastern University</a:t>
            </a:r>
          </a:p>
        </p:txBody>
      </p:sp>
      <p:sp>
        <p:nvSpPr>
          <p:cNvPr id="15" name="矩形 14">
            <a:extLst>
              <a:ext uri="{FF2B5EF4-FFF2-40B4-BE49-F238E27FC236}">
                <a16:creationId xmlns:a16="http://schemas.microsoft.com/office/drawing/2014/main" id="{4DCD4DA3-C6CF-4B87-9A2C-DB2698F87C35}"/>
              </a:ext>
            </a:extLst>
          </p:cNvPr>
          <p:cNvSpPr/>
          <p:nvPr/>
        </p:nvSpPr>
        <p:spPr>
          <a:xfrm>
            <a:off x="914400" y="2445817"/>
            <a:ext cx="946484" cy="26395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文本框 211">
            <a:extLst>
              <a:ext uri="{FF2B5EF4-FFF2-40B4-BE49-F238E27FC236}">
                <a16:creationId xmlns:a16="http://schemas.microsoft.com/office/drawing/2014/main" id="{55232337-2DC2-4B2F-B662-245C00C6BE76}"/>
              </a:ext>
            </a:extLst>
          </p:cNvPr>
          <p:cNvSpPr txBox="1"/>
          <p:nvPr/>
        </p:nvSpPr>
        <p:spPr>
          <a:xfrm>
            <a:off x="6668211" y="2098383"/>
            <a:ext cx="4642269" cy="1345048"/>
          </a:xfrm>
          <a:prstGeom prst="rect">
            <a:avLst/>
          </a:prstGeom>
          <a:solidFill>
            <a:schemeClr val="accent4"/>
          </a:solidFill>
          <a:ln>
            <a:solidFill>
              <a:schemeClr val="accent2"/>
            </a:solidFill>
          </a:ln>
        </p:spPr>
        <p:txBody>
          <a:bodyPr wrap="square" rtlCol="0">
            <a:spAutoFit/>
          </a:bodyPr>
          <a:lstStyle/>
          <a:p>
            <a:pPr marL="285750" indent="-285750">
              <a:lnSpc>
                <a:spcPct val="150000"/>
              </a:lnSpc>
              <a:buFont typeface="Arial" panose="020B0604020202020204" pitchFamily="34" charset="0"/>
              <a:buChar char="•"/>
            </a:pPr>
            <a:r>
              <a:rPr lang="en-US" altLang="zh-CN" sz="1400" dirty="0">
                <a:solidFill>
                  <a:srgbClr val="FF0000"/>
                </a:solidFill>
              </a:rPr>
              <a:t>Irregular Pruning:</a:t>
            </a:r>
          </a:p>
          <a:p>
            <a:pPr>
              <a:lnSpc>
                <a:spcPct val="150000"/>
              </a:lnSpc>
            </a:pPr>
            <a:r>
              <a:rPr lang="en-US" altLang="zh-CN" sz="1400" dirty="0"/>
              <a:t>decoding one index requires a search over the whole activation vector, and thus it brings little acceleration and even speed degradation.</a:t>
            </a:r>
          </a:p>
        </p:txBody>
      </p:sp>
      <p:pic>
        <p:nvPicPr>
          <p:cNvPr id="16" name="图片 15">
            <a:extLst>
              <a:ext uri="{FF2B5EF4-FFF2-40B4-BE49-F238E27FC236}">
                <a16:creationId xmlns:a16="http://schemas.microsoft.com/office/drawing/2014/main" id="{1D28D0AA-5F6C-46D4-92BE-43914F33264C}"/>
              </a:ext>
            </a:extLst>
          </p:cNvPr>
          <p:cNvPicPr>
            <a:picLocks noChangeAspect="1"/>
          </p:cNvPicPr>
          <p:nvPr/>
        </p:nvPicPr>
        <p:blipFill>
          <a:blip r:embed="rId3"/>
          <a:stretch>
            <a:fillRect/>
          </a:stretch>
        </p:blipFill>
        <p:spPr>
          <a:xfrm>
            <a:off x="6655987" y="3502467"/>
            <a:ext cx="4563112" cy="2562583"/>
          </a:xfrm>
          <a:prstGeom prst="rect">
            <a:avLst/>
          </a:prstGeom>
        </p:spPr>
      </p:pic>
    </p:spTree>
    <p:extLst>
      <p:ext uri="{BB962C8B-B14F-4D97-AF65-F5344CB8AC3E}">
        <p14:creationId xmlns:p14="http://schemas.microsoft.com/office/powerpoint/2010/main" val="128281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1"/>
            <a:ext cx="10850563" cy="1028699"/>
          </a:xfrm>
        </p:spPr>
        <p:txBody>
          <a:bodyPr>
            <a:normAutofit/>
          </a:bodyPr>
          <a:lstStyle/>
          <a:p>
            <a:r>
              <a:rPr lang="en-US" altLang="zh-CN" sz="2000" dirty="0"/>
              <a:t>2. DARB: A Density-Adaptive Regular-Block Pruning for Deep Neural Networks</a:t>
            </a:r>
          </a:p>
        </p:txBody>
      </p:sp>
      <p:sp>
        <p:nvSpPr>
          <p:cNvPr id="3" name="页脚占位符 2"/>
          <p:cNvSpPr>
            <a:spLocks noGrp="1"/>
          </p:cNvSpPr>
          <p:nvPr>
            <p:ph type="ftr" sz="quarter" idx="11"/>
          </p:nvPr>
        </p:nvSpPr>
        <p:spPr/>
        <p:txBody>
          <a:bodyPr/>
          <a:lstStyle/>
          <a:p>
            <a:r>
              <a:rPr lang="en-US" altLang="zh-CN" dirty="0" err="1"/>
              <a:t>ibicas</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7" name="矩形 6">
            <a:extLst>
              <a:ext uri="{FF2B5EF4-FFF2-40B4-BE49-F238E27FC236}">
                <a16:creationId xmlns:a16="http://schemas.microsoft.com/office/drawing/2014/main" id="{4302AE3E-5D65-4B88-B6AC-72B8E4BE9EAD}"/>
              </a:ext>
            </a:extLst>
          </p:cNvPr>
          <p:cNvSpPr/>
          <p:nvPr/>
        </p:nvSpPr>
        <p:spPr>
          <a:xfrm>
            <a:off x="669924" y="1202126"/>
            <a:ext cx="2105360" cy="45997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tx1"/>
                </a:solidFill>
              </a:rPr>
              <a:t>INFO</a:t>
            </a:r>
            <a:endParaRPr lang="zh-CN" altLang="en-US" b="1" dirty="0">
              <a:solidFill>
                <a:schemeClr val="tx1"/>
              </a:solidFill>
            </a:endParaRPr>
          </a:p>
        </p:txBody>
      </p:sp>
      <p:pic>
        <p:nvPicPr>
          <p:cNvPr id="208" name="图片 207">
            <a:extLst>
              <a:ext uri="{FF2B5EF4-FFF2-40B4-BE49-F238E27FC236}">
                <a16:creationId xmlns:a16="http://schemas.microsoft.com/office/drawing/2014/main" id="{6D9C7513-DB94-4F69-B044-FA97B3B2EC5C}"/>
              </a:ext>
            </a:extLst>
          </p:cNvPr>
          <p:cNvPicPr/>
          <p:nvPr/>
        </p:nvPicPr>
        <p:blipFill>
          <a:blip r:embed="rId2"/>
          <a:stretch>
            <a:fillRect/>
          </a:stretch>
        </p:blipFill>
        <p:spPr>
          <a:xfrm>
            <a:off x="312321" y="2369028"/>
            <a:ext cx="6300871" cy="3314819"/>
          </a:xfrm>
          <a:prstGeom prst="rect">
            <a:avLst/>
          </a:prstGeom>
        </p:spPr>
      </p:pic>
      <p:sp>
        <p:nvSpPr>
          <p:cNvPr id="209" name="文本框 208">
            <a:extLst>
              <a:ext uri="{FF2B5EF4-FFF2-40B4-BE49-F238E27FC236}">
                <a16:creationId xmlns:a16="http://schemas.microsoft.com/office/drawing/2014/main" id="{3BFD25A8-E848-4415-8B87-3C7DC0128AFA}"/>
              </a:ext>
            </a:extLst>
          </p:cNvPr>
          <p:cNvSpPr txBox="1"/>
          <p:nvPr/>
        </p:nvSpPr>
        <p:spPr>
          <a:xfrm>
            <a:off x="3284787" y="1215984"/>
            <a:ext cx="8073024"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2020 AAAI         1Alibaba DAMO Academy    2 Northeastern University</a:t>
            </a:r>
          </a:p>
        </p:txBody>
      </p:sp>
      <p:sp>
        <p:nvSpPr>
          <p:cNvPr id="15" name="矩形 14">
            <a:extLst>
              <a:ext uri="{FF2B5EF4-FFF2-40B4-BE49-F238E27FC236}">
                <a16:creationId xmlns:a16="http://schemas.microsoft.com/office/drawing/2014/main" id="{4DCD4DA3-C6CF-4B87-9A2C-DB2698F87C35}"/>
              </a:ext>
            </a:extLst>
          </p:cNvPr>
          <p:cNvSpPr/>
          <p:nvPr/>
        </p:nvSpPr>
        <p:spPr>
          <a:xfrm>
            <a:off x="2032000" y="2445817"/>
            <a:ext cx="4064000" cy="26395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文本框 211">
            <a:extLst>
              <a:ext uri="{FF2B5EF4-FFF2-40B4-BE49-F238E27FC236}">
                <a16:creationId xmlns:a16="http://schemas.microsoft.com/office/drawing/2014/main" id="{55232337-2DC2-4B2F-B662-245C00C6BE76}"/>
              </a:ext>
            </a:extLst>
          </p:cNvPr>
          <p:cNvSpPr txBox="1"/>
          <p:nvPr/>
        </p:nvSpPr>
        <p:spPr>
          <a:xfrm>
            <a:off x="6668211" y="2098383"/>
            <a:ext cx="4642269" cy="1345048"/>
          </a:xfrm>
          <a:prstGeom prst="rect">
            <a:avLst/>
          </a:prstGeom>
          <a:solidFill>
            <a:schemeClr val="accent4"/>
          </a:solidFill>
          <a:ln>
            <a:solidFill>
              <a:schemeClr val="accent2"/>
            </a:solidFill>
          </a:ln>
        </p:spPr>
        <p:txBody>
          <a:bodyPr wrap="square" rtlCol="0">
            <a:spAutoFit/>
          </a:bodyPr>
          <a:lstStyle/>
          <a:p>
            <a:pPr marL="285750" indent="-285750">
              <a:lnSpc>
                <a:spcPct val="150000"/>
              </a:lnSpc>
              <a:buFont typeface="Arial" panose="020B0604020202020204" pitchFamily="34" charset="0"/>
              <a:buChar char="•"/>
            </a:pPr>
            <a:r>
              <a:rPr lang="en-US" altLang="zh-CN" sz="1400" dirty="0">
                <a:solidFill>
                  <a:srgbClr val="FF0000"/>
                </a:solidFill>
              </a:rPr>
              <a:t>Structure Pruning:</a:t>
            </a:r>
          </a:p>
          <a:p>
            <a:pPr marL="342900" indent="-342900">
              <a:lnSpc>
                <a:spcPct val="150000"/>
              </a:lnSpc>
              <a:buAutoNum type="arabicPeriod"/>
            </a:pPr>
            <a:r>
              <a:rPr lang="en-US" altLang="zh-CN" sz="1400" dirty="0"/>
              <a:t>enforce all rows in the weight matrix to have the same number of weights retained</a:t>
            </a:r>
          </a:p>
          <a:p>
            <a:pPr marL="342900" indent="-342900">
              <a:lnSpc>
                <a:spcPct val="150000"/>
              </a:lnSpc>
              <a:buAutoNum type="arabicPeriod"/>
            </a:pPr>
            <a:r>
              <a:rPr lang="en-US" altLang="zh-CN" sz="1400" dirty="0"/>
              <a:t>group neighboring weights into certain structures</a:t>
            </a:r>
          </a:p>
        </p:txBody>
      </p:sp>
      <p:sp>
        <p:nvSpPr>
          <p:cNvPr id="11" name="文本框 10">
            <a:extLst>
              <a:ext uri="{FF2B5EF4-FFF2-40B4-BE49-F238E27FC236}">
                <a16:creationId xmlns:a16="http://schemas.microsoft.com/office/drawing/2014/main" id="{A38FC497-51D8-459A-8FF2-25FD57A3774B}"/>
              </a:ext>
            </a:extLst>
          </p:cNvPr>
          <p:cNvSpPr txBox="1"/>
          <p:nvPr/>
        </p:nvSpPr>
        <p:spPr>
          <a:xfrm>
            <a:off x="6668211" y="3825732"/>
            <a:ext cx="4642269" cy="1668214"/>
          </a:xfrm>
          <a:prstGeom prst="rect">
            <a:avLst/>
          </a:prstGeom>
          <a:solidFill>
            <a:schemeClr val="accent4"/>
          </a:solidFill>
          <a:ln>
            <a:solidFill>
              <a:schemeClr val="accent2"/>
            </a:solidFill>
          </a:ln>
        </p:spPr>
        <p:txBody>
          <a:bodyPr wrap="square" rtlCol="0">
            <a:spAutoFit/>
          </a:bodyPr>
          <a:lstStyle/>
          <a:p>
            <a:pPr marL="285750" indent="-285750">
              <a:lnSpc>
                <a:spcPct val="150000"/>
              </a:lnSpc>
              <a:buFont typeface="Arial" panose="020B0604020202020204" pitchFamily="34" charset="0"/>
              <a:buChar char="•"/>
            </a:pPr>
            <a:r>
              <a:rPr lang="en-US" altLang="zh-CN" sz="1400" dirty="0">
                <a:solidFill>
                  <a:srgbClr val="FF0000"/>
                </a:solidFill>
              </a:rPr>
              <a:t>Guess:</a:t>
            </a:r>
          </a:p>
          <a:p>
            <a:pPr marL="342900" indent="-342900">
              <a:lnSpc>
                <a:spcPct val="150000"/>
              </a:lnSpc>
              <a:buAutoNum type="arabicPeriod"/>
            </a:pPr>
            <a:r>
              <a:rPr lang="en-US" altLang="zh-CN" sz="1400" dirty="0"/>
              <a:t>The methods break up the row density variety</a:t>
            </a:r>
          </a:p>
          <a:p>
            <a:pPr marL="342900" indent="-342900">
              <a:lnSpc>
                <a:spcPct val="150000"/>
              </a:lnSpc>
              <a:buAutoNum type="arabicPeriod"/>
            </a:pPr>
            <a:r>
              <a:rPr lang="en-US" altLang="zh-CN" sz="1400" dirty="0"/>
              <a:t>Not all the rows is of equal importance</a:t>
            </a:r>
          </a:p>
          <a:p>
            <a:pPr marL="342900" indent="-342900">
              <a:lnSpc>
                <a:spcPct val="150000"/>
              </a:lnSpc>
              <a:buAutoNum type="arabicPeriod"/>
            </a:pPr>
            <a:r>
              <a:rPr lang="en-US" altLang="zh-CN" sz="1400" dirty="0"/>
              <a:t>Locally salient weights in group have similar salience to globally salient weights </a:t>
            </a:r>
          </a:p>
        </p:txBody>
      </p:sp>
    </p:spTree>
    <p:extLst>
      <p:ext uri="{BB962C8B-B14F-4D97-AF65-F5344CB8AC3E}">
        <p14:creationId xmlns:p14="http://schemas.microsoft.com/office/powerpoint/2010/main" val="2120267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6C0111-046E-4B21-9056-FA65034E8ED6}"/>
              </a:ext>
            </a:extLst>
          </p:cNvPr>
          <p:cNvSpPr>
            <a:spLocks noGrp="1"/>
          </p:cNvSpPr>
          <p:nvPr>
            <p:ph type="title"/>
          </p:nvPr>
        </p:nvSpPr>
        <p:spPr>
          <a:xfrm>
            <a:off x="669924" y="1"/>
            <a:ext cx="10850563" cy="1028699"/>
          </a:xfrm>
        </p:spPr>
        <p:txBody>
          <a:bodyPr>
            <a:normAutofit/>
          </a:bodyPr>
          <a:lstStyle/>
          <a:p>
            <a:r>
              <a:rPr lang="en-US" altLang="zh-CN" sz="2000" dirty="0"/>
              <a:t>2. DARB: A Density-Adaptive Regular-Block Pruning for Deep Neural Networks</a:t>
            </a:r>
            <a:endParaRPr lang="zh-CN" altLang="en-US" sz="2000" dirty="0"/>
          </a:p>
        </p:txBody>
      </p:sp>
      <p:sp>
        <p:nvSpPr>
          <p:cNvPr id="3" name="页脚占位符 2">
            <a:extLst>
              <a:ext uri="{FF2B5EF4-FFF2-40B4-BE49-F238E27FC236}">
                <a16:creationId xmlns:a16="http://schemas.microsoft.com/office/drawing/2014/main" id="{F0EF15E3-FC3F-488A-878F-8EFD14DA73DA}"/>
              </a:ext>
            </a:extLst>
          </p:cNvPr>
          <p:cNvSpPr>
            <a:spLocks noGrp="1"/>
          </p:cNvSpPr>
          <p:nvPr>
            <p:ph type="ftr" sz="quarter" idx="11"/>
          </p:nvPr>
        </p:nvSpPr>
        <p:spPr/>
        <p:txBody>
          <a:bodyPr/>
          <a:lstStyle/>
          <a:p>
            <a:r>
              <a:rPr lang="en-US" altLang="zh-CN" dirty="0" err="1"/>
              <a:t>ibicas</a:t>
            </a:r>
            <a:endParaRPr lang="zh-CN" altLang="en-US" dirty="0"/>
          </a:p>
        </p:txBody>
      </p:sp>
      <p:sp>
        <p:nvSpPr>
          <p:cNvPr id="4" name="灯片编号占位符 3">
            <a:extLst>
              <a:ext uri="{FF2B5EF4-FFF2-40B4-BE49-F238E27FC236}">
                <a16:creationId xmlns:a16="http://schemas.microsoft.com/office/drawing/2014/main" id="{955088AB-04F8-4F9F-B7B5-E4618B520821}"/>
              </a:ext>
            </a:extLst>
          </p:cNvPr>
          <p:cNvSpPr>
            <a:spLocks noGrp="1"/>
          </p:cNvSpPr>
          <p:nvPr>
            <p:ph type="sldNum" sz="quarter" idx="12"/>
          </p:nvPr>
        </p:nvSpPr>
        <p:spPr/>
        <p:txBody>
          <a:bodyPr/>
          <a:lstStyle/>
          <a:p>
            <a:fld id="{5DD3DB80-B894-403A-B48E-6FDC1A72010E}" type="slidenum">
              <a:rPr lang="zh-CN" altLang="en-US" smtClean="0"/>
              <a:pPr/>
              <a:t>6</a:t>
            </a:fld>
            <a:endParaRPr lang="zh-CN" altLang="en-US"/>
          </a:p>
        </p:txBody>
      </p:sp>
      <p:sp>
        <p:nvSpPr>
          <p:cNvPr id="6" name="文本框 5">
            <a:extLst>
              <a:ext uri="{FF2B5EF4-FFF2-40B4-BE49-F238E27FC236}">
                <a16:creationId xmlns:a16="http://schemas.microsoft.com/office/drawing/2014/main" id="{0D8BE516-532A-4AA1-8F5E-A42729322088}"/>
              </a:ext>
            </a:extLst>
          </p:cNvPr>
          <p:cNvSpPr txBox="1"/>
          <p:nvPr/>
        </p:nvSpPr>
        <p:spPr>
          <a:xfrm>
            <a:off x="1828355" y="5025193"/>
            <a:ext cx="7970839" cy="1021883"/>
          </a:xfrm>
          <a:prstGeom prst="rect">
            <a:avLst/>
          </a:prstGeom>
          <a:solidFill>
            <a:schemeClr val="accent4"/>
          </a:solidFill>
          <a:ln>
            <a:solidFill>
              <a:schemeClr val="accent2"/>
            </a:solidFill>
          </a:ln>
        </p:spPr>
        <p:txBody>
          <a:bodyPr wrap="square" rtlCol="0">
            <a:spAutoFit/>
          </a:bodyPr>
          <a:lstStyle/>
          <a:p>
            <a:pPr marL="342900" indent="-342900">
              <a:lnSpc>
                <a:spcPct val="150000"/>
              </a:lnSpc>
              <a:buAutoNum type="arabicPeriod"/>
            </a:pPr>
            <a:r>
              <a:rPr lang="en-US" altLang="zh-CN" sz="1400" dirty="0"/>
              <a:t>The row density distributions vary significantly not only across different neural networks, but also across different layers within the same network, and even across different rows within the same layer.</a:t>
            </a:r>
          </a:p>
        </p:txBody>
      </p:sp>
      <p:pic>
        <p:nvPicPr>
          <p:cNvPr id="7" name="图片 6">
            <a:extLst>
              <a:ext uri="{FF2B5EF4-FFF2-40B4-BE49-F238E27FC236}">
                <a16:creationId xmlns:a16="http://schemas.microsoft.com/office/drawing/2014/main" id="{9DDB5D59-ABC0-4686-887D-2C9459F47589}"/>
              </a:ext>
            </a:extLst>
          </p:cNvPr>
          <p:cNvPicPr>
            <a:picLocks noChangeAspect="1"/>
          </p:cNvPicPr>
          <p:nvPr/>
        </p:nvPicPr>
        <p:blipFill>
          <a:blip r:embed="rId2"/>
          <a:stretch>
            <a:fillRect/>
          </a:stretch>
        </p:blipFill>
        <p:spPr>
          <a:xfrm>
            <a:off x="1587886" y="1151924"/>
            <a:ext cx="8211308" cy="3679882"/>
          </a:xfrm>
          <a:prstGeom prst="rect">
            <a:avLst/>
          </a:prstGeom>
        </p:spPr>
      </p:pic>
    </p:spTree>
    <p:extLst>
      <p:ext uri="{BB962C8B-B14F-4D97-AF65-F5344CB8AC3E}">
        <p14:creationId xmlns:p14="http://schemas.microsoft.com/office/powerpoint/2010/main" val="439362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6C0111-046E-4B21-9056-FA65034E8ED6}"/>
              </a:ext>
            </a:extLst>
          </p:cNvPr>
          <p:cNvSpPr>
            <a:spLocks noGrp="1"/>
          </p:cNvSpPr>
          <p:nvPr>
            <p:ph type="title"/>
          </p:nvPr>
        </p:nvSpPr>
        <p:spPr>
          <a:xfrm>
            <a:off x="669924" y="1"/>
            <a:ext cx="10850563" cy="1028699"/>
          </a:xfrm>
        </p:spPr>
        <p:txBody>
          <a:bodyPr>
            <a:normAutofit/>
          </a:bodyPr>
          <a:lstStyle/>
          <a:p>
            <a:r>
              <a:rPr lang="en-US" altLang="zh-CN" sz="2000" dirty="0"/>
              <a:t>2. DARB: A Density-Adaptive Regular-Block Pruning for Deep Neural Networks</a:t>
            </a:r>
            <a:endParaRPr lang="zh-CN" altLang="en-US" sz="2000" dirty="0"/>
          </a:p>
        </p:txBody>
      </p:sp>
      <p:sp>
        <p:nvSpPr>
          <p:cNvPr id="3" name="页脚占位符 2">
            <a:extLst>
              <a:ext uri="{FF2B5EF4-FFF2-40B4-BE49-F238E27FC236}">
                <a16:creationId xmlns:a16="http://schemas.microsoft.com/office/drawing/2014/main" id="{F0EF15E3-FC3F-488A-878F-8EFD14DA73DA}"/>
              </a:ext>
            </a:extLst>
          </p:cNvPr>
          <p:cNvSpPr>
            <a:spLocks noGrp="1"/>
          </p:cNvSpPr>
          <p:nvPr>
            <p:ph type="ftr" sz="quarter" idx="11"/>
          </p:nvPr>
        </p:nvSpPr>
        <p:spPr/>
        <p:txBody>
          <a:bodyPr/>
          <a:lstStyle/>
          <a:p>
            <a:r>
              <a:rPr lang="en-US" altLang="zh-CN" dirty="0" err="1"/>
              <a:t>ibicas</a:t>
            </a:r>
            <a:endParaRPr lang="zh-CN" altLang="en-US" dirty="0"/>
          </a:p>
        </p:txBody>
      </p:sp>
      <p:sp>
        <p:nvSpPr>
          <p:cNvPr id="4" name="灯片编号占位符 3">
            <a:extLst>
              <a:ext uri="{FF2B5EF4-FFF2-40B4-BE49-F238E27FC236}">
                <a16:creationId xmlns:a16="http://schemas.microsoft.com/office/drawing/2014/main" id="{955088AB-04F8-4F9F-B7B5-E4618B520821}"/>
              </a:ext>
            </a:extLst>
          </p:cNvPr>
          <p:cNvSpPr>
            <a:spLocks noGrp="1"/>
          </p:cNvSpPr>
          <p:nvPr>
            <p:ph type="sldNum" sz="quarter" idx="12"/>
          </p:nvPr>
        </p:nvSpPr>
        <p:spPr/>
        <p:txBody>
          <a:bodyPr/>
          <a:lstStyle/>
          <a:p>
            <a:fld id="{5DD3DB80-B894-403A-B48E-6FDC1A72010E}" type="slidenum">
              <a:rPr lang="zh-CN" altLang="en-US" smtClean="0"/>
              <a:pPr/>
              <a:t>7</a:t>
            </a:fld>
            <a:endParaRPr lang="zh-CN" altLang="en-US"/>
          </a:p>
        </p:txBody>
      </p:sp>
      <p:sp>
        <p:nvSpPr>
          <p:cNvPr id="6" name="文本框 5">
            <a:extLst>
              <a:ext uri="{FF2B5EF4-FFF2-40B4-BE49-F238E27FC236}">
                <a16:creationId xmlns:a16="http://schemas.microsoft.com/office/drawing/2014/main" id="{0D8BE516-532A-4AA1-8F5E-A42729322088}"/>
              </a:ext>
            </a:extLst>
          </p:cNvPr>
          <p:cNvSpPr txBox="1"/>
          <p:nvPr/>
        </p:nvSpPr>
        <p:spPr>
          <a:xfrm>
            <a:off x="1828355" y="5025193"/>
            <a:ext cx="7970839" cy="375552"/>
          </a:xfrm>
          <a:prstGeom prst="rect">
            <a:avLst/>
          </a:prstGeom>
          <a:solidFill>
            <a:schemeClr val="accent4"/>
          </a:solidFill>
          <a:ln>
            <a:solidFill>
              <a:schemeClr val="accent2"/>
            </a:solidFill>
          </a:ln>
        </p:spPr>
        <p:txBody>
          <a:bodyPr wrap="square" rtlCol="0">
            <a:spAutoFit/>
          </a:bodyPr>
          <a:lstStyle/>
          <a:p>
            <a:pPr>
              <a:lnSpc>
                <a:spcPct val="150000"/>
              </a:lnSpc>
            </a:pPr>
            <a:r>
              <a:rPr lang="en-US" altLang="zh-CN" sz="1400" dirty="0"/>
              <a:t>2.  The dense rows are more sensitive than the sparse rows to further pruning.</a:t>
            </a:r>
          </a:p>
        </p:txBody>
      </p:sp>
      <p:pic>
        <p:nvPicPr>
          <p:cNvPr id="5" name="图片 4">
            <a:extLst>
              <a:ext uri="{FF2B5EF4-FFF2-40B4-BE49-F238E27FC236}">
                <a16:creationId xmlns:a16="http://schemas.microsoft.com/office/drawing/2014/main" id="{01A861BE-BEA2-442F-970C-4A1688EC8DDE}"/>
              </a:ext>
            </a:extLst>
          </p:cNvPr>
          <p:cNvPicPr>
            <a:picLocks noChangeAspect="1"/>
          </p:cNvPicPr>
          <p:nvPr/>
        </p:nvPicPr>
        <p:blipFill>
          <a:blip r:embed="rId2"/>
          <a:stretch>
            <a:fillRect/>
          </a:stretch>
        </p:blipFill>
        <p:spPr>
          <a:xfrm>
            <a:off x="2751906" y="1108442"/>
            <a:ext cx="5858693" cy="3820058"/>
          </a:xfrm>
          <a:prstGeom prst="rect">
            <a:avLst/>
          </a:prstGeom>
        </p:spPr>
      </p:pic>
    </p:spTree>
    <p:extLst>
      <p:ext uri="{BB962C8B-B14F-4D97-AF65-F5344CB8AC3E}">
        <p14:creationId xmlns:p14="http://schemas.microsoft.com/office/powerpoint/2010/main" val="276822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6C0111-046E-4B21-9056-FA65034E8ED6}"/>
              </a:ext>
            </a:extLst>
          </p:cNvPr>
          <p:cNvSpPr>
            <a:spLocks noGrp="1"/>
          </p:cNvSpPr>
          <p:nvPr>
            <p:ph type="title"/>
          </p:nvPr>
        </p:nvSpPr>
        <p:spPr>
          <a:xfrm>
            <a:off x="669924" y="1"/>
            <a:ext cx="10850563" cy="1028699"/>
          </a:xfrm>
        </p:spPr>
        <p:txBody>
          <a:bodyPr>
            <a:normAutofit/>
          </a:bodyPr>
          <a:lstStyle/>
          <a:p>
            <a:r>
              <a:rPr lang="en-US" altLang="zh-CN" sz="2000" dirty="0"/>
              <a:t>2. DARB: A Density-Adaptive Regular-Block Pruning for Deep Neural Networks</a:t>
            </a:r>
            <a:endParaRPr lang="zh-CN" altLang="en-US" sz="2000" dirty="0"/>
          </a:p>
        </p:txBody>
      </p:sp>
      <p:sp>
        <p:nvSpPr>
          <p:cNvPr id="3" name="页脚占位符 2">
            <a:extLst>
              <a:ext uri="{FF2B5EF4-FFF2-40B4-BE49-F238E27FC236}">
                <a16:creationId xmlns:a16="http://schemas.microsoft.com/office/drawing/2014/main" id="{F0EF15E3-FC3F-488A-878F-8EFD14DA73DA}"/>
              </a:ext>
            </a:extLst>
          </p:cNvPr>
          <p:cNvSpPr>
            <a:spLocks noGrp="1"/>
          </p:cNvSpPr>
          <p:nvPr>
            <p:ph type="ftr" sz="quarter" idx="11"/>
          </p:nvPr>
        </p:nvSpPr>
        <p:spPr/>
        <p:txBody>
          <a:bodyPr/>
          <a:lstStyle/>
          <a:p>
            <a:r>
              <a:rPr lang="en-US" altLang="zh-CN" dirty="0" err="1"/>
              <a:t>ibicas</a:t>
            </a:r>
            <a:endParaRPr lang="zh-CN" altLang="en-US" dirty="0"/>
          </a:p>
        </p:txBody>
      </p:sp>
      <p:sp>
        <p:nvSpPr>
          <p:cNvPr id="4" name="灯片编号占位符 3">
            <a:extLst>
              <a:ext uri="{FF2B5EF4-FFF2-40B4-BE49-F238E27FC236}">
                <a16:creationId xmlns:a16="http://schemas.microsoft.com/office/drawing/2014/main" id="{955088AB-04F8-4F9F-B7B5-E4618B520821}"/>
              </a:ext>
            </a:extLst>
          </p:cNvPr>
          <p:cNvSpPr>
            <a:spLocks noGrp="1"/>
          </p:cNvSpPr>
          <p:nvPr>
            <p:ph type="sldNum" sz="quarter" idx="12"/>
          </p:nvPr>
        </p:nvSpPr>
        <p:spPr/>
        <p:txBody>
          <a:bodyPr/>
          <a:lstStyle/>
          <a:p>
            <a:fld id="{5DD3DB80-B894-403A-B48E-6FDC1A72010E}" type="slidenum">
              <a:rPr lang="zh-CN" altLang="en-US" smtClean="0"/>
              <a:pPr/>
              <a:t>8</a:t>
            </a:fld>
            <a:endParaRPr lang="zh-CN" altLang="en-US"/>
          </a:p>
        </p:txBody>
      </p:sp>
      <p:sp>
        <p:nvSpPr>
          <p:cNvPr id="6" name="文本框 5">
            <a:extLst>
              <a:ext uri="{FF2B5EF4-FFF2-40B4-BE49-F238E27FC236}">
                <a16:creationId xmlns:a16="http://schemas.microsoft.com/office/drawing/2014/main" id="{0D8BE516-532A-4AA1-8F5E-A42729322088}"/>
              </a:ext>
            </a:extLst>
          </p:cNvPr>
          <p:cNvSpPr txBox="1"/>
          <p:nvPr/>
        </p:nvSpPr>
        <p:spPr>
          <a:xfrm>
            <a:off x="1828355" y="5025193"/>
            <a:ext cx="7970839" cy="1021883"/>
          </a:xfrm>
          <a:prstGeom prst="rect">
            <a:avLst/>
          </a:prstGeom>
          <a:solidFill>
            <a:schemeClr val="accent4"/>
          </a:solidFill>
          <a:ln>
            <a:solidFill>
              <a:schemeClr val="accent2"/>
            </a:solidFill>
          </a:ln>
        </p:spPr>
        <p:txBody>
          <a:bodyPr wrap="square" rtlCol="0">
            <a:spAutoFit/>
          </a:bodyPr>
          <a:lstStyle/>
          <a:p>
            <a:pPr>
              <a:lnSpc>
                <a:spcPct val="150000"/>
              </a:lnSpc>
            </a:pPr>
            <a:r>
              <a:rPr lang="en-US" altLang="zh-CN" sz="1400" dirty="0"/>
              <a:t>3. when dividing all rows into equally sized blocks and selecting in each block one weight with the largest magnitude, these locally salient weights have </a:t>
            </a:r>
            <a:r>
              <a:rPr lang="en-US" altLang="zh-CN" sz="1400" dirty="0" err="1"/>
              <a:t>simi</a:t>
            </a:r>
            <a:r>
              <a:rPr lang="en-US" altLang="zh-CN" sz="1400" dirty="0"/>
              <a:t>- lar salience to the weights globally selected over the whole weight matrix</a:t>
            </a:r>
          </a:p>
        </p:txBody>
      </p:sp>
      <p:pic>
        <p:nvPicPr>
          <p:cNvPr id="7" name="图片 6">
            <a:extLst>
              <a:ext uri="{FF2B5EF4-FFF2-40B4-BE49-F238E27FC236}">
                <a16:creationId xmlns:a16="http://schemas.microsoft.com/office/drawing/2014/main" id="{7054570B-085C-478B-9E73-684E756E22C4}"/>
              </a:ext>
            </a:extLst>
          </p:cNvPr>
          <p:cNvPicPr>
            <a:picLocks noChangeAspect="1"/>
          </p:cNvPicPr>
          <p:nvPr/>
        </p:nvPicPr>
        <p:blipFill>
          <a:blip r:embed="rId2"/>
          <a:stretch>
            <a:fillRect/>
          </a:stretch>
        </p:blipFill>
        <p:spPr>
          <a:xfrm>
            <a:off x="2740024" y="2207444"/>
            <a:ext cx="5831897" cy="2262956"/>
          </a:xfrm>
          <a:prstGeom prst="rect">
            <a:avLst/>
          </a:prstGeom>
        </p:spPr>
      </p:pic>
    </p:spTree>
    <p:extLst>
      <p:ext uri="{BB962C8B-B14F-4D97-AF65-F5344CB8AC3E}">
        <p14:creationId xmlns:p14="http://schemas.microsoft.com/office/powerpoint/2010/main" val="387066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6C0111-046E-4B21-9056-FA65034E8ED6}"/>
              </a:ext>
            </a:extLst>
          </p:cNvPr>
          <p:cNvSpPr>
            <a:spLocks noGrp="1"/>
          </p:cNvSpPr>
          <p:nvPr>
            <p:ph type="title"/>
          </p:nvPr>
        </p:nvSpPr>
        <p:spPr>
          <a:xfrm>
            <a:off x="669924" y="1"/>
            <a:ext cx="10850563" cy="1028699"/>
          </a:xfrm>
        </p:spPr>
        <p:txBody>
          <a:bodyPr>
            <a:normAutofit/>
          </a:bodyPr>
          <a:lstStyle/>
          <a:p>
            <a:r>
              <a:rPr lang="en-US" altLang="zh-CN" sz="2000" dirty="0"/>
              <a:t>2. DARB: A Density-Adaptive Regular-Block Pruning for Deep Neural Networks</a:t>
            </a:r>
            <a:endParaRPr lang="zh-CN" altLang="en-US" sz="2000" dirty="0"/>
          </a:p>
        </p:txBody>
      </p:sp>
      <p:sp>
        <p:nvSpPr>
          <p:cNvPr id="3" name="页脚占位符 2">
            <a:extLst>
              <a:ext uri="{FF2B5EF4-FFF2-40B4-BE49-F238E27FC236}">
                <a16:creationId xmlns:a16="http://schemas.microsoft.com/office/drawing/2014/main" id="{F0EF15E3-FC3F-488A-878F-8EFD14DA73DA}"/>
              </a:ext>
            </a:extLst>
          </p:cNvPr>
          <p:cNvSpPr>
            <a:spLocks noGrp="1"/>
          </p:cNvSpPr>
          <p:nvPr>
            <p:ph type="ftr" sz="quarter" idx="11"/>
          </p:nvPr>
        </p:nvSpPr>
        <p:spPr/>
        <p:txBody>
          <a:bodyPr/>
          <a:lstStyle/>
          <a:p>
            <a:r>
              <a:rPr lang="en-US" altLang="zh-CN" dirty="0" err="1"/>
              <a:t>ibicas</a:t>
            </a:r>
            <a:endParaRPr lang="zh-CN" altLang="en-US" dirty="0"/>
          </a:p>
        </p:txBody>
      </p:sp>
      <p:sp>
        <p:nvSpPr>
          <p:cNvPr id="4" name="灯片编号占位符 3">
            <a:extLst>
              <a:ext uri="{FF2B5EF4-FFF2-40B4-BE49-F238E27FC236}">
                <a16:creationId xmlns:a16="http://schemas.microsoft.com/office/drawing/2014/main" id="{955088AB-04F8-4F9F-B7B5-E4618B520821}"/>
              </a:ext>
            </a:extLst>
          </p:cNvPr>
          <p:cNvSpPr>
            <a:spLocks noGrp="1"/>
          </p:cNvSpPr>
          <p:nvPr>
            <p:ph type="sldNum" sz="quarter" idx="12"/>
          </p:nvPr>
        </p:nvSpPr>
        <p:spPr/>
        <p:txBody>
          <a:bodyPr/>
          <a:lstStyle/>
          <a:p>
            <a:fld id="{5DD3DB80-B894-403A-B48E-6FDC1A72010E}" type="slidenum">
              <a:rPr lang="zh-CN" altLang="en-US" smtClean="0"/>
              <a:pPr/>
              <a:t>9</a:t>
            </a:fld>
            <a:endParaRPr lang="zh-CN" altLang="en-US"/>
          </a:p>
        </p:txBody>
      </p:sp>
      <p:sp>
        <p:nvSpPr>
          <p:cNvPr id="6" name="文本框 5">
            <a:extLst>
              <a:ext uri="{FF2B5EF4-FFF2-40B4-BE49-F238E27FC236}">
                <a16:creationId xmlns:a16="http://schemas.microsoft.com/office/drawing/2014/main" id="{0D8BE516-532A-4AA1-8F5E-A42729322088}"/>
              </a:ext>
            </a:extLst>
          </p:cNvPr>
          <p:cNvSpPr txBox="1"/>
          <p:nvPr/>
        </p:nvSpPr>
        <p:spPr>
          <a:xfrm>
            <a:off x="1777555" y="4130382"/>
            <a:ext cx="7970839" cy="1021883"/>
          </a:xfrm>
          <a:prstGeom prst="rect">
            <a:avLst/>
          </a:prstGeom>
          <a:solidFill>
            <a:schemeClr val="accent4"/>
          </a:solidFill>
          <a:ln>
            <a:solidFill>
              <a:schemeClr val="accent2"/>
            </a:solidFill>
          </a:ln>
        </p:spPr>
        <p:txBody>
          <a:bodyPr wrap="square" rtlCol="0">
            <a:spAutoFit/>
          </a:bodyPr>
          <a:lstStyle/>
          <a:p>
            <a:pPr>
              <a:lnSpc>
                <a:spcPct val="150000"/>
              </a:lnSpc>
            </a:pPr>
            <a:r>
              <a:rPr lang="en-US" altLang="zh-CN" sz="1400" dirty="0"/>
              <a:t>3. when dividing all rows into equally sized blocks and selecting in each block one weight with the largest magnitude, these locally salient weights have similar salience to the weights globally selected over the whole weight matrix</a:t>
            </a:r>
          </a:p>
        </p:txBody>
      </p:sp>
      <p:pic>
        <p:nvPicPr>
          <p:cNvPr id="7" name="图片 6">
            <a:extLst>
              <a:ext uri="{FF2B5EF4-FFF2-40B4-BE49-F238E27FC236}">
                <a16:creationId xmlns:a16="http://schemas.microsoft.com/office/drawing/2014/main" id="{7054570B-085C-478B-9E73-684E756E22C4}"/>
              </a:ext>
            </a:extLst>
          </p:cNvPr>
          <p:cNvPicPr>
            <a:picLocks noChangeAspect="1"/>
          </p:cNvPicPr>
          <p:nvPr/>
        </p:nvPicPr>
        <p:blipFill>
          <a:blip r:embed="rId2"/>
          <a:stretch>
            <a:fillRect/>
          </a:stretch>
        </p:blipFill>
        <p:spPr>
          <a:xfrm>
            <a:off x="669924" y="2057890"/>
            <a:ext cx="4994736" cy="1938112"/>
          </a:xfrm>
          <a:prstGeom prst="rect">
            <a:avLst/>
          </a:prstGeom>
        </p:spPr>
      </p:pic>
      <p:pic>
        <p:nvPicPr>
          <p:cNvPr id="5" name="图片 4">
            <a:extLst>
              <a:ext uri="{FF2B5EF4-FFF2-40B4-BE49-F238E27FC236}">
                <a16:creationId xmlns:a16="http://schemas.microsoft.com/office/drawing/2014/main" id="{B8921FED-EC01-4C72-A1B8-BE4A965C38A6}"/>
              </a:ext>
            </a:extLst>
          </p:cNvPr>
          <p:cNvPicPr>
            <a:picLocks noChangeAspect="1"/>
          </p:cNvPicPr>
          <p:nvPr/>
        </p:nvPicPr>
        <p:blipFill>
          <a:blip r:embed="rId3"/>
          <a:stretch>
            <a:fillRect/>
          </a:stretch>
        </p:blipFill>
        <p:spPr>
          <a:xfrm>
            <a:off x="6147456" y="2057890"/>
            <a:ext cx="4926285" cy="2006179"/>
          </a:xfrm>
          <a:prstGeom prst="rect">
            <a:avLst/>
          </a:prstGeom>
        </p:spPr>
      </p:pic>
      <p:sp>
        <p:nvSpPr>
          <p:cNvPr id="8" name="矩形 7">
            <a:extLst>
              <a:ext uri="{FF2B5EF4-FFF2-40B4-BE49-F238E27FC236}">
                <a16:creationId xmlns:a16="http://schemas.microsoft.com/office/drawing/2014/main" id="{CD4DFEF6-C4D2-4540-81DF-514AA9C628AC}"/>
              </a:ext>
            </a:extLst>
          </p:cNvPr>
          <p:cNvSpPr/>
          <p:nvPr/>
        </p:nvSpPr>
        <p:spPr>
          <a:xfrm>
            <a:off x="1777555" y="5485466"/>
            <a:ext cx="955676" cy="45997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tx1"/>
                </a:solidFill>
              </a:rPr>
              <a:t>BMWM</a:t>
            </a:r>
            <a:endParaRPr lang="zh-CN" altLang="en-US" b="1" dirty="0">
              <a:solidFill>
                <a:schemeClr val="tx1"/>
              </a:solidFill>
            </a:endParaRPr>
          </a:p>
        </p:txBody>
      </p:sp>
      <p:sp>
        <p:nvSpPr>
          <p:cNvPr id="9" name="文本框 8">
            <a:extLst>
              <a:ext uri="{FF2B5EF4-FFF2-40B4-BE49-F238E27FC236}">
                <a16:creationId xmlns:a16="http://schemas.microsoft.com/office/drawing/2014/main" id="{ECF6F878-6825-49FE-8CD3-F66CD07D4755}"/>
              </a:ext>
            </a:extLst>
          </p:cNvPr>
          <p:cNvSpPr txBox="1"/>
          <p:nvPr/>
        </p:nvSpPr>
        <p:spPr>
          <a:xfrm>
            <a:off x="2811692" y="5531387"/>
            <a:ext cx="4869268" cy="367605"/>
          </a:xfrm>
          <a:prstGeom prst="rect">
            <a:avLst/>
          </a:prstGeom>
          <a:noFill/>
        </p:spPr>
        <p:txBody>
          <a:bodyPr wrap="square" rtlCol="0">
            <a:spAutoFit/>
          </a:bodyPr>
          <a:lstStyle/>
          <a:p>
            <a:r>
              <a:rPr lang="en-US" altLang="zh-CN" dirty="0"/>
              <a:t>block-max weight masking</a:t>
            </a:r>
            <a:endParaRPr lang="zh-CN" altLang="en-US" dirty="0"/>
          </a:p>
        </p:txBody>
      </p:sp>
    </p:spTree>
    <p:extLst>
      <p:ext uri="{BB962C8B-B14F-4D97-AF65-F5344CB8AC3E}">
        <p14:creationId xmlns:p14="http://schemas.microsoft.com/office/powerpoint/2010/main" val="3713576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9607c59b-6447-4a99-8c39-15c20c77ff9b"/>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2863</TotalTime>
  <Words>520</Words>
  <Application>Microsoft Office PowerPoint</Application>
  <PresentationFormat>宽屏</PresentationFormat>
  <Paragraphs>82</Paragraphs>
  <Slides>13</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等线</vt:lpstr>
      <vt:lpstr>宋体</vt:lpstr>
      <vt:lpstr>微软雅黑</vt:lpstr>
      <vt:lpstr>Arial</vt:lpstr>
      <vt:lpstr>Calibri</vt:lpstr>
      <vt:lpstr>主题5</vt:lpstr>
      <vt:lpstr>1. Pruning from Scratch</vt:lpstr>
      <vt:lpstr>1. Pruning from Scratch</vt:lpstr>
      <vt:lpstr>1. Pruning from Scratch</vt:lpstr>
      <vt:lpstr>2. DARB: A Density-Adaptive Regular-Block Pruning for Deep Neural Networks</vt:lpstr>
      <vt:lpstr>2. DARB: A Density-Adaptive Regular-Block Pruning for Deep Neural Networks</vt:lpstr>
      <vt:lpstr>2. DARB: A Density-Adaptive Regular-Block Pruning for Deep Neural Networks</vt:lpstr>
      <vt:lpstr>2. DARB: A Density-Adaptive Regular-Block Pruning for Deep Neural Networks</vt:lpstr>
      <vt:lpstr>2. DARB: A Density-Adaptive Regular-Block Pruning for Deep Neural Networks</vt:lpstr>
      <vt:lpstr>2. DARB: A Density-Adaptive Regular-Block Pruning for Deep Neural Networks</vt:lpstr>
      <vt:lpstr>2. DARB: A Density-Adaptive Regular-Block Pruning for Deep Neural Networks</vt:lpstr>
      <vt:lpstr>2. DARB: A Density-Adaptive Regular-Block Pruning for Deep Neural Networks</vt:lpstr>
      <vt:lpstr>3.Real-Time Object Tracking via Meta-Learning:  Efficient Model Adaptation and One-Shot Channel Pruning</vt:lpstr>
      <vt:lpstr>3.Real-Time Object Tracking via Meta-Learning:  Efficient Model Adaptation and One-Shot Channel Pruning</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王 艳红</cp:lastModifiedBy>
  <cp:revision>46</cp:revision>
  <cp:lastPrinted>2019-04-27T16:00:00Z</cp:lastPrinted>
  <dcterms:created xsi:type="dcterms:W3CDTF">2019-04-27T16:00:00Z</dcterms:created>
  <dcterms:modified xsi:type="dcterms:W3CDTF">2020-02-17T08:54:52Z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