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8" r:id="rId3"/>
    <p:sldId id="306" r:id="rId4"/>
    <p:sldId id="307" r:id="rId5"/>
    <p:sldId id="309" r:id="rId6"/>
    <p:sldId id="323" r:id="rId7"/>
    <p:sldId id="308" r:id="rId8"/>
    <p:sldId id="332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21" r:id="rId19"/>
    <p:sldId id="319" r:id="rId20"/>
    <p:sldId id="320" r:id="rId21"/>
    <p:sldId id="324" r:id="rId22"/>
    <p:sldId id="325" r:id="rId23"/>
    <p:sldId id="328" r:id="rId24"/>
    <p:sldId id="329" r:id="rId25"/>
    <p:sldId id="330" r:id="rId26"/>
    <p:sldId id="331" r:id="rId27"/>
    <p:sldId id="326" r:id="rId28"/>
    <p:sldId id="327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3F6AB7"/>
    <a:srgbClr val="7991CE"/>
    <a:srgbClr val="B3BEDF"/>
    <a:srgbClr val="0171C5"/>
    <a:srgbClr val="7E3A66"/>
    <a:srgbClr val="7E6CC3"/>
    <a:srgbClr val="68578F"/>
    <a:srgbClr val="3F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6" y="10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9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5F89-3C37-49A6-B7CC-41D189EEC0B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001C-556A-4238-A7E0-2B72E20C5D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36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邱兴发</a:t>
            </a:r>
          </a:p>
        </p:txBody>
      </p:sp>
    </p:spTree>
    <p:extLst>
      <p:ext uri="{BB962C8B-B14F-4D97-AF65-F5344CB8AC3E}">
        <p14:creationId xmlns:p14="http://schemas.microsoft.com/office/powerpoint/2010/main" val="60024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Huffman</a:t>
            </a:r>
            <a:r>
              <a:rPr lang="zh-CN" altLang="en-US" dirty="0"/>
              <a:t>树的</a:t>
            </a:r>
            <a:r>
              <a:rPr lang="en-US" altLang="zh-CN" dirty="0"/>
              <a:t>CBOW</a:t>
            </a:r>
            <a:r>
              <a:rPr lang="zh-CN" altLang="en-US" dirty="0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1053989" y="731516"/>
            <a:ext cx="7129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Continuous Bag-of-Words Model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C89117-0E52-4D2F-8098-D80299060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19" y="1325424"/>
            <a:ext cx="6001156" cy="5077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2D37DA-60D1-40A7-A871-774FC8F7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58" y="2656336"/>
            <a:ext cx="1970448" cy="38679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539FCA2-CF60-4552-9CBF-0F38E4838DCF}"/>
              </a:ext>
            </a:extLst>
          </p:cNvPr>
          <p:cNvCxnSpPr>
            <a:cxnSpLocks/>
          </p:cNvCxnSpPr>
          <p:nvPr/>
        </p:nvCxnSpPr>
        <p:spPr>
          <a:xfrm flipH="1">
            <a:off x="5812606" y="2575420"/>
            <a:ext cx="283394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E61727-39BF-45E1-88CC-5A8E1225BCDE}"/>
              </a:ext>
            </a:extLst>
          </p:cNvPr>
          <p:cNvSpPr txBox="1"/>
          <p:nvPr/>
        </p:nvSpPr>
        <p:spPr>
          <a:xfrm>
            <a:off x="897621" y="4189373"/>
            <a:ext cx="33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在每个节点进行了一次二分类</a:t>
            </a:r>
          </a:p>
        </p:txBody>
      </p:sp>
    </p:spTree>
    <p:extLst>
      <p:ext uri="{BB962C8B-B14F-4D97-AF65-F5344CB8AC3E}">
        <p14:creationId xmlns:p14="http://schemas.microsoft.com/office/powerpoint/2010/main" val="8412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9010-E2AC-468B-B6BB-FDBC9D1F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CAEEF-D4F6-4775-97A0-A8599B61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11" y="1414819"/>
            <a:ext cx="10515600" cy="4351338"/>
          </a:xfrm>
        </p:spPr>
        <p:txBody>
          <a:bodyPr/>
          <a:lstStyle/>
          <a:p>
            <a:r>
              <a:rPr lang="zh-CN" altLang="en-US" dirty="0"/>
              <a:t>一个节点被分为正类（编码为</a:t>
            </a:r>
            <a:r>
              <a:rPr lang="en-US" altLang="zh-CN" dirty="0"/>
              <a:t>0</a:t>
            </a:r>
            <a:r>
              <a:rPr lang="zh-CN" altLang="en-US" dirty="0"/>
              <a:t>）的概率为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2CE28-928A-4F5C-BD67-9F4F44D9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54" y="1954354"/>
            <a:ext cx="3173491" cy="1096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FA8DE6-C717-44DD-8D14-671C57C3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83" y="3209535"/>
            <a:ext cx="6136056" cy="7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9FBA86-D420-4922-9A12-C4CEDFED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08" y="4130022"/>
            <a:ext cx="6732806" cy="17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1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8963-8ED3-4940-94B7-9F529813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B717F-A8CA-4D61-A1A6-0D2EF05E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68" y="1599543"/>
            <a:ext cx="7371716" cy="1907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39169A-2B97-4BF8-94FF-A84C2A1F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78" y="3686773"/>
            <a:ext cx="4556441" cy="704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FD3930-9187-4775-9BAF-493D88EAA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97" y="4391637"/>
            <a:ext cx="4957858" cy="884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11D456-DC36-421E-B3DB-9C60E5ABD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48" y="5539049"/>
            <a:ext cx="43053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4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48AD-A984-45A2-8F12-9FE3C011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17000-77F9-42FD-859E-6BF34F7AA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6400"/>
                <a:ext cx="10515600" cy="51905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UPDATE_CBOW_HIERARCHICALSOFTMAX(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𝑛𝑒𝑢𝑙𝑒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𝐿𝑒𝑎𝑟𝑛𝑖𝑛𝑔𝑅𝑎𝑡𝑒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17000-77F9-42FD-859E-6BF34F7AA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6400"/>
                <a:ext cx="10515600" cy="5190563"/>
              </a:xfrm>
              <a:blipFill>
                <a:blip r:embed="rId2"/>
                <a:stretch>
                  <a:fillRect l="-928" t="-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32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FB1B-F3C1-4D3B-9C77-830E6ABC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Huffman</a:t>
            </a:r>
            <a:r>
              <a:rPr lang="zh-CN" altLang="en-US" dirty="0"/>
              <a:t>树的</a:t>
            </a:r>
            <a:r>
              <a:rPr lang="en-US" altLang="zh-CN" dirty="0"/>
              <a:t>Skip-gram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B5344-FC9C-42E2-BEB6-F28DADF1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29" y="1453507"/>
            <a:ext cx="6316342" cy="48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746AB-62E7-46FD-BDA2-1A582B9F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6F073E-E3D2-4D16-AC21-C93628CD4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6400"/>
                <a:ext cx="9782262" cy="5190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与</a:t>
                </a:r>
                <a:r>
                  <a:rPr lang="en-US" altLang="zh-CN" dirty="0"/>
                  <a:t>CBOW</a:t>
                </a:r>
                <a:r>
                  <a:rPr lang="zh-CN" altLang="en-US" dirty="0"/>
                  <a:t>模型类似</a:t>
                </a:r>
                <a:endParaRPr lang="en-US" altLang="zh-CN" dirty="0"/>
              </a:p>
              <a:p>
                <a:r>
                  <a:rPr lang="zh-CN" altLang="en-US" dirty="0"/>
                  <a:t>细节：源码中</a:t>
                </a:r>
                <a:r>
                  <a:rPr lang="en-US" altLang="zh-CN" dirty="0"/>
                  <a:t>skip-gram</a:t>
                </a:r>
                <a:r>
                  <a:rPr lang="zh-CN" altLang="en-US" dirty="0"/>
                  <a:t>并不是</a:t>
                </a:r>
                <a:r>
                  <a:rPr lang="en-US" altLang="zh-CN" dirty="0"/>
                  <a:t>CBOW</a:t>
                </a:r>
                <a:r>
                  <a:rPr lang="zh-CN" altLang="en-US" dirty="0"/>
                  <a:t>的镜像，</a:t>
                </a:r>
                <a:r>
                  <a:rPr lang="en-US" altLang="zh-CN" dirty="0"/>
                  <a:t>skip-gram</a:t>
                </a:r>
                <a:r>
                  <a:rPr lang="zh-CN" altLang="en-US" dirty="0"/>
                  <a:t>输入输出实际上是一对一的关系，同时认为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𝑐𝑜𝑛𝑡𝑒𝑥𝑡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𝑐𝑜𝑛𝑡𝑒𝑥𝑡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Skip-gram</a:t>
                </a:r>
                <a:r>
                  <a:rPr lang="zh-CN" altLang="en-US" dirty="0"/>
                  <a:t>并没有去更新中心词，而是每次更新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上下文中的词（整体的迭代会更加的均衡）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6F073E-E3D2-4D16-AC21-C93628CD4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6400"/>
                <a:ext cx="9782262" cy="5190563"/>
              </a:xfrm>
              <a:blipFill>
                <a:blip r:embed="rId2"/>
                <a:stretch>
                  <a:fillRect l="-1309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9424E1C-B524-46BF-BBBD-AB5EEBD0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03" y="3846322"/>
            <a:ext cx="2022752" cy="26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6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AB763-C0D2-4EA1-AC59-A3E1B04D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CE8B08-6227-4E8F-BE8F-E788E2AC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125"/>
                <a:ext cx="10515600" cy="50528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UPDATE_SKIPGRAM_HIERARCHICALSOFTMAX(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𝑛𝑒𝑢𝑙𝑒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𝐿𝑒𝑎𝑟𝑛𝑖𝑛𝑔𝑅𝑎𝑡𝑒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CE8B08-6227-4E8F-BE8F-E788E2AC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125"/>
                <a:ext cx="10515600" cy="5052838"/>
              </a:xfrm>
              <a:blipFill>
                <a:blip r:embed="rId2"/>
                <a:stretch>
                  <a:fillRect l="-1043" t="-2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14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31CC-2C6A-4CDE-AB62-C65A89DB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52CD05-191E-4090-AE7F-44F45B9D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0" y="986400"/>
            <a:ext cx="5649470" cy="461712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6BC619-F494-4D87-B2BA-6C6C09FB7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12" y="986400"/>
            <a:ext cx="6182588" cy="4753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9B3625-DBAE-4090-B39D-60FB1A25C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443" y="6002289"/>
            <a:ext cx="4962525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AF9477-6A07-43D2-8309-A26F8338B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45" y="5701608"/>
            <a:ext cx="4280750" cy="10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3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F271D-CC6E-42C0-8535-0A7CE974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466FE-B29B-44E4-8D2E-77ECD176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6" y="1488344"/>
            <a:ext cx="2486025" cy="828675"/>
          </a:xfrm>
          <a:prstGeom prst="rect">
            <a:avLst/>
          </a:prstGeom>
        </p:spPr>
      </p:pic>
      <p:pic>
        <p:nvPicPr>
          <p:cNvPr id="1026" name="Picture 2" descr="https://images2017.cnblogs.com/blog/1042406/201707/1042406-20170728152731711-1136354166.png">
            <a:extLst>
              <a:ext uri="{FF2B5EF4-FFF2-40B4-BE49-F238E27FC236}">
                <a16:creationId xmlns:a16="http://schemas.microsoft.com/office/drawing/2014/main" id="{702AF604-3D97-4616-96E2-7E8375B7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05" y="3140806"/>
            <a:ext cx="6753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EE1883-45A9-463C-8044-715F2CACF82F}"/>
              </a:ext>
            </a:extLst>
          </p:cNvPr>
          <p:cNvSpPr txBox="1"/>
          <p:nvPr/>
        </p:nvSpPr>
        <p:spPr>
          <a:xfrm>
            <a:off x="9076887" y="4574013"/>
            <a:ext cx="238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个位置中采样出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</a:p>
        </p:txBody>
      </p:sp>
    </p:spTree>
    <p:extLst>
      <p:ext uri="{BB962C8B-B14F-4D97-AF65-F5344CB8AC3E}">
        <p14:creationId xmlns:p14="http://schemas.microsoft.com/office/powerpoint/2010/main" val="41930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5FE94-57C5-4F8C-BEAF-CDD068C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6CE24-7C3D-48CD-90E9-87106F8A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7"/>
            <a:ext cx="10515600" cy="5069616"/>
          </a:xfrm>
        </p:spPr>
        <p:txBody>
          <a:bodyPr>
            <a:normAutofit/>
          </a:bodyPr>
          <a:lstStyle/>
          <a:p>
            <a:r>
              <a:rPr lang="zh-CN" altLang="en-US" dirty="0"/>
              <a:t>提高训练速度并改善所得词向量的质量</a:t>
            </a:r>
            <a:endParaRPr lang="en-US" altLang="zh-CN" dirty="0"/>
          </a:p>
          <a:p>
            <a:pPr marL="0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9B5A0-636E-4379-9F5D-32E240D6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4" y="3642155"/>
            <a:ext cx="6724650" cy="16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8D9745-D75C-4F5C-881B-BDBD5145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2" y="2058492"/>
            <a:ext cx="4410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10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统计语言模型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0E3314-ECDB-47A5-9026-730C21914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统计语言模型是用来计算一个句子的概率的概率模型</a:t>
                </a:r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···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)···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0E3314-ECDB-47A5-9026-730C21914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53989" y="731516"/>
            <a:ext cx="7129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Statistical Language Model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9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9399E-C6E7-46EC-B635-894EC132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275FB1-584A-4FE6-8662-E8E397A48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7681"/>
                <a:ext cx="10515600" cy="5061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𝑛𝑒𝑢𝑙𝑒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𝐿𝑒𝑎𝑟𝑛𝑖𝑛𝑔𝑅𝑎𝑡𝑒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275FB1-584A-4FE6-8662-E8E397A48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7681"/>
                <a:ext cx="10515600" cy="506122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17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BB3A5-23F0-448F-8888-1A64E77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Subsampling of </a:t>
            </a:r>
            <a:r>
              <a:rPr lang="en-US" altLang="zh-CN" dirty="0" err="1"/>
              <a:t>FrequentWords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33C7AE-6DE5-45FD-B0E4-6CAA10422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7681"/>
                <a:ext cx="10515600" cy="5019282"/>
              </a:xfrm>
            </p:spPr>
            <p:txBody>
              <a:bodyPr/>
              <a:lstStyle/>
              <a:p>
                <a:r>
                  <a:rPr lang="zh-CN" altLang="en-US" dirty="0"/>
                  <a:t>为了去除一些高频而无用的词汇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</a:t>
                </a:r>
                <a:r>
                  <a:rPr lang="zh-CN" altLang="en-US" dirty="0"/>
                  <a:t>的典型值为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f&lt;t</a:t>
                </a:r>
                <a:r>
                  <a:rPr lang="zh-CN" altLang="en-US" dirty="0"/>
                  <a:t>时，保留</a:t>
                </a:r>
                <a:endParaRPr lang="en-US" altLang="zh-CN" dirty="0"/>
              </a:p>
              <a:p>
                <a:r>
                  <a:rPr lang="en-US" altLang="zh-CN" dirty="0"/>
                  <a:t>f&gt;t</a:t>
                </a:r>
                <a:r>
                  <a:rPr lang="zh-CN" altLang="en-US" dirty="0"/>
                  <a:t>时，一定概率舍去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33C7AE-6DE5-45FD-B0E4-6CAA10422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7681"/>
                <a:ext cx="10515600" cy="5019282"/>
              </a:xfrm>
              <a:blipFill>
                <a:blip r:embed="rId2"/>
                <a:stretch>
                  <a:fillRect l="-1043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EBA36C5-00AF-4E68-B990-C8C662EB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62" y="1786681"/>
            <a:ext cx="2162175" cy="95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52B2F7-C060-42AD-B1D1-D528E08E0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561" y="4214644"/>
            <a:ext cx="6286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88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D6FD-FE77-423A-8E71-2D2AB08A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Phrases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066C-3E17-447B-B489-19731AAE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187"/>
            <a:ext cx="10515600" cy="4490776"/>
          </a:xfrm>
        </p:spPr>
        <p:txBody>
          <a:bodyPr/>
          <a:lstStyle/>
          <a:p>
            <a:r>
              <a:rPr lang="zh-CN" altLang="en-US" dirty="0"/>
              <a:t>对于有自然分界的英语来说，有时不能把词组拆开看待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B5FB8F-64C3-42C2-80C9-0DC38D36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39" y="2928653"/>
            <a:ext cx="5361922" cy="10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04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536FC-302F-4058-81AB-1C112385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C490F-26B6-4483-8347-A414D263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00"/>
            <a:ext cx="10515600" cy="51905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上下文接近的词之间的余弦距离会很近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</a:t>
            </a:r>
            <a:r>
              <a:rPr lang="zh-CN" altLang="en-US" sz="2000" dirty="0"/>
              <a:t>（男人）</a:t>
            </a:r>
            <a:r>
              <a:rPr lang="en-US" altLang="zh-CN" sz="2000" dirty="0"/>
              <a:t>-V</a:t>
            </a:r>
            <a:r>
              <a:rPr lang="zh-CN" altLang="en-US" sz="2000" dirty="0"/>
              <a:t>（女人）≈</a:t>
            </a:r>
            <a:r>
              <a:rPr lang="en-US" altLang="zh-CN" sz="2000" dirty="0"/>
              <a:t>V</a:t>
            </a:r>
            <a:r>
              <a:rPr lang="zh-CN" altLang="en-US" sz="2000" dirty="0"/>
              <a:t>（父亲）</a:t>
            </a:r>
            <a:r>
              <a:rPr lang="en-US" altLang="zh-CN" sz="2000" dirty="0"/>
              <a:t>-V</a:t>
            </a:r>
            <a:r>
              <a:rPr lang="zh-CN" altLang="en-US" sz="2000" dirty="0"/>
              <a:t>（母亲）</a:t>
            </a:r>
            <a:endParaRPr lang="en-US" altLang="zh-CN" sz="2000" dirty="0"/>
          </a:p>
          <a:p>
            <a:r>
              <a:rPr lang="en-US" altLang="zh-CN" sz="2000" dirty="0"/>
              <a:t>V</a:t>
            </a:r>
            <a:r>
              <a:rPr lang="zh-CN" altLang="en-US" sz="2000" dirty="0"/>
              <a:t>（美国）</a:t>
            </a:r>
            <a:r>
              <a:rPr lang="en-US" altLang="zh-CN" sz="2000" dirty="0"/>
              <a:t>+V</a:t>
            </a:r>
            <a:r>
              <a:rPr lang="zh-CN" altLang="en-US" sz="2000" dirty="0"/>
              <a:t>（首都）≈</a:t>
            </a:r>
            <a:r>
              <a:rPr lang="en-US" altLang="zh-CN" sz="2000" dirty="0"/>
              <a:t>V</a:t>
            </a:r>
            <a:r>
              <a:rPr lang="zh-CN" altLang="en-US" sz="2000" dirty="0"/>
              <a:t>（华盛顿）</a:t>
            </a:r>
          </a:p>
        </p:txBody>
      </p:sp>
      <p:pic>
        <p:nvPicPr>
          <p:cNvPr id="1026" name="Picture 2" descr="https://github.com/qiuxingfa/picture_/raw/master/2018.10/%E4%BA%BA%E6%B0%91.png">
            <a:extLst>
              <a:ext uri="{FF2B5EF4-FFF2-40B4-BE49-F238E27FC236}">
                <a16:creationId xmlns:a16="http://schemas.microsoft.com/office/drawing/2014/main" id="{D5449940-E33A-42A2-8809-B88568AE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210" y="1028700"/>
            <a:ext cx="36480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3544049-DB30-44B1-B0AF-76597597ECF1}"/>
              </a:ext>
            </a:extLst>
          </p:cNvPr>
          <p:cNvGrpSpPr/>
          <p:nvPr/>
        </p:nvGrpSpPr>
        <p:grpSpPr>
          <a:xfrm>
            <a:off x="1219979" y="4180453"/>
            <a:ext cx="4417423" cy="2279070"/>
            <a:chOff x="1320591" y="4312850"/>
            <a:chExt cx="4144683" cy="19116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7F2F1D-254F-40E8-BD8A-81CB66A7B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002"/>
            <a:stretch/>
          </p:blipFill>
          <p:spPr>
            <a:xfrm>
              <a:off x="1320591" y="4844411"/>
              <a:ext cx="4144683" cy="138006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B1D7273-C3E2-4BF8-BA29-2F9B7345E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7661"/>
            <a:stretch/>
          </p:blipFill>
          <p:spPr>
            <a:xfrm>
              <a:off x="1320591" y="4312850"/>
              <a:ext cx="4144683" cy="531561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DEFB95-03C9-4501-AC65-AF2D40DB58D4}"/>
              </a:ext>
            </a:extLst>
          </p:cNvPr>
          <p:cNvGrpSpPr/>
          <p:nvPr/>
        </p:nvGrpSpPr>
        <p:grpSpPr>
          <a:xfrm>
            <a:off x="6381210" y="3862102"/>
            <a:ext cx="4305300" cy="2331528"/>
            <a:chOff x="6566109" y="3869189"/>
            <a:chExt cx="4305300" cy="23315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57E320-7863-47B4-ABC4-FCF86BEBF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618"/>
            <a:stretch/>
          </p:blipFill>
          <p:spPr>
            <a:xfrm>
              <a:off x="6566109" y="4473587"/>
              <a:ext cx="4305300" cy="172713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27BEA22-17A7-4CD3-92AE-9807173BE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317"/>
            <a:stretch/>
          </p:blipFill>
          <p:spPr>
            <a:xfrm>
              <a:off x="6566109" y="3869189"/>
              <a:ext cx="4305300" cy="622528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36D123-901B-454B-A072-BE6559233A7A}"/>
              </a:ext>
            </a:extLst>
          </p:cNvPr>
          <p:cNvGrpSpPr/>
          <p:nvPr/>
        </p:nvGrpSpPr>
        <p:grpSpPr>
          <a:xfrm>
            <a:off x="1702250" y="1328530"/>
            <a:ext cx="3180143" cy="2027065"/>
            <a:chOff x="1719028" y="1328422"/>
            <a:chExt cx="2785858" cy="16433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4265024-0135-4442-852C-0C7004D6B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19"/>
            <a:stretch/>
          </p:blipFill>
          <p:spPr>
            <a:xfrm>
              <a:off x="1719028" y="1791050"/>
              <a:ext cx="2785857" cy="118075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7EA854B-6503-41E1-8F01-4D6A7B961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027"/>
            <a:stretch/>
          </p:blipFill>
          <p:spPr>
            <a:xfrm>
              <a:off x="1719029" y="1328422"/>
              <a:ext cx="2785857" cy="462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971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4DCC-3F45-4ED9-90BF-3573EA8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40503-0408-4E6A-9EB0-1085E011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Intrinsic</a:t>
            </a:r>
          </a:p>
          <a:p>
            <a:pPr lvl="1"/>
            <a:r>
              <a:rPr lang="en-US" altLang="zh-CN" dirty="0"/>
              <a:t>Similarity</a:t>
            </a:r>
            <a:r>
              <a:rPr lang="zh-CN" altLang="en-US" dirty="0"/>
              <a:t>（</a:t>
            </a:r>
            <a:r>
              <a:rPr lang="en-US" altLang="zh-CN" dirty="0"/>
              <a:t>spearman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Analogy</a:t>
            </a:r>
          </a:p>
          <a:p>
            <a:endParaRPr lang="en-US" altLang="zh-CN" dirty="0"/>
          </a:p>
          <a:p>
            <a:r>
              <a:rPr lang="en-US" altLang="zh-CN" dirty="0"/>
              <a:t>Extrinsic</a:t>
            </a:r>
          </a:p>
          <a:p>
            <a:pPr lvl="1"/>
            <a:r>
              <a:rPr lang="en-US" altLang="zh-CN" dirty="0"/>
              <a:t>NER</a:t>
            </a:r>
          </a:p>
          <a:p>
            <a:pPr lvl="1"/>
            <a:r>
              <a:rPr lang="en-US" altLang="zh-CN" dirty="0"/>
              <a:t>Sentiment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9FA87A-8AAC-4A54-B7F6-B75E75F2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493" y="1717296"/>
            <a:ext cx="1819275" cy="281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F15CCD-F311-425C-B29D-935857A6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22" y="1366837"/>
            <a:ext cx="1781175" cy="4124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EFA457-CD8B-4EB2-A5F4-4D7B52D0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088" y="1579412"/>
            <a:ext cx="2573462" cy="35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178F-2F60-4CBD-83DA-6F915A6F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680D8B-02F8-493F-9339-01BF8F27C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70" y="819179"/>
            <a:ext cx="8640660" cy="58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7B6C-041A-444F-B8FA-08C786DC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4629B-C7F7-498D-B554-8EAABCBC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4599833"/>
          </a:xfrm>
        </p:spPr>
        <p:txBody>
          <a:bodyPr/>
          <a:lstStyle/>
          <a:p>
            <a:r>
              <a:rPr lang="zh-CN" altLang="en-US" dirty="0"/>
              <a:t>在原来的</a:t>
            </a:r>
            <a:r>
              <a:rPr lang="en-US" altLang="zh-CN" dirty="0"/>
              <a:t>word2vec</a:t>
            </a:r>
            <a:r>
              <a:rPr lang="zh-CN" altLang="en-US" dirty="0"/>
              <a:t>的基础上，又衍生出很多改进的方法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增加位置向量（方向，距离，所在位置）</a:t>
            </a:r>
            <a:endParaRPr lang="en-US" altLang="zh-CN" dirty="0"/>
          </a:p>
          <a:p>
            <a:pPr lvl="1"/>
            <a:r>
              <a:rPr lang="zh-CN" altLang="en-US" dirty="0"/>
              <a:t>增加字</a:t>
            </a:r>
            <a:r>
              <a:rPr lang="en-US" altLang="zh-CN" dirty="0"/>
              <a:t>/</a:t>
            </a:r>
            <a:r>
              <a:rPr lang="zh-CN" altLang="en-US" dirty="0"/>
              <a:t>偏旁部首向量</a:t>
            </a:r>
            <a:endParaRPr lang="en-US" altLang="zh-CN" dirty="0"/>
          </a:p>
          <a:p>
            <a:pPr lvl="1"/>
            <a:r>
              <a:rPr lang="zh-CN" altLang="en-US" dirty="0"/>
              <a:t>增加句子</a:t>
            </a:r>
            <a:r>
              <a:rPr lang="en-US" altLang="zh-CN" dirty="0"/>
              <a:t>/</a:t>
            </a:r>
            <a:r>
              <a:rPr lang="zh-CN" altLang="en-US" dirty="0"/>
              <a:t>段落</a:t>
            </a:r>
            <a:r>
              <a:rPr lang="en-US" altLang="zh-CN" dirty="0"/>
              <a:t>/</a:t>
            </a:r>
            <a:r>
              <a:rPr lang="zh-CN" altLang="en-US" dirty="0"/>
              <a:t>文章向量（</a:t>
            </a:r>
            <a:r>
              <a:rPr lang="en-US" altLang="zh-CN" dirty="0"/>
              <a:t>sent2vec</a:t>
            </a:r>
            <a:r>
              <a:rPr lang="zh-CN" altLang="en-US" dirty="0"/>
              <a:t>，</a:t>
            </a:r>
            <a:r>
              <a:rPr lang="en-US" altLang="zh-CN" dirty="0"/>
              <a:t>para2vec</a:t>
            </a:r>
            <a:r>
              <a:rPr lang="zh-CN" altLang="en-US" dirty="0"/>
              <a:t>，</a:t>
            </a:r>
            <a:r>
              <a:rPr lang="en-US" altLang="zh-CN" dirty="0"/>
              <a:t>doc2vec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22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DCD4F-7EF3-4C75-B260-C1EF32D3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D8FEB-31DA-4307-859C-72E28C02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r>
              <a:rPr lang="zh-CN" altLang="en-US" dirty="0"/>
              <a:t>在自然语言处理下游任务中作为特征输入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除此之外，</a:t>
            </a:r>
            <a:r>
              <a:rPr lang="en-US" altLang="zh-CN" dirty="0"/>
              <a:t>Word2vec</a:t>
            </a:r>
            <a:r>
              <a:rPr lang="zh-CN" altLang="en-US" dirty="0"/>
              <a:t>还可以应用在推荐和相似度计算等方面</a:t>
            </a:r>
            <a:endParaRPr lang="en-US" altLang="zh-CN" dirty="0"/>
          </a:p>
          <a:p>
            <a:r>
              <a:rPr lang="zh-CN" altLang="en-US" dirty="0"/>
              <a:t>如推荐歌单，可以将每首歌都初始化成一个向量，然后将用户的听歌历史当成“上下文”进行训练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C03CA-0043-49B9-8885-D7C38615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05" y="3274643"/>
            <a:ext cx="4474826" cy="29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9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4E5F-5BEC-49C7-8CE9-B8802CC5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4D1C2-B021-4726-A830-76DE5FFE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没有充分利用全局统计信息（</a:t>
            </a:r>
            <a:r>
              <a:rPr lang="en-US" altLang="zh-CN" dirty="0"/>
              <a:t>co-occurrence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Glove </a:t>
            </a:r>
          </a:p>
          <a:p>
            <a:r>
              <a:rPr lang="zh-CN" altLang="en-US" dirty="0"/>
              <a:t>受语料的限制</a:t>
            </a:r>
            <a:endParaRPr lang="en-US" altLang="zh-CN" dirty="0"/>
          </a:p>
          <a:p>
            <a:r>
              <a:rPr lang="zh-CN" altLang="en-US" dirty="0"/>
              <a:t>一词多义的问题</a:t>
            </a:r>
            <a:endParaRPr lang="en-US" altLang="zh-CN" dirty="0"/>
          </a:p>
          <a:p>
            <a:r>
              <a:rPr lang="zh-CN" altLang="en-US" dirty="0"/>
              <a:t>未登录词的问题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958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8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0E3314-ECDB-47A5-9026-730C21914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N-gram</a:t>
                </a:r>
                <a:r>
                  <a:rPr lang="zh-CN" altLang="en-US" dirty="0"/>
                  <a:t>模型做了一个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阶的</a:t>
                </a:r>
                <a:r>
                  <a:rPr lang="en-US" altLang="zh-CN" dirty="0"/>
                  <a:t>Markov</a:t>
                </a:r>
                <a:r>
                  <a:rPr lang="zh-CN" altLang="en-US" dirty="0"/>
                  <a:t>假设，认为一个词出现的概率只与它前面的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个词相关，即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0E3314-ECDB-47A5-9026-730C21914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25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C2F8-FB0A-44EE-88BD-B72AC33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0A585-C23D-4CFB-BCCE-35618A5D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19999" cy="4351338"/>
          </a:xfrm>
        </p:spPr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N=200000</a:t>
            </a:r>
          </a:p>
          <a:p>
            <a:r>
              <a:rPr lang="zh-CN" altLang="en-US" dirty="0"/>
              <a:t>理论上</a:t>
            </a:r>
            <a:r>
              <a:rPr lang="en-US" altLang="zh-CN" dirty="0"/>
              <a:t>n</a:t>
            </a:r>
            <a:r>
              <a:rPr lang="zh-CN" altLang="en-US" dirty="0"/>
              <a:t>越大越好，但</a:t>
            </a:r>
            <a:r>
              <a:rPr lang="en-US" altLang="zh-CN" dirty="0"/>
              <a:t>n</a:t>
            </a:r>
            <a:r>
              <a:rPr lang="zh-CN" altLang="en-US" dirty="0"/>
              <a:t>大到一定程度时，模型效果的提升就不显著了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760B88-EE2F-406B-9D60-AB7687D8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19" y="3533696"/>
            <a:ext cx="2895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88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神经概率模型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E3314-ECDB-47A5-9026-730C2191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b="0" i="1" dirty="0"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3989" y="731516"/>
            <a:ext cx="7129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Probabilistic Language Model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39D01-0DEA-4856-8A70-2A611364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81" y="1645916"/>
            <a:ext cx="7068536" cy="2857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0A32BA-493D-48DB-A308-67B3C32C172D}"/>
              </a:ext>
            </a:extLst>
          </p:cNvPr>
          <p:cNvSpPr txBox="1"/>
          <p:nvPr/>
        </p:nvSpPr>
        <p:spPr>
          <a:xfrm>
            <a:off x="5192786" y="5079661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(n-1)m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296CF9F-B547-4FD7-83A8-C0CE206C6357}"/>
              </a:ext>
            </a:extLst>
          </p:cNvPr>
          <p:cNvSpPr/>
          <p:nvPr/>
        </p:nvSpPr>
        <p:spPr>
          <a:xfrm>
            <a:off x="5601049" y="4503815"/>
            <a:ext cx="45719" cy="47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832BE1E-2A3F-404F-87C1-BFD18F5FDE6E}"/>
              </a:ext>
            </a:extLst>
          </p:cNvPr>
          <p:cNvSpPr/>
          <p:nvPr/>
        </p:nvSpPr>
        <p:spPr>
          <a:xfrm>
            <a:off x="7139031" y="4362275"/>
            <a:ext cx="45719" cy="108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ECC6AB-EAF0-4417-A788-E1BFFE095B2A}"/>
                  </a:ext>
                </a:extLst>
              </p:cNvPr>
              <p:cNvSpPr txBox="1"/>
              <p:nvPr/>
            </p:nvSpPr>
            <p:spPr>
              <a:xfrm>
                <a:off x="5952057" y="5551170"/>
                <a:ext cx="246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ECC6AB-EAF0-4417-A788-E1BFFE095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57" y="5551170"/>
                <a:ext cx="246538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1269CF55-EE5E-4DA1-B6BA-7B8F36CC1D59}"/>
              </a:ext>
            </a:extLst>
          </p:cNvPr>
          <p:cNvSpPr/>
          <p:nvPr/>
        </p:nvSpPr>
        <p:spPr>
          <a:xfrm>
            <a:off x="8539993" y="4362275"/>
            <a:ext cx="45719" cy="615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91B824-9F3F-4154-8721-088C37CD2BC8}"/>
                  </a:ext>
                </a:extLst>
              </p:cNvPr>
              <p:cNvSpPr txBox="1"/>
              <p:nvPr/>
            </p:nvSpPr>
            <p:spPr>
              <a:xfrm>
                <a:off x="7447116" y="4977484"/>
                <a:ext cx="2185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91B824-9F3F-4154-8721-088C37CD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16" y="4977484"/>
                <a:ext cx="218575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0590D3E3-5DA4-435F-8FBD-7585DA813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429" y="5361652"/>
            <a:ext cx="2500226" cy="748367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16800B84-802A-4098-875E-1F83887F33CD}"/>
              </a:ext>
            </a:extLst>
          </p:cNvPr>
          <p:cNvSpPr/>
          <p:nvPr/>
        </p:nvSpPr>
        <p:spPr>
          <a:xfrm rot="10800000">
            <a:off x="6216242" y="1719743"/>
            <a:ext cx="67112" cy="838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BFD406-BF87-459B-A6D6-EF527221358C}"/>
                  </a:ext>
                </a:extLst>
              </p:cNvPr>
              <p:cNvSpPr txBox="1"/>
              <p:nvPr/>
            </p:nvSpPr>
            <p:spPr>
              <a:xfrm>
                <a:off x="5763237" y="1140903"/>
                <a:ext cx="1421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(n-1)m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BFD406-BF87-459B-A6D6-EF527221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37" y="1140903"/>
                <a:ext cx="142151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下 18">
            <a:extLst>
              <a:ext uri="{FF2B5EF4-FFF2-40B4-BE49-F238E27FC236}">
                <a16:creationId xmlns:a16="http://schemas.microsoft.com/office/drawing/2014/main" id="{C61F4F64-5953-4518-BD0F-CB952AF715DF}"/>
              </a:ext>
            </a:extLst>
          </p:cNvPr>
          <p:cNvSpPr/>
          <p:nvPr/>
        </p:nvSpPr>
        <p:spPr>
          <a:xfrm rot="10800000">
            <a:off x="7667538" y="1719743"/>
            <a:ext cx="45719" cy="838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35B30C7-1A29-4189-842B-E03070227E91}"/>
                  </a:ext>
                </a:extLst>
              </p:cNvPr>
              <p:cNvSpPr txBox="1"/>
              <p:nvPr/>
            </p:nvSpPr>
            <p:spPr>
              <a:xfrm>
                <a:off x="7306811" y="1205751"/>
                <a:ext cx="956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35B30C7-1A29-4189-842B-E03070227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1" y="1205751"/>
                <a:ext cx="9563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03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7" grpId="0" animBg="1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D7C28-3020-41C4-9F3D-E997D2F5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RNNLM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1DD4B-B00C-4A88-B836-35C393B6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08" y="1387902"/>
            <a:ext cx="3746864" cy="44303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6D9325-1131-4F67-8386-DF329989D3AE}"/>
              </a:ext>
            </a:extLst>
          </p:cNvPr>
          <p:cNvSpPr txBox="1"/>
          <p:nvPr/>
        </p:nvSpPr>
        <p:spPr>
          <a:xfrm>
            <a:off x="5083728" y="103974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HIDEEN LAYER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478570C-A7E8-4FB0-AD36-5B6008946949}"/>
              </a:ext>
            </a:extLst>
          </p:cNvPr>
          <p:cNvSpPr/>
          <p:nvPr/>
        </p:nvSpPr>
        <p:spPr>
          <a:xfrm>
            <a:off x="5847127" y="1543574"/>
            <a:ext cx="72813" cy="411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02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EE55-ADB6-4178-A5BE-A9614098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408D02-7A3C-45BF-862E-5C008C70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537" y="1766902"/>
            <a:ext cx="7402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53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FF7B-0B58-45A2-8AA7-ACF49A0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内容占位符 4" title="Web Viewer">
                <a:extLst>
                  <a:ext uri="{FF2B5EF4-FFF2-40B4-BE49-F238E27FC236}">
                    <a16:creationId xmlns:a16="http://schemas.microsoft.com/office/drawing/2014/main" id="{1C812F3A-3D0E-4DCE-A443-C7C80F860B6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内容占位符 4" title="Web Viewer">
                <a:extLst>
                  <a:ext uri="{FF2B5EF4-FFF2-40B4-BE49-F238E27FC236}">
                    <a16:creationId xmlns:a16="http://schemas.microsoft.com/office/drawing/2014/main" id="{1C812F3A-3D0E-4DCE-A443-C7C80F86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363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4ACF-88FE-42B3-B9A9-0CFBECC2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30E24-8DD5-41A4-A939-400DCC95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43525" cy="4351338"/>
          </a:xfrm>
        </p:spPr>
        <p:txBody>
          <a:bodyPr/>
          <a:lstStyle/>
          <a:p>
            <a:r>
              <a:rPr lang="zh-CN" altLang="en-US" dirty="0"/>
              <a:t>词频作为权重值</a:t>
            </a:r>
            <a:endParaRPr lang="en-US" altLang="zh-CN" dirty="0"/>
          </a:p>
          <a:p>
            <a:r>
              <a:rPr lang="zh-CN" altLang="en-US" dirty="0"/>
              <a:t>词频越大的词离根结点越近</a:t>
            </a:r>
            <a:endParaRPr lang="en-US" altLang="zh-CN" dirty="0"/>
          </a:p>
          <a:p>
            <a:r>
              <a:rPr lang="zh-CN" altLang="en-US" dirty="0"/>
              <a:t>实际上是用一串二进制数表示一个词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5A081-8A35-4BFA-852D-9D59806A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16" y="1581203"/>
            <a:ext cx="6808146" cy="36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5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73F8B83C-E814-4BEF-B38D-B046FC005906}">
  <we:reference id="wa104295828" version="1.6.0.0" store="zh-CN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onxin.github.io/wevi/&quot;,&quot;values&quot;:{},&quot;data&quot;:{&quot;uri&quot;:&quot;ronxin.github.io/wevi/&quot;},&quot;secure&quot;:false}],&quot;name&quot;:&quot;ronxin.github.io/wevi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618</Words>
  <Application>Microsoft Office PowerPoint</Application>
  <PresentationFormat>宽屏</PresentationFormat>
  <Paragraphs>142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微軟正黑體</vt:lpstr>
      <vt:lpstr>微软雅黑</vt:lpstr>
      <vt:lpstr>Arial</vt:lpstr>
      <vt:lpstr>Calibri</vt:lpstr>
      <vt:lpstr>Cambria Math</vt:lpstr>
      <vt:lpstr>Office 主题</vt:lpstr>
      <vt:lpstr>WORD2VEC</vt:lpstr>
      <vt:lpstr>统计语言模型</vt:lpstr>
      <vt:lpstr>N-gram模型</vt:lpstr>
      <vt:lpstr>模型复杂度</vt:lpstr>
      <vt:lpstr>神经概率模型</vt:lpstr>
      <vt:lpstr>RNNLM</vt:lpstr>
      <vt:lpstr>Word2Vec</vt:lpstr>
      <vt:lpstr>DEMO</vt:lpstr>
      <vt:lpstr>Huffman树</vt:lpstr>
      <vt:lpstr>基于Huffman树的CBOW模型</vt:lpstr>
      <vt:lpstr>梯度计算</vt:lpstr>
      <vt:lpstr>梯度计算</vt:lpstr>
      <vt:lpstr>伪代码</vt:lpstr>
      <vt:lpstr>基于Huffman树的Skip-gram模型</vt:lpstr>
      <vt:lpstr>梯度计算</vt:lpstr>
      <vt:lpstr>伪代码</vt:lpstr>
      <vt:lpstr>源码</vt:lpstr>
      <vt:lpstr>Negative Sampling</vt:lpstr>
      <vt:lpstr>Negative Sampling</vt:lpstr>
      <vt:lpstr>伪代码</vt:lpstr>
      <vt:lpstr>Subsampling of FrequentWords</vt:lpstr>
      <vt:lpstr>Learning Phrases</vt:lpstr>
      <vt:lpstr>结果</vt:lpstr>
      <vt:lpstr>评估方法</vt:lpstr>
      <vt:lpstr>评估方法</vt:lpstr>
      <vt:lpstr>扩展</vt:lpstr>
      <vt:lpstr>应用</vt:lpstr>
      <vt:lpstr>不足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邱 兴发</cp:lastModifiedBy>
  <cp:revision>133</cp:revision>
  <dcterms:created xsi:type="dcterms:W3CDTF">2014-04-01T11:22:20Z</dcterms:created>
  <dcterms:modified xsi:type="dcterms:W3CDTF">2018-11-09T13:49:43Z</dcterms:modified>
</cp:coreProperties>
</file>