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9" r:id="rId2"/>
    <p:sldId id="281" r:id="rId3"/>
    <p:sldId id="282" r:id="rId4"/>
    <p:sldId id="290" r:id="rId5"/>
    <p:sldId id="291" r:id="rId6"/>
    <p:sldId id="292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140"/>
    <a:srgbClr val="CE5D47"/>
    <a:srgbClr val="210408"/>
    <a:srgbClr val="EC0106"/>
    <a:srgbClr val="B03632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032" autoAdjust="0"/>
  </p:normalViewPr>
  <p:slideViewPr>
    <p:cSldViewPr snapToGrid="0">
      <p:cViewPr varScale="1">
        <p:scale>
          <a:sx n="88" d="100"/>
          <a:sy n="88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蓝色的</a:t>
            </a:r>
            <a:r>
              <a:rPr lang="en-US" altLang="zh-CN" dirty="0"/>
              <a:t>LSTM</a:t>
            </a:r>
            <a:r>
              <a:rPr lang="zh-CN" altLang="en-US" dirty="0"/>
              <a:t>小一些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1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 CC</a:t>
            </a:r>
            <a:r>
              <a:rPr lang="zh-CN" altLang="en-US" dirty="0"/>
              <a:t>未训练完成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9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可以看出</a:t>
            </a:r>
            <a:r>
              <a:rPr lang="en-US" altLang="zh-CN" dirty="0" err="1"/>
              <a:t>colcombine</a:t>
            </a:r>
            <a:r>
              <a:rPr lang="zh-CN" altLang="en-US" dirty="0"/>
              <a:t>还是比较耗时的，但是幸好只在某些</a:t>
            </a:r>
            <a:r>
              <a:rPr lang="en-US" altLang="zh-CN" dirty="0"/>
              <a:t>epoch</a:t>
            </a:r>
            <a:r>
              <a:rPr lang="zh-CN" altLang="en-US" dirty="0"/>
              <a:t>后做一次，整个训练过程做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6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可以看出</a:t>
            </a:r>
            <a:r>
              <a:rPr lang="en-US" altLang="zh-CN" dirty="0" err="1"/>
              <a:t>colcombine</a:t>
            </a:r>
            <a:r>
              <a:rPr lang="zh-CN" altLang="en-US" dirty="0"/>
              <a:t>还是比较耗时的，但是幸好只在某些</a:t>
            </a:r>
            <a:r>
              <a:rPr lang="en-US" altLang="zh-CN" dirty="0"/>
              <a:t>epoch</a:t>
            </a:r>
            <a:r>
              <a:rPr lang="zh-CN" altLang="en-US" dirty="0"/>
              <a:t>后做一次，整个训练过程做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1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2623129" cy="4083608"/>
            <a:chOff x="757282" y="1700808"/>
            <a:chExt cx="2623129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2623129" cy="4083608"/>
              <a:chOff x="1175743" y="1700808"/>
              <a:chExt cx="2521145" cy="408360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B7C1C63-5385-4B36-AF39-E448C294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75647"/>
              </p:ext>
            </p:extLst>
          </p:nvPr>
        </p:nvGraphicFramePr>
        <p:xfrm>
          <a:off x="3574913" y="1780800"/>
          <a:ext cx="7859799" cy="2508945"/>
        </p:xfrm>
        <a:graphic>
          <a:graphicData uri="http://schemas.openxmlformats.org/drawingml/2006/table">
            <a:tbl>
              <a:tblPr/>
              <a:tblGrid>
                <a:gridCol w="1156976">
                  <a:extLst>
                    <a:ext uri="{9D8B030D-6E8A-4147-A177-3AD203B41FA5}">
                      <a16:colId xmlns:a16="http://schemas.microsoft.com/office/drawing/2014/main" val="2204102313"/>
                    </a:ext>
                  </a:extLst>
                </a:gridCol>
                <a:gridCol w="2711648">
                  <a:extLst>
                    <a:ext uri="{9D8B030D-6E8A-4147-A177-3AD203B41FA5}">
                      <a16:colId xmlns:a16="http://schemas.microsoft.com/office/drawing/2014/main" val="2135131667"/>
                    </a:ext>
                  </a:extLst>
                </a:gridCol>
                <a:gridCol w="3991175">
                  <a:extLst>
                    <a:ext uri="{9D8B030D-6E8A-4147-A177-3AD203B41FA5}">
                      <a16:colId xmlns:a16="http://schemas.microsoft.com/office/drawing/2014/main" val="3634961345"/>
                    </a:ext>
                  </a:extLst>
                </a:gridCol>
              </a:tblGrid>
              <a:tr h="393445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Exp.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Content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Aim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073062"/>
                  </a:ext>
                </a:extLst>
              </a:tr>
              <a:tr h="393445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LSTM</a:t>
                      </a:r>
                      <a:r>
                        <a:rPr lang="en-US" altLang="zh-CN" dirty="0">
                          <a:effectLst/>
                        </a:rPr>
                        <a:t> on Enwik8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Reproduce the original result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358347"/>
                  </a:ext>
                </a:extLst>
              </a:tr>
              <a:tr h="688530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F0"/>
                          </a:solidFill>
                          <a:effectLst/>
                        </a:rPr>
                        <a:t>LSTM</a:t>
                      </a:r>
                      <a:r>
                        <a:rPr lang="en-US" altLang="zh-CN" dirty="0">
                          <a:effectLst/>
                        </a:rPr>
                        <a:t> on WPTB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training time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54974"/>
                  </a:ext>
                </a:extLst>
              </a:tr>
              <a:tr h="393445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B0F0"/>
                          </a:solidFill>
                          <a:effectLst/>
                        </a:rPr>
                        <a:t>LSTM</a:t>
                      </a:r>
                      <a:r>
                        <a:rPr lang="en-US" altLang="zh-CN" dirty="0">
                          <a:effectLst/>
                        </a:rPr>
                        <a:t> on CPTB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Reproduce the original result and visualization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90506"/>
                  </a:ext>
                </a:extLst>
              </a:tr>
              <a:tr h="393445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B0F0"/>
                          </a:solidFill>
                          <a:effectLst/>
                        </a:rPr>
                        <a:t>LSTM</a:t>
                      </a:r>
                      <a:r>
                        <a:rPr lang="en-US" altLang="zh-CN" dirty="0">
                          <a:effectLst/>
                        </a:rPr>
                        <a:t> on CPTB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r>
                        <a:rPr lang="en-US" altLang="zh-CN" dirty="0">
                          <a:effectLst/>
                        </a:rPr>
                        <a:t>with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r>
                        <a:rPr lang="en-US" altLang="zh-CN" dirty="0">
                          <a:effectLst/>
                        </a:rPr>
                        <a:t>CC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Try to realize CC on the model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10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45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539C6-122E-4A75-AAC8-40144C83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1</a:t>
            </a:r>
            <a:r>
              <a:rPr lang="zh-CN" altLang="en-US" dirty="0"/>
              <a:t>：</a:t>
            </a:r>
            <a:r>
              <a:rPr lang="en-US" altLang="zh-CN" dirty="0"/>
              <a:t>Character level enwik8 with LSTM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A114EB-3EA5-45A0-8313-F863DAF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5B42D-99EF-4C69-9F05-EDE05DE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753FC8-6194-418E-929D-46EBC922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38" y="1867846"/>
            <a:ext cx="9229115" cy="12603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82FFA3-D25A-4961-AD32-1617E9DBCACC}"/>
              </a:ext>
            </a:extLst>
          </p:cNvPr>
          <p:cNvSpPr txBox="1"/>
          <p:nvPr/>
        </p:nvSpPr>
        <p:spPr>
          <a:xfrm>
            <a:off x="1360404" y="4225877"/>
            <a:ext cx="6099175" cy="458459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网络够大，但是训练时间太长，换个数据集及网络结构</a:t>
            </a:r>
          </a:p>
        </p:txBody>
      </p:sp>
    </p:spTree>
    <p:extLst>
      <p:ext uri="{BB962C8B-B14F-4D97-AF65-F5344CB8AC3E}">
        <p14:creationId xmlns:p14="http://schemas.microsoft.com/office/powerpoint/2010/main" val="79730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17AC-CDB9-4E1D-9132-DC7B990B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2</a:t>
            </a:r>
            <a:r>
              <a:rPr lang="zh-CN" altLang="en-US" dirty="0"/>
              <a:t>：</a:t>
            </a:r>
            <a:r>
              <a:rPr lang="en-US" altLang="zh-CN" dirty="0"/>
              <a:t>Word level Penn Treebank (PTB) with LSTM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EACCB-C8A4-4A42-9EED-49FC629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EF7BC-7ADF-4276-8A7E-2544562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8CCFE7-4CC4-4E0F-BB84-7C42128F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08" y="1171398"/>
            <a:ext cx="9737137" cy="19880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58A66FD-3A87-4A4F-BB1C-0BE752792AD1}"/>
              </a:ext>
            </a:extLst>
          </p:cNvPr>
          <p:cNvSpPr txBox="1"/>
          <p:nvPr/>
        </p:nvSpPr>
        <p:spPr>
          <a:xfrm>
            <a:off x="5439799" y="3711083"/>
            <a:ext cx="5190446" cy="21204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网络参数降低，训练时间减少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en-US" altLang="zh-CN" dirty="0"/>
              <a:t>BPC</a:t>
            </a:r>
            <a:r>
              <a:rPr lang="zh-CN" altLang="en-US" dirty="0"/>
              <a:t>（相当于</a:t>
            </a:r>
            <a:r>
              <a:rPr lang="en-US" altLang="zh-CN" dirty="0"/>
              <a:t>loss</a:t>
            </a:r>
            <a:r>
              <a:rPr lang="zh-CN" altLang="en-US" dirty="0"/>
              <a:t>的变形）的下降曲线可以看出训练过程是顺利的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做完实验才发现作者没有公布</a:t>
            </a:r>
            <a:r>
              <a:rPr lang="en-US" altLang="zh-CN" dirty="0"/>
              <a:t>Word PTB</a:t>
            </a:r>
            <a:r>
              <a:rPr lang="zh-CN" altLang="en-US" dirty="0"/>
              <a:t>的结果，于是又做了</a:t>
            </a:r>
            <a:r>
              <a:rPr lang="en-US" altLang="zh-CN" dirty="0"/>
              <a:t>Character PTB</a:t>
            </a:r>
            <a:r>
              <a:rPr lang="zh-CN" altLang="en-US" dirty="0"/>
              <a:t>的实验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BCEAA1-7317-4032-B3AD-66C5EE3A0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44" y="3386450"/>
            <a:ext cx="3543382" cy="27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17AC-CDB9-4E1D-9132-DC7B990B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3/4</a:t>
            </a:r>
            <a:r>
              <a:rPr lang="zh-CN" altLang="en-US" dirty="0"/>
              <a:t>：</a:t>
            </a:r>
            <a:r>
              <a:rPr lang="en-US" altLang="zh-CN" dirty="0"/>
              <a:t>CPTB with LSTM w/wo CC----</a:t>
            </a:r>
            <a:r>
              <a:rPr lang="en-US" altLang="zh-CN" dirty="0" err="1"/>
              <a:t>Sum_weights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EACCB-C8A4-4A42-9EED-49FC629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EF7BC-7ADF-4276-8A7E-2544562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AC2F49-5392-4E94-9EA7-33B0DAC5B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58" y="1251283"/>
            <a:ext cx="8491599" cy="25446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C33911-864D-4113-9681-8C12A3C24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58" y="4018525"/>
            <a:ext cx="4479185" cy="2506724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B9B63D-0284-4A3C-BEEF-8313E37B5D87}"/>
              </a:ext>
            </a:extLst>
          </p:cNvPr>
          <p:cNvSpPr/>
          <p:nvPr/>
        </p:nvSpPr>
        <p:spPr>
          <a:xfrm>
            <a:off x="1110343" y="2079171"/>
            <a:ext cx="9470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 CC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F2DFD1-CB86-465D-BBEE-8B0209B31313}"/>
              </a:ext>
            </a:extLst>
          </p:cNvPr>
          <p:cNvSpPr/>
          <p:nvPr/>
        </p:nvSpPr>
        <p:spPr>
          <a:xfrm>
            <a:off x="1110343" y="4827703"/>
            <a:ext cx="947057" cy="381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 CC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14DA8E-DCF1-47BB-AE27-1D5D475C9615}"/>
              </a:ext>
            </a:extLst>
          </p:cNvPr>
          <p:cNvSpPr txBox="1"/>
          <p:nvPr/>
        </p:nvSpPr>
        <p:spPr>
          <a:xfrm>
            <a:off x="2870200" y="436244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2.2M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16A378-2F77-4567-83BA-75684580A413}"/>
              </a:ext>
            </a:extLst>
          </p:cNvPr>
          <p:cNvSpPr txBox="1"/>
          <p:nvPr/>
        </p:nvSpPr>
        <p:spPr>
          <a:xfrm>
            <a:off x="2870200" y="21029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13.8M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3DFFFA-E3C2-45A9-A198-8F61B545EADC}"/>
              </a:ext>
            </a:extLst>
          </p:cNvPr>
          <p:cNvSpPr txBox="1"/>
          <p:nvPr/>
        </p:nvSpPr>
        <p:spPr>
          <a:xfrm>
            <a:off x="7408970" y="4273314"/>
            <a:ext cx="3231529" cy="458459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每次</a:t>
            </a:r>
            <a:r>
              <a:rPr lang="en-US" altLang="zh-CN" dirty="0"/>
              <a:t>CC</a:t>
            </a:r>
            <a:r>
              <a:rPr lang="zh-CN" altLang="en-US" dirty="0"/>
              <a:t>后参数量减少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271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AC1C81B-DE6B-4042-9463-59D371F32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29" y="3901947"/>
            <a:ext cx="3953671" cy="26135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119822-B040-4A90-83A4-1D63A1963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58" y="1372616"/>
            <a:ext cx="8512762" cy="25067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8717AC-CDB9-4E1D-9132-DC7B990B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3/4</a:t>
            </a:r>
            <a:r>
              <a:rPr lang="zh-CN" altLang="en-US" dirty="0"/>
              <a:t>：</a:t>
            </a:r>
            <a:r>
              <a:rPr lang="en-US" altLang="zh-CN" dirty="0"/>
              <a:t>CPTB with LSTM w/wo CC----epoch time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EACCB-C8A4-4A42-9EED-49FC629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EF7BC-7ADF-4276-8A7E-2544562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B9B63D-0284-4A3C-BEEF-8313E37B5D87}"/>
              </a:ext>
            </a:extLst>
          </p:cNvPr>
          <p:cNvSpPr/>
          <p:nvPr/>
        </p:nvSpPr>
        <p:spPr>
          <a:xfrm>
            <a:off x="1110343" y="2079171"/>
            <a:ext cx="9470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 CC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F2DFD1-CB86-465D-BBEE-8B0209B31313}"/>
              </a:ext>
            </a:extLst>
          </p:cNvPr>
          <p:cNvSpPr/>
          <p:nvPr/>
        </p:nvSpPr>
        <p:spPr>
          <a:xfrm>
            <a:off x="1110343" y="4827703"/>
            <a:ext cx="947057" cy="381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 CC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14DA8E-DCF1-47BB-AE27-1D5D475C9615}"/>
              </a:ext>
            </a:extLst>
          </p:cNvPr>
          <p:cNvSpPr txBox="1"/>
          <p:nvPr/>
        </p:nvSpPr>
        <p:spPr>
          <a:xfrm>
            <a:off x="2740024" y="555629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130s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16A378-2F77-4567-83BA-75684580A413}"/>
              </a:ext>
            </a:extLst>
          </p:cNvPr>
          <p:cNvSpPr txBox="1"/>
          <p:nvPr/>
        </p:nvSpPr>
        <p:spPr>
          <a:xfrm>
            <a:off x="2740024" y="301050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72s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834998-5FA8-49A3-8B47-17D2C4F6736F}"/>
              </a:ext>
            </a:extLst>
          </p:cNvPr>
          <p:cNvSpPr txBox="1"/>
          <p:nvPr/>
        </p:nvSpPr>
        <p:spPr>
          <a:xfrm>
            <a:off x="7286843" y="4266843"/>
            <a:ext cx="4349985" cy="1704954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130s vs 72s </a:t>
            </a:r>
            <a:r>
              <a:rPr lang="zh-CN" altLang="en-US" dirty="0"/>
              <a:t>是因为 笔记本 </a:t>
            </a:r>
            <a:r>
              <a:rPr lang="en-US" altLang="zh-CN" dirty="0"/>
              <a:t>vs </a:t>
            </a:r>
            <a:r>
              <a:rPr lang="zh-CN" altLang="en-US" dirty="0"/>
              <a:t>服务器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CC</a:t>
            </a:r>
            <a:r>
              <a:rPr lang="zh-CN" altLang="en-US" dirty="0"/>
              <a:t>很占时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硬件不做</a:t>
            </a:r>
            <a:r>
              <a:rPr lang="en-US" altLang="zh-CN" dirty="0"/>
              <a:t>training</a:t>
            </a:r>
            <a:r>
              <a:rPr lang="zh-CN" altLang="en-US" dirty="0"/>
              <a:t>，所以不是每个</a:t>
            </a:r>
            <a:r>
              <a:rPr lang="en-US" altLang="zh-CN" dirty="0"/>
              <a:t>batch</a:t>
            </a:r>
            <a:r>
              <a:rPr lang="zh-CN" altLang="en-US" dirty="0"/>
              <a:t>都需要做</a:t>
            </a:r>
            <a:r>
              <a:rPr lang="en-US" altLang="zh-CN" dirty="0"/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262766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FB4852E-71B2-4A69-AAA9-EB4769128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3" y="4298890"/>
            <a:ext cx="4549777" cy="2268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566F3A-C6A3-44F2-B2F0-9547BFBEB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1519868"/>
            <a:ext cx="9072639" cy="26815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8717AC-CDB9-4E1D-9132-DC7B990B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3/4</a:t>
            </a:r>
            <a:r>
              <a:rPr lang="zh-CN" altLang="en-US" dirty="0"/>
              <a:t>：</a:t>
            </a:r>
            <a:r>
              <a:rPr lang="en-US" altLang="zh-CN" dirty="0"/>
              <a:t>CPTB with LSTM w/wo CC----valid BPC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EACCB-C8A4-4A42-9EED-49FC629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EF7BC-7ADF-4276-8A7E-2544562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B9B63D-0284-4A3C-BEEF-8313E37B5D87}"/>
              </a:ext>
            </a:extLst>
          </p:cNvPr>
          <p:cNvSpPr/>
          <p:nvPr/>
        </p:nvSpPr>
        <p:spPr>
          <a:xfrm>
            <a:off x="1110343" y="2079171"/>
            <a:ext cx="9470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 CC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F2DFD1-CB86-465D-BBEE-8B0209B31313}"/>
              </a:ext>
            </a:extLst>
          </p:cNvPr>
          <p:cNvSpPr/>
          <p:nvPr/>
        </p:nvSpPr>
        <p:spPr>
          <a:xfrm>
            <a:off x="1110343" y="4827703"/>
            <a:ext cx="947057" cy="381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 CC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14DA8E-DCF1-47BB-AE27-1D5D475C9615}"/>
              </a:ext>
            </a:extLst>
          </p:cNvPr>
          <p:cNvSpPr txBox="1"/>
          <p:nvPr/>
        </p:nvSpPr>
        <p:spPr>
          <a:xfrm>
            <a:off x="2216149" y="533590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16A378-2F77-4567-83BA-75684580A413}"/>
              </a:ext>
            </a:extLst>
          </p:cNvPr>
          <p:cNvSpPr txBox="1"/>
          <p:nvPr/>
        </p:nvSpPr>
        <p:spPr>
          <a:xfrm>
            <a:off x="2181223" y="286374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24A143-8424-4F0F-AA31-2EF1DD7543BD}"/>
              </a:ext>
            </a:extLst>
          </p:cNvPr>
          <p:cNvSpPr txBox="1"/>
          <p:nvPr/>
        </p:nvSpPr>
        <p:spPr>
          <a:xfrm>
            <a:off x="2181223" y="31121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F7C190-A413-4FA6-AB9B-E25E6B248E89}"/>
              </a:ext>
            </a:extLst>
          </p:cNvPr>
          <p:cNvSpPr txBox="1"/>
          <p:nvPr/>
        </p:nvSpPr>
        <p:spPr>
          <a:xfrm>
            <a:off x="2216149" y="558069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2.7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6E1900E-DBD8-4B2E-A085-F3C730BE3752}"/>
              </a:ext>
            </a:extLst>
          </p:cNvPr>
          <p:cNvCxnSpPr/>
          <p:nvPr/>
        </p:nvCxnSpPr>
        <p:spPr>
          <a:xfrm flipH="1">
            <a:off x="6651171" y="5705239"/>
            <a:ext cx="359229" cy="16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CB5EF97-CDE6-414A-B947-5706114A2826}"/>
              </a:ext>
            </a:extLst>
          </p:cNvPr>
          <p:cNvSpPr txBox="1"/>
          <p:nvPr/>
        </p:nvSpPr>
        <p:spPr>
          <a:xfrm>
            <a:off x="6972299" y="5496034"/>
            <a:ext cx="8382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2.64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172C5F-6366-4270-83FE-06BB6B64ADA6}"/>
              </a:ext>
            </a:extLst>
          </p:cNvPr>
          <p:cNvCxnSpPr/>
          <p:nvPr/>
        </p:nvCxnSpPr>
        <p:spPr>
          <a:xfrm flipH="1">
            <a:off x="6520543" y="2971852"/>
            <a:ext cx="359229" cy="16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BDFA1C0-C874-4F1C-ABF8-84F9942DAA17}"/>
              </a:ext>
            </a:extLst>
          </p:cNvPr>
          <p:cNvSpPr txBox="1"/>
          <p:nvPr/>
        </p:nvSpPr>
        <p:spPr>
          <a:xfrm>
            <a:off x="6841671" y="2762647"/>
            <a:ext cx="8382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8E42D3-78F3-477A-99E4-4EED66F41189}"/>
              </a:ext>
            </a:extLst>
          </p:cNvPr>
          <p:cNvSpPr txBox="1"/>
          <p:nvPr/>
        </p:nvSpPr>
        <p:spPr>
          <a:xfrm>
            <a:off x="8131627" y="4520470"/>
            <a:ext cx="3388860" cy="1703030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CC</a:t>
            </a:r>
            <a:r>
              <a:rPr lang="zh-CN" altLang="en-US" dirty="0"/>
              <a:t>后网络精度损失，但会随着训练恢复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最好不要在前几个</a:t>
            </a:r>
            <a:r>
              <a:rPr lang="en-US" altLang="zh-CN" dirty="0"/>
              <a:t>epoch</a:t>
            </a:r>
            <a:r>
              <a:rPr lang="zh-CN" altLang="en-US" dirty="0"/>
              <a:t>做</a:t>
            </a:r>
            <a:r>
              <a:rPr lang="en-US" altLang="zh-CN" dirty="0"/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2483787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9607c59b-6447-4a99-8c39-15c20c77ff9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3375</TotalTime>
  <Words>313</Words>
  <Application>Microsoft Office PowerPoint</Application>
  <PresentationFormat>宽屏</PresentationFormat>
  <Paragraphs>66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Calibri</vt:lpstr>
      <vt:lpstr>主题5</vt:lpstr>
      <vt:lpstr>PowerPoint 演示文稿</vt:lpstr>
      <vt:lpstr>Experiment 1：Character level enwik8 with LSTM</vt:lpstr>
      <vt:lpstr>Experiment 2：Word level Penn Treebank (PTB) with LSTM</vt:lpstr>
      <vt:lpstr>Experiment 3/4：CPTB with LSTM w/wo CC----Sum_weights</vt:lpstr>
      <vt:lpstr>Experiment 3/4：CPTB with LSTM w/wo CC----epoch time</vt:lpstr>
      <vt:lpstr>Experiment 3/4：CPTB with LSTM w/wo CC----valid BPC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 艳红</cp:lastModifiedBy>
  <cp:revision>49</cp:revision>
  <cp:lastPrinted>2019-04-27T16:00:00Z</cp:lastPrinted>
  <dcterms:created xsi:type="dcterms:W3CDTF">2019-04-27T16:00:00Z</dcterms:created>
  <dcterms:modified xsi:type="dcterms:W3CDTF">2020-03-09T07:21:42Z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