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53" r:id="rId2"/>
    <p:sldId id="554" r:id="rId3"/>
    <p:sldId id="555" r:id="rId4"/>
    <p:sldId id="556" r:id="rId5"/>
    <p:sldId id="517" r:id="rId6"/>
    <p:sldId id="552" r:id="rId7"/>
    <p:sldId id="557" r:id="rId8"/>
    <p:sldId id="564" r:id="rId9"/>
    <p:sldId id="558" r:id="rId10"/>
    <p:sldId id="559" r:id="rId11"/>
    <p:sldId id="560" r:id="rId12"/>
    <p:sldId id="561" r:id="rId13"/>
    <p:sldId id="562" r:id="rId14"/>
  </p:sldIdLst>
  <p:sldSz cx="9144000" cy="6858000" type="screen4x3"/>
  <p:notesSz cx="6858000" cy="9144000"/>
  <p:custDataLst>
    <p:tags r:id="rId1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0929"/>
  </p:normalViewPr>
  <p:slideViewPr>
    <p:cSldViewPr>
      <p:cViewPr varScale="1">
        <p:scale>
          <a:sx n="114" d="100"/>
          <a:sy n="114" d="100"/>
        </p:scale>
        <p:origin x="1592" y="176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t>12.03.20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</a:t>
            </a:r>
            <a:r>
              <a:rPr lang="zh-CN" altLang="en-US" sz="2600" dirty="0"/>
              <a:t> </a:t>
            </a:r>
            <a:r>
              <a:rPr lang="en-US" altLang="zh-CN" sz="2600" dirty="0"/>
              <a:t>Layer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403648" y="1196752"/>
            <a:ext cx="489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Layer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的结果分为三步来进行测试：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Batch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Activation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Function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398D-D17F-0741-8341-EE75AC1A193D}"/>
              </a:ext>
            </a:extLst>
          </p:cNvPr>
          <p:cNvSpPr/>
          <p:nvPr/>
        </p:nvSpPr>
        <p:spPr>
          <a:xfrm>
            <a:off x="1403648" y="3722256"/>
            <a:ext cx="66967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需要对比的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tensor:</a:t>
            </a:r>
          </a:p>
          <a:p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mfcc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/add:0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f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ront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batchnorm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add_1:0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zh-CN" altLang="en-US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/out:0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zh-C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第一层卷积（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）测试已完成。</a:t>
            </a:r>
            <a:endParaRPr lang="zh-CN" altLang="e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788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8FFCB-F572-7C44-A6E0-FC290C9B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44824"/>
            <a:ext cx="2772796" cy="35260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2BDA2C-0AEC-0C42-A994-D70607235368}"/>
              </a:ext>
            </a:extLst>
          </p:cNvPr>
          <p:cNvSpPr txBox="1"/>
          <p:nvPr/>
        </p:nvSpPr>
        <p:spPr>
          <a:xfrm>
            <a:off x="1043608" y="1425660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WaveNet</a:t>
            </a:r>
            <a:endParaRPr kumimoji="1" lang="en-US" altLang="zh-CN" sz="1600" dirty="0"/>
          </a:p>
          <a:p>
            <a:r>
              <a:rPr kumimoji="1" lang="en-US" altLang="zh-CN" sz="1600" dirty="0"/>
              <a:t>|---</a:t>
            </a:r>
            <a:r>
              <a:rPr kumimoji="1" lang="en-US" altLang="zh-CN" sz="1600" dirty="0" err="1"/>
              <a:t>conv_in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(1,20,128)</a:t>
            </a:r>
          </a:p>
          <a:p>
            <a:r>
              <a:rPr kumimoji="1" lang="en-US" altLang="zh-CN" sz="1600" dirty="0"/>
              <a:t>|---block_0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|----block_0_1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conv_filter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(7,128,128)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(7,128,128)</a:t>
            </a:r>
          </a:p>
          <a:p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|---- </a:t>
            </a:r>
            <a:r>
              <a:rPr kumimoji="1" lang="en-US" altLang="zh-CN" sz="1600" dirty="0" err="1"/>
              <a:t>conv_out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(1,128,128)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|----block_0_2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|----block_0_4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|----block_0_8</a:t>
            </a:r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|----block_0_16</a:t>
            </a:r>
          </a:p>
          <a:p>
            <a:r>
              <a:rPr kumimoji="1" lang="en-US" altLang="zh-CN" sz="1600" dirty="0"/>
              <a:t>|---block_1</a:t>
            </a:r>
          </a:p>
          <a:p>
            <a:r>
              <a:rPr kumimoji="1" lang="en-US" altLang="zh-CN" sz="1600" dirty="0"/>
              <a:t>|---block_2</a:t>
            </a:r>
          </a:p>
          <a:p>
            <a:r>
              <a:rPr kumimoji="1" lang="en-US" altLang="zh-CN" sz="1600" dirty="0"/>
              <a:t>|---conv_1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(1,128,128)</a:t>
            </a:r>
          </a:p>
          <a:p>
            <a:r>
              <a:rPr kumimoji="1" lang="en-US" altLang="zh-CN" sz="1600" dirty="0"/>
              <a:t>|---conv_2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(1,128,28)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169A6-5729-5940-957D-C2C432F65A69}"/>
              </a:ext>
            </a:extLst>
          </p:cNvPr>
          <p:cNvSpPr/>
          <p:nvPr/>
        </p:nvSpPr>
        <p:spPr>
          <a:xfrm>
            <a:off x="539552" y="5610133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未量化，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中使用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型存储</a:t>
            </a:r>
            <a:r>
              <a:rPr kumimoji="1" lang="en-US" altLang="zh-CN" sz="1800" dirty="0"/>
              <a:t>feature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weight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测试成功，</a:t>
            </a:r>
            <a:r>
              <a:rPr kumimoji="1" lang="en-US" altLang="zh-CN" sz="1800" dirty="0" err="1"/>
              <a:t>Wavenet</a:t>
            </a:r>
            <a:r>
              <a:rPr kumimoji="1" lang="zh-CN" altLang="en-US" sz="1800" dirty="0"/>
              <a:t>最后一层的输出部分节选，如右图所示。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360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63054" y="1916832"/>
            <a:ext cx="681789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卷积方式根据硬件需要做了修正。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Kernel</a:t>
            </a:r>
            <a:r>
              <a:rPr kumimoji="1" lang="zh-CN" altLang="en-US" dirty="0"/>
              <a:t>内不同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r>
              <a:rPr kumimoji="1" lang="zh-CN" altLang="en-US" dirty="0"/>
              <a:t>，先累加。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之后，不同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之间，使用</a:t>
            </a:r>
            <a:r>
              <a:rPr lang="en-US" altLang="zh-CN" dirty="0"/>
              <a:t>16</a:t>
            </a:r>
            <a:r>
              <a:rPr lang="zh-CN" altLang="en-US" dirty="0"/>
              <a:t>位加法树相加。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大于</a:t>
            </a:r>
            <a:r>
              <a:rPr lang="en-US" altLang="zh-CN" dirty="0"/>
              <a:t>16</a:t>
            </a:r>
            <a:r>
              <a:rPr lang="zh-CN" altLang="en-US" dirty="0"/>
              <a:t>，则加法树结果再次进行累加。</a:t>
            </a:r>
          </a:p>
        </p:txBody>
      </p:sp>
    </p:spTree>
    <p:extLst>
      <p:ext uri="{BB962C8B-B14F-4D97-AF65-F5344CB8AC3E}">
        <p14:creationId xmlns:p14="http://schemas.microsoft.com/office/powerpoint/2010/main" val="24437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15616" y="1700808"/>
            <a:ext cx="589616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目前实现了几个层次的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模拟硬件的</a:t>
            </a:r>
            <a:r>
              <a:rPr kumimoji="1" lang="en-US" altLang="zh-CN" dirty="0"/>
              <a:t>PE</a:t>
            </a:r>
            <a:r>
              <a:rPr kumimoji="1" lang="zh-CN" altLang="en-US" dirty="0"/>
              <a:t>阵列以及卷积数据处理流程。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caffe</a:t>
            </a:r>
            <a:r>
              <a:rPr kumimoji="1" lang="zh-CN" altLang="en-US" dirty="0"/>
              <a:t>的卷积计算方式，直接计算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数据作为输入。</a:t>
            </a:r>
            <a:endParaRPr kumimoji="1" lang="en-US" altLang="zh-CN" dirty="0"/>
          </a:p>
          <a:p>
            <a:pPr marL="914400" lvl="1" indent="-457200">
              <a:buFont typeface="+mj-lt"/>
              <a:buAutoNum type="alphaLcParenR"/>
            </a:pPr>
            <a:endParaRPr kumimoji="1"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位量化和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位量化的数据作为输入。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62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Plan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226CF-00E5-D449-B635-14FD7E12B9A3}"/>
              </a:ext>
            </a:extLst>
          </p:cNvPr>
          <p:cNvSpPr/>
          <p:nvPr/>
        </p:nvSpPr>
        <p:spPr>
          <a:xfrm>
            <a:off x="1115616" y="1700808"/>
            <a:ext cx="61926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加法乘法等有硬件内部会截位的操作，在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中实现成截位位数可调的函数，方便对比精度损失。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中将模型进行量化，有必要的话量化后</a:t>
            </a:r>
            <a:r>
              <a:rPr kumimoji="1" lang="en-US" altLang="zh-CN" dirty="0"/>
              <a:t>fine-tuning</a:t>
            </a:r>
            <a:r>
              <a:rPr kumimoji="1" lang="zh-CN" altLang="en-US" dirty="0"/>
              <a:t>，获得可用的量化</a:t>
            </a:r>
            <a:r>
              <a:rPr kumimoji="1" lang="en-US" altLang="zh-CN" dirty="0" err="1"/>
              <a:t>WaveNet</a:t>
            </a:r>
            <a:r>
              <a:rPr kumimoji="1" lang="zh-CN" altLang="en-US" dirty="0"/>
              <a:t>模型。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对比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量化后的结果。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1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Convolution</a:t>
            </a:r>
            <a:endParaRPr 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38F1D-6E4F-4342-A106-AB17F736680A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CE7C2-DE18-4B4C-AE27-4A06D00B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Batch</a:t>
            </a:r>
            <a:r>
              <a:rPr lang="zh-CN" altLang="en-US" sz="2600" dirty="0"/>
              <a:t> </a:t>
            </a:r>
            <a:r>
              <a:rPr lang="en-US" altLang="zh-CN" sz="2600" dirty="0"/>
              <a:t>Normalization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80007-9D67-AD43-919C-6DAF73BC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9B697D-4443-5A4E-9243-D89AB7E4CC67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90F67E-24C3-8D40-8587-632A33FC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34" y="4739210"/>
            <a:ext cx="5289600" cy="6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Activation</a:t>
            </a:r>
            <a:r>
              <a:rPr lang="zh-CN" altLang="en-US" sz="2600" dirty="0"/>
              <a:t> </a:t>
            </a:r>
            <a:r>
              <a:rPr lang="en-US" altLang="zh-CN" sz="2600" dirty="0"/>
              <a:t>Function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0181E-2EE1-B64C-A15D-47BCDD5A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76872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C3AADB-A1B0-054A-9450-D0E6F18770EC}"/>
              </a:ext>
            </a:extLst>
          </p:cNvPr>
          <p:cNvSpPr/>
          <p:nvPr/>
        </p:nvSpPr>
        <p:spPr>
          <a:xfrm>
            <a:off x="1736892" y="1452538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928B6-475F-1D49-A05F-330F6236FB1A}"/>
              </a:ext>
            </a:extLst>
          </p:cNvPr>
          <p:cNvSpPr/>
          <p:nvPr/>
        </p:nvSpPr>
        <p:spPr>
          <a:xfrm>
            <a:off x="1547664" y="4805298"/>
            <a:ext cx="6513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测试时使用的是理想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tanh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，之后换成硬件中的分段函数。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071787" y="1772816"/>
            <a:ext cx="38320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Weight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的分布较广，从小于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0.01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到大于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都有。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Dynamic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Fixed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Point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的公共指数部分，目前有两种取值策略：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）根据最大数取值，比如最大数是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2.5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。但这样缺点是较小数会精度损失。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）舍弃较大数，比如大于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的数全部设为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即可，较小数精度损失会小。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2AD505-6DED-994E-A48A-EF41478A9164}"/>
              </a:ext>
            </a:extLst>
          </p:cNvPr>
          <p:cNvSpPr/>
          <p:nvPr/>
        </p:nvSpPr>
        <p:spPr>
          <a:xfrm>
            <a:off x="6156176" y="4653136"/>
            <a:ext cx="2377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二进制0.000</a:t>
            </a:r>
            <a:r>
              <a:rPr lang="en-US" altLang="zh-CN" dirty="0"/>
              <a:t>0</a:t>
            </a:r>
            <a:r>
              <a:rPr lang="zh-CN" altLang="en-US" dirty="0"/>
              <a:t>001等于十进制</a:t>
            </a:r>
            <a:r>
              <a:rPr lang="en-US" altLang="zh-CN" dirty="0"/>
              <a:t>0.02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6A84FD-A1FE-5A42-A4BF-81826D1F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48" y="2276872"/>
            <a:ext cx="30226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2B017-C78D-4A43-8269-DA3C24AD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464993"/>
            <a:ext cx="2598491" cy="29523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A1D374-9107-C941-B939-FEEC4D63A1FE}"/>
              </a:ext>
            </a:extLst>
          </p:cNvPr>
          <p:cNvSpPr/>
          <p:nvPr/>
        </p:nvSpPr>
        <p:spPr>
          <a:xfrm>
            <a:off x="3888246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8D93B-8917-3A47-852D-0457B39F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70064"/>
            <a:ext cx="2598491" cy="29523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3E550D-1C00-7248-98AF-2076A1479FB1}"/>
              </a:ext>
            </a:extLst>
          </p:cNvPr>
          <p:cNvSpPr/>
          <p:nvPr/>
        </p:nvSpPr>
        <p:spPr>
          <a:xfrm>
            <a:off x="6615002" y="1888929"/>
            <a:ext cx="163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F781EA-1508-D143-A29D-D8A51D79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64993"/>
            <a:ext cx="2598491" cy="29523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4BBA39-4849-1B40-87D6-C96D4D539CF6}"/>
              </a:ext>
            </a:extLst>
          </p:cNvPr>
          <p:cNvSpPr/>
          <p:nvPr/>
        </p:nvSpPr>
        <p:spPr>
          <a:xfrm>
            <a:off x="899914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467544" y="1257334"/>
            <a:ext cx="3321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 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测试结果：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071A5F-AF9F-4448-9A49-C22BB13EEF43}"/>
              </a:ext>
            </a:extLst>
          </p:cNvPr>
          <p:cNvSpPr/>
          <p:nvPr/>
        </p:nvSpPr>
        <p:spPr>
          <a:xfrm>
            <a:off x="899914" y="5671953"/>
            <a:ext cx="5544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结果和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相比偏小，目前怀疑是因为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DFP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的舍入误差，也有可能是代码出错，还需进一步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debug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3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1619672" y="2204864"/>
            <a:ext cx="402462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不同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dilated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reate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的卷积测试。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完成网络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mapping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6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2019.3.11</a:t>
            </a:r>
          </a:p>
        </p:txBody>
      </p:sp>
    </p:spTree>
    <p:extLst>
      <p:ext uri="{BB962C8B-B14F-4D97-AF65-F5344CB8AC3E}">
        <p14:creationId xmlns:p14="http://schemas.microsoft.com/office/powerpoint/2010/main" val="2798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 model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15D366-F125-DE47-A01F-541DEFE7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221088"/>
            <a:ext cx="5032226" cy="22890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D2CF1B-7E0D-284E-8A86-DF7330FF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217990"/>
            <a:ext cx="5032225" cy="23724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D5ED88-977D-6B47-A655-C736356E2FDB}"/>
              </a:ext>
            </a:extLst>
          </p:cNvPr>
          <p:cNvSpPr/>
          <p:nvPr/>
        </p:nvSpPr>
        <p:spPr>
          <a:xfrm>
            <a:off x="5724127" y="2023799"/>
            <a:ext cx="30243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上次使用的测试方法有点问题，使用的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位与</a:t>
            </a:r>
            <a:r>
              <a:rPr kumimoji="1" lang="en-US" altLang="zh-CN" sz="1800" dirty="0"/>
              <a:t>16</a:t>
            </a:r>
            <a:r>
              <a:rPr kumimoji="1" lang="zh-CN" altLang="en-US" sz="1800" dirty="0"/>
              <a:t>位量化的数据与</a:t>
            </a:r>
            <a:r>
              <a:rPr kumimoji="1" lang="en-US" altLang="zh-CN" sz="1800" dirty="0" err="1"/>
              <a:t>tensorflow</a:t>
            </a:r>
            <a:r>
              <a:rPr kumimoji="1" lang="zh-CN" altLang="en-US" sz="1800" dirty="0"/>
              <a:t>中的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型进行误差比较。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现在做了改动，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中原有流程不变，数据改成</a:t>
            </a:r>
            <a:r>
              <a:rPr kumimoji="1" lang="en-US" altLang="zh-CN" sz="1800" dirty="0"/>
              <a:t>float</a:t>
            </a:r>
            <a:r>
              <a:rPr kumimoji="1" lang="zh-CN" altLang="en-US" sz="1800" dirty="0"/>
              <a:t>型，方便在同一基准进行比较。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4995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318247-9f19-4aee-8d68-9b2c5214c49b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1047</TotalTime>
  <Words>668</Words>
  <Application>Microsoft Macintosh PowerPoint</Application>
  <PresentationFormat>全屏显示(4:3)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Open Sans</vt:lpstr>
      <vt:lpstr>Arial</vt:lpstr>
      <vt:lpstr>Wingdings</vt:lpstr>
      <vt:lpstr>BCRC PPT模板</vt:lpstr>
      <vt:lpstr>Conv Layer</vt:lpstr>
      <vt:lpstr>Convolution</vt:lpstr>
      <vt:lpstr>Batch Normalization</vt:lpstr>
      <vt:lpstr>Activation Function</vt:lpstr>
      <vt:lpstr>C model</vt:lpstr>
      <vt:lpstr>C model</vt:lpstr>
      <vt:lpstr>Plan</vt:lpstr>
      <vt:lpstr>PowerPoint 演示文稿</vt:lpstr>
      <vt:lpstr>C model</vt:lpstr>
      <vt:lpstr>C model</vt:lpstr>
      <vt:lpstr>C model</vt:lpstr>
      <vt:lpstr>C model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Microsoft Office User</cp:lastModifiedBy>
  <cp:revision>1593</cp:revision>
  <dcterms:created xsi:type="dcterms:W3CDTF">2016-12-26T10:45:00Z</dcterms:created>
  <dcterms:modified xsi:type="dcterms:W3CDTF">2020-03-12T01:10:44Z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