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565" r:id="rId2"/>
    <p:sldId id="570" r:id="rId3"/>
    <p:sldId id="568" r:id="rId4"/>
    <p:sldId id="567" r:id="rId5"/>
    <p:sldId id="564" r:id="rId6"/>
    <p:sldId id="566" r:id="rId7"/>
    <p:sldId id="569" r:id="rId8"/>
    <p:sldId id="571" r:id="rId9"/>
    <p:sldId id="572" r:id="rId10"/>
    <p:sldId id="573" r:id="rId11"/>
    <p:sldId id="574" r:id="rId12"/>
    <p:sldId id="575" r:id="rId13"/>
    <p:sldId id="576" r:id="rId14"/>
    <p:sldId id="579" r:id="rId15"/>
    <p:sldId id="577" r:id="rId16"/>
    <p:sldId id="578" r:id="rId17"/>
    <p:sldId id="5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2" autoAdjust="0"/>
    <p:restoredTop sz="91353" autoAdjust="0"/>
  </p:normalViewPr>
  <p:slideViewPr>
    <p:cSldViewPr>
      <p:cViewPr>
        <p:scale>
          <a:sx n="100" d="100"/>
          <a:sy n="100" d="100"/>
        </p:scale>
        <p:origin x="662" y="-52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80F50-4D70-4920-9D7E-FD70DFC258E2}" type="datetimeFigureOut">
              <a:rPr lang="zh-CN" altLang="en-US" smtClean="0"/>
              <a:pPr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66E4-926B-4002-B891-1AAF2AAB2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4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837E-30EC-4220-A762-841B2BD91EA6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5172-2673-419C-B32C-37E307511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18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5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2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5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9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2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0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8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8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6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4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0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2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1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58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1000125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28625" y="285750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28625" y="6286500"/>
            <a:ext cx="82867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28625" y="6407150"/>
            <a:ext cx="82153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aseline="0" dirty="0">
                <a:latin typeface="+mn-lt"/>
                <a:ea typeface="+mn-ea"/>
              </a:rPr>
              <a:t>  </a:t>
            </a:r>
            <a:fld id="{460B2A96-373C-46A0-9A6E-52869FA3617C}" type="slidenum">
              <a:rPr lang="en-US" altLang="zh-CN" sz="1400" baseline="0" smtClean="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i="1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>
            <a:lvl1pPr algn="l">
              <a:defRPr sz="2800" b="1"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00660"/>
          </a:xfrm>
        </p:spPr>
        <p:txBody>
          <a:bodyPr/>
          <a:lstStyle>
            <a:lvl1pPr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j-cs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+mn-lt"/>
                <a:ea typeface="楷体" panose="02010609060101010101" pitchFamily="49" charset="-122"/>
              </a:defRPr>
            </a:lvl2pPr>
            <a:lvl3pPr>
              <a:defRPr sz="1800">
                <a:latin typeface="+mn-lt"/>
                <a:ea typeface="楷体" panose="02010609060101010101" pitchFamily="49" charset="-122"/>
              </a:defRPr>
            </a:lvl3pPr>
            <a:lvl4pPr>
              <a:defRPr sz="1600">
                <a:latin typeface="+mn-lt"/>
                <a:ea typeface="楷体" panose="02010609060101010101" pitchFamily="49" charset="-122"/>
              </a:defRPr>
            </a:lvl4pPr>
            <a:lvl5pPr>
              <a:defRPr sz="1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55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1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10bit-multipler</a:t>
            </a:r>
          </a:p>
          <a:p>
            <a:r>
              <a:rPr lang="en-US" altLang="zh-CN" sz="2000" dirty="0"/>
              <a:t>187.2048 </a:t>
            </a:r>
            <a:r>
              <a:rPr lang="en-US" altLang="zh-CN" sz="2000" dirty="0" err="1"/>
              <a:t>nw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020690-9F12-4361-B5EA-019C6788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154907"/>
            <a:ext cx="6210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DFCNQD1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B36CA-B1BC-4424-96D2-3C60BC02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94" y="1844824"/>
            <a:ext cx="5324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</a:t>
            </a:r>
          </a:p>
          <a:p>
            <a:r>
              <a:rPr lang="en-US" altLang="zh-CN" sz="2000" dirty="0"/>
              <a:t>54.6066 </a:t>
            </a:r>
            <a:r>
              <a:rPr lang="en-US" altLang="zh-CN" sz="2000" dirty="0" err="1"/>
              <a:t>nw</a:t>
            </a:r>
            <a:r>
              <a:rPr lang="en-US" altLang="zh-CN" sz="2000" dirty="0"/>
              <a:t> -&gt; 358.2628pw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9768B0-AFDD-43BA-AE1F-2A874B37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9314"/>
            <a:ext cx="65436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6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10bit-MFCC-compute-module</a:t>
            </a:r>
          </a:p>
          <a:p>
            <a:r>
              <a:rPr lang="en-US" altLang="zh-CN" sz="2000" dirty="0"/>
              <a:t>1.0510 </a:t>
            </a:r>
            <a:r>
              <a:rPr lang="en-US" altLang="zh-CN" sz="2000" dirty="0" err="1"/>
              <a:t>uw</a:t>
            </a:r>
            <a:r>
              <a:rPr lang="en-US" altLang="zh-CN" sz="2000" dirty="0"/>
              <a:t> -&gt; 44.537 </a:t>
            </a:r>
            <a:r>
              <a:rPr lang="en-US" altLang="zh-CN" sz="2000" dirty="0" err="1"/>
              <a:t>nw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20A05D-2602-4810-8CFB-3059D1A1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564904"/>
            <a:ext cx="6200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6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15. MFCC hardware design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Have one butterfly module to calculate </a:t>
            </a:r>
            <a:r>
              <a:rPr lang="en-US" altLang="zh-CN" dirty="0" err="1"/>
              <a:t>fft</a:t>
            </a:r>
            <a:r>
              <a:rPr lang="en-US" altLang="zh-CN" dirty="0"/>
              <a:t>, and other modules to calculate other operations, such like </a:t>
            </a:r>
            <a:r>
              <a:rPr lang="en-US" altLang="zh-CN" dirty="0" err="1"/>
              <a:t>mel</a:t>
            </a:r>
            <a:r>
              <a:rPr lang="en-US" altLang="zh-CN" dirty="0"/>
              <a:t>-filter, DCT…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F08FA81-3A35-4244-A2BD-B17A0308D01A}"/>
              </a:ext>
            </a:extLst>
          </p:cNvPr>
          <p:cNvSpPr/>
          <p:nvPr/>
        </p:nvSpPr>
        <p:spPr>
          <a:xfrm>
            <a:off x="1724864" y="2996952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900824-1D06-4BA8-BB8D-23A06350E314}"/>
              </a:ext>
            </a:extLst>
          </p:cNvPr>
          <p:cNvSpPr/>
          <p:nvPr/>
        </p:nvSpPr>
        <p:spPr>
          <a:xfrm>
            <a:off x="1724864" y="3410154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90C816-6858-4893-8356-8AD25E4DAA99}"/>
              </a:ext>
            </a:extLst>
          </p:cNvPr>
          <p:cNvSpPr/>
          <p:nvPr/>
        </p:nvSpPr>
        <p:spPr>
          <a:xfrm>
            <a:off x="1724864" y="382097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AEC9A4-979C-45C3-8BAF-821023718FC5}"/>
              </a:ext>
            </a:extLst>
          </p:cNvPr>
          <p:cNvSpPr/>
          <p:nvPr/>
        </p:nvSpPr>
        <p:spPr>
          <a:xfrm>
            <a:off x="2267744" y="2996952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1DEFAF4-BCFE-4CEE-B930-19E4D7DCA5AC}"/>
              </a:ext>
            </a:extLst>
          </p:cNvPr>
          <p:cNvSpPr/>
          <p:nvPr/>
        </p:nvSpPr>
        <p:spPr>
          <a:xfrm>
            <a:off x="2267744" y="3408965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4F12E3-E476-441C-A6FF-BF61E233FB8A}"/>
              </a:ext>
            </a:extLst>
          </p:cNvPr>
          <p:cNvSpPr/>
          <p:nvPr/>
        </p:nvSpPr>
        <p:spPr>
          <a:xfrm>
            <a:off x="2267744" y="382097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487DEC6-6032-4AC6-829E-EF6C1316B328}"/>
              </a:ext>
            </a:extLst>
          </p:cNvPr>
          <p:cNvSpPr/>
          <p:nvPr/>
        </p:nvSpPr>
        <p:spPr>
          <a:xfrm>
            <a:off x="2810624" y="314096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93ED7E-5D09-4B16-935E-464485C87A65}"/>
              </a:ext>
            </a:extLst>
          </p:cNvPr>
          <p:cNvSpPr/>
          <p:nvPr/>
        </p:nvSpPr>
        <p:spPr>
          <a:xfrm>
            <a:off x="2810624" y="3552981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17FDE7E-BF99-43E2-8068-865ADD7BD5B2}"/>
              </a:ext>
            </a:extLst>
          </p:cNvPr>
          <p:cNvSpPr/>
          <p:nvPr/>
        </p:nvSpPr>
        <p:spPr>
          <a:xfrm>
            <a:off x="3353504" y="2800643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572FBF4-3C59-43E1-8A44-7DC86B299179}"/>
              </a:ext>
            </a:extLst>
          </p:cNvPr>
          <p:cNvSpPr/>
          <p:nvPr/>
        </p:nvSpPr>
        <p:spPr>
          <a:xfrm>
            <a:off x="3353504" y="3212656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7BBA49-4D78-4BC3-80B1-9C5C5DA13B9F}"/>
              </a:ext>
            </a:extLst>
          </p:cNvPr>
          <p:cNvSpPr/>
          <p:nvPr/>
        </p:nvSpPr>
        <p:spPr>
          <a:xfrm>
            <a:off x="3353504" y="3624669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9FC003-FF50-4BED-BECD-9B4DDEC7DE4E}"/>
              </a:ext>
            </a:extLst>
          </p:cNvPr>
          <p:cNvSpPr/>
          <p:nvPr/>
        </p:nvSpPr>
        <p:spPr>
          <a:xfrm>
            <a:off x="3353504" y="4036682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49A8DD-C1B6-49D5-A251-B259E42AFF8C}"/>
              </a:ext>
            </a:extLst>
          </p:cNvPr>
          <p:cNvSpPr/>
          <p:nvPr/>
        </p:nvSpPr>
        <p:spPr>
          <a:xfrm>
            <a:off x="1547664" y="2708920"/>
            <a:ext cx="3096344" cy="17281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345B95-310B-44BA-B107-25865282B38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012896" y="3140968"/>
            <a:ext cx="254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0137BA-7B08-4431-B5AE-5BD80B07C69A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012896" y="3552981"/>
            <a:ext cx="254848" cy="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0D49BDA-BD8A-4882-91A1-986202BD983B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012896" y="3964994"/>
            <a:ext cx="254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A7A4A6C-3399-4496-8348-00CA6F5341B5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2555776" y="3140968"/>
            <a:ext cx="297029" cy="4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5C0DAA-AF7E-478E-B920-B146973A67D5}"/>
              </a:ext>
            </a:extLst>
          </p:cNvPr>
          <p:cNvCxnSpPr>
            <a:stCxn id="9" idx="6"/>
            <a:endCxn id="11" idx="3"/>
          </p:cNvCxnSpPr>
          <p:nvPr/>
        </p:nvCxnSpPr>
        <p:spPr>
          <a:xfrm flipV="1">
            <a:off x="2555776" y="3386819"/>
            <a:ext cx="297029" cy="16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D5704DB-80E6-411E-B50D-BB3321A06BEB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2555776" y="3140968"/>
            <a:ext cx="297029" cy="45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5F2461-F234-4618-899D-6008CCF9B4B3}"/>
              </a:ext>
            </a:extLst>
          </p:cNvPr>
          <p:cNvCxnSpPr>
            <a:stCxn id="10" idx="6"/>
            <a:endCxn id="12" idx="3"/>
          </p:cNvCxnSpPr>
          <p:nvPr/>
        </p:nvCxnSpPr>
        <p:spPr>
          <a:xfrm flipV="1">
            <a:off x="2555776" y="3798832"/>
            <a:ext cx="297029" cy="16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A727610-BD5C-4169-BFA8-0BD0732C17C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098656" y="2944659"/>
            <a:ext cx="254848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E8AAB42-56AA-401F-9013-223DC33398E0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3098656" y="3284984"/>
            <a:ext cx="254848" cy="7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29C845B-3B53-49F1-A690-13402BE792BF}"/>
              </a:ext>
            </a:extLst>
          </p:cNvPr>
          <p:cNvCxnSpPr>
            <a:cxnSpLocks/>
          </p:cNvCxnSpPr>
          <p:nvPr/>
        </p:nvCxnSpPr>
        <p:spPr>
          <a:xfrm>
            <a:off x="3098656" y="3619517"/>
            <a:ext cx="254848" cy="7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D34E5E-40D0-4A24-A3FA-9AE10D091468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3098656" y="3696997"/>
            <a:ext cx="254848" cy="48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730EC76-B1D2-41A7-98FB-0BF580F2BD46}"/>
              </a:ext>
            </a:extLst>
          </p:cNvPr>
          <p:cNvSpPr txBox="1"/>
          <p:nvPr/>
        </p:nvSpPr>
        <p:spPr>
          <a:xfrm>
            <a:off x="3818736" y="2852936"/>
            <a:ext cx="75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Butterfly module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22E1D8-F94A-4C54-91D4-07C008DEEF82}"/>
              </a:ext>
            </a:extLst>
          </p:cNvPr>
          <p:cNvSpPr/>
          <p:nvPr/>
        </p:nvSpPr>
        <p:spPr>
          <a:xfrm>
            <a:off x="5186888" y="3213296"/>
            <a:ext cx="863332" cy="58553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0D6082-8811-4DBB-BFE3-EED41E185689}"/>
              </a:ext>
            </a:extLst>
          </p:cNvPr>
          <p:cNvSpPr txBox="1"/>
          <p:nvPr/>
        </p:nvSpPr>
        <p:spPr>
          <a:xfrm>
            <a:off x="5220454" y="3284984"/>
            <a:ext cx="8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Mel_filter</a:t>
            </a:r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module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B2DFC6-4B7B-4320-A19F-F2AD7F250E8B}"/>
              </a:ext>
            </a:extLst>
          </p:cNvPr>
          <p:cNvSpPr/>
          <p:nvPr/>
        </p:nvSpPr>
        <p:spPr>
          <a:xfrm>
            <a:off x="6516216" y="3213296"/>
            <a:ext cx="863332" cy="58553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3B5BAE6-A35C-4745-8EEA-01611EF8CD28}"/>
              </a:ext>
            </a:extLst>
          </p:cNvPr>
          <p:cNvSpPr txBox="1"/>
          <p:nvPr/>
        </p:nvSpPr>
        <p:spPr>
          <a:xfrm>
            <a:off x="6549782" y="3284984"/>
            <a:ext cx="8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DCT</a:t>
            </a:r>
          </a:p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28AAFEC-9889-4448-8EDC-740C3D2F5A96}"/>
              </a:ext>
            </a:extLst>
          </p:cNvPr>
          <p:cNvSpPr txBox="1"/>
          <p:nvPr/>
        </p:nvSpPr>
        <p:spPr>
          <a:xfrm>
            <a:off x="95763" y="3239067"/>
            <a:ext cx="98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frame input signals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53DB4CA-CD0D-4C61-A94F-CE85B7FB6D64}"/>
              </a:ext>
            </a:extLst>
          </p:cNvPr>
          <p:cNvSpPr/>
          <p:nvPr/>
        </p:nvSpPr>
        <p:spPr>
          <a:xfrm>
            <a:off x="1081668" y="3408965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09033E2E-79B7-4316-8575-B5C49CD20192}"/>
              </a:ext>
            </a:extLst>
          </p:cNvPr>
          <p:cNvSpPr/>
          <p:nvPr/>
        </p:nvSpPr>
        <p:spPr>
          <a:xfrm>
            <a:off x="4788406" y="3416069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525369C1-5419-40E0-88B6-14051966CF3F}"/>
              </a:ext>
            </a:extLst>
          </p:cNvPr>
          <p:cNvSpPr/>
          <p:nvPr/>
        </p:nvSpPr>
        <p:spPr>
          <a:xfrm>
            <a:off x="6139202" y="3408965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E827655E-9734-4396-8134-125D7A7D43BD}"/>
              </a:ext>
            </a:extLst>
          </p:cNvPr>
          <p:cNvSpPr/>
          <p:nvPr/>
        </p:nvSpPr>
        <p:spPr>
          <a:xfrm>
            <a:off x="7497070" y="3395728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B76B5D-C66B-4FB9-80D6-6C8A256EA494}"/>
              </a:ext>
            </a:extLst>
          </p:cNvPr>
          <p:cNvSpPr txBox="1"/>
          <p:nvPr/>
        </p:nvSpPr>
        <p:spPr>
          <a:xfrm>
            <a:off x="7917945" y="3275982"/>
            <a:ext cx="98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Mfcc</a:t>
            </a:r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feature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3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15. MFCC hardware design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Have one butterfly module to calculate </a:t>
            </a:r>
            <a:r>
              <a:rPr lang="en-US" altLang="zh-CN" dirty="0" err="1"/>
              <a:t>fft</a:t>
            </a:r>
            <a:r>
              <a:rPr lang="en-US" altLang="zh-CN" dirty="0"/>
              <a:t>, and other modules to calculate other operations, such like </a:t>
            </a:r>
            <a:r>
              <a:rPr lang="en-US" altLang="zh-CN" dirty="0" err="1"/>
              <a:t>mel</a:t>
            </a:r>
            <a:r>
              <a:rPr lang="en-US" altLang="zh-CN" dirty="0"/>
              <a:t>-filter, DCT…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EA22CA77-28C4-41B3-9B0D-EA60FA3D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5595133" cy="36779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460889-C1C9-4E53-8AE8-245D23AEDAC5}"/>
              </a:ext>
            </a:extLst>
          </p:cNvPr>
          <p:cNvSpPr/>
          <p:nvPr/>
        </p:nvSpPr>
        <p:spPr>
          <a:xfrm>
            <a:off x="1331640" y="2420888"/>
            <a:ext cx="720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466646A-5D52-47BF-9E3B-EBDC0E379FA0}"/>
              </a:ext>
            </a:extLst>
          </p:cNvPr>
          <p:cNvSpPr/>
          <p:nvPr/>
        </p:nvSpPr>
        <p:spPr>
          <a:xfrm>
            <a:off x="1331640" y="2824748"/>
            <a:ext cx="720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3BF62C-23AB-4A39-BFFB-7F16D0310DD7}"/>
              </a:ext>
            </a:extLst>
          </p:cNvPr>
          <p:cNvSpPr/>
          <p:nvPr/>
        </p:nvSpPr>
        <p:spPr>
          <a:xfrm>
            <a:off x="1322532" y="5337212"/>
            <a:ext cx="720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FC8A01B-8EB9-44D3-B4EC-C9F2D7F2A0B6}"/>
              </a:ext>
            </a:extLst>
          </p:cNvPr>
          <p:cNvSpPr/>
          <p:nvPr/>
        </p:nvSpPr>
        <p:spPr>
          <a:xfrm>
            <a:off x="2267744" y="2420888"/>
            <a:ext cx="720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F3058C-D5EE-4D1A-9547-BF4D32D50E89}"/>
              </a:ext>
            </a:extLst>
          </p:cNvPr>
          <p:cNvSpPr/>
          <p:nvPr/>
        </p:nvSpPr>
        <p:spPr>
          <a:xfrm>
            <a:off x="2267744" y="2824748"/>
            <a:ext cx="720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44E7EC2-5EF8-4800-87FE-1CCB09917E6E}"/>
              </a:ext>
            </a:extLst>
          </p:cNvPr>
          <p:cNvSpPr/>
          <p:nvPr/>
        </p:nvSpPr>
        <p:spPr>
          <a:xfrm>
            <a:off x="2269684" y="5337212"/>
            <a:ext cx="7200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48E0080-717F-4A90-A4FB-95120D52CF55}"/>
              </a:ext>
            </a:extLst>
          </p:cNvPr>
          <p:cNvSpPr/>
          <p:nvPr/>
        </p:nvSpPr>
        <p:spPr>
          <a:xfrm>
            <a:off x="4139952" y="2420888"/>
            <a:ext cx="129614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7799871-721D-45C0-BCDA-557593CD6076}"/>
              </a:ext>
            </a:extLst>
          </p:cNvPr>
          <p:cNvSpPr/>
          <p:nvPr/>
        </p:nvSpPr>
        <p:spPr>
          <a:xfrm>
            <a:off x="4121656" y="2824748"/>
            <a:ext cx="129614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AE4CCE2-CC7B-4338-9D1E-BBB3FC81A3AF}"/>
              </a:ext>
            </a:extLst>
          </p:cNvPr>
          <p:cNvSpPr/>
          <p:nvPr/>
        </p:nvSpPr>
        <p:spPr>
          <a:xfrm>
            <a:off x="4155936" y="5322791"/>
            <a:ext cx="129614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D399DD-0861-4AA0-AD1D-8805EA8651F9}"/>
              </a:ext>
            </a:extLst>
          </p:cNvPr>
          <p:cNvSpPr txBox="1"/>
          <p:nvPr/>
        </p:nvSpPr>
        <p:spPr>
          <a:xfrm>
            <a:off x="6310150" y="2169125"/>
            <a:ext cx="272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To calculate 256 input real FFT,</a:t>
            </a:r>
          </a:p>
          <a:p>
            <a:r>
              <a:rPr lang="en-US" altLang="zh-CN" sz="1600" dirty="0"/>
              <a:t>1 butterfly module will cost: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64</a:t>
            </a:r>
            <a:r>
              <a:rPr lang="en-US" altLang="zh-CN" sz="1600" dirty="0"/>
              <a:t> * </a:t>
            </a:r>
            <a:r>
              <a:rPr lang="en-US" altLang="zh-CN" sz="1600" dirty="0">
                <a:solidFill>
                  <a:srgbClr val="FF0000"/>
                </a:solidFill>
              </a:rPr>
              <a:t>7</a:t>
            </a:r>
            <a:r>
              <a:rPr lang="en-US" altLang="zh-CN" sz="1600" dirty="0"/>
              <a:t> = 448 </a:t>
            </a:r>
            <a:r>
              <a:rPr lang="en-US" altLang="zh-CN" sz="1600" dirty="0" err="1"/>
              <a:t>clk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462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15. MFCC hardware design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Have one MFCC compute module, </a:t>
            </a:r>
            <a:r>
              <a:rPr lang="en-US" altLang="zh-CN" dirty="0" err="1"/>
              <a:t>resuing</a:t>
            </a:r>
            <a:r>
              <a:rPr lang="en-US" altLang="zh-CN" dirty="0"/>
              <a:t> it to calculate all MFCC’s operations.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F08FA81-3A35-4244-A2BD-B17A0308D01A}"/>
              </a:ext>
            </a:extLst>
          </p:cNvPr>
          <p:cNvSpPr/>
          <p:nvPr/>
        </p:nvSpPr>
        <p:spPr>
          <a:xfrm>
            <a:off x="2804984" y="242088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900824-1D06-4BA8-BB8D-23A06350E314}"/>
              </a:ext>
            </a:extLst>
          </p:cNvPr>
          <p:cNvSpPr/>
          <p:nvPr/>
        </p:nvSpPr>
        <p:spPr>
          <a:xfrm>
            <a:off x="2804984" y="2834090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90C816-6858-4893-8356-8AD25E4DAA99}"/>
              </a:ext>
            </a:extLst>
          </p:cNvPr>
          <p:cNvSpPr/>
          <p:nvPr/>
        </p:nvSpPr>
        <p:spPr>
          <a:xfrm>
            <a:off x="2804984" y="3244914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AEC9A4-979C-45C3-8BAF-821023718FC5}"/>
              </a:ext>
            </a:extLst>
          </p:cNvPr>
          <p:cNvSpPr/>
          <p:nvPr/>
        </p:nvSpPr>
        <p:spPr>
          <a:xfrm>
            <a:off x="3347864" y="242088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1DEFAF4-BCFE-4CEE-B930-19E4D7DCA5AC}"/>
              </a:ext>
            </a:extLst>
          </p:cNvPr>
          <p:cNvSpPr/>
          <p:nvPr/>
        </p:nvSpPr>
        <p:spPr>
          <a:xfrm>
            <a:off x="3347864" y="2832901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4F12E3-E476-441C-A6FF-BF61E233FB8A}"/>
              </a:ext>
            </a:extLst>
          </p:cNvPr>
          <p:cNvSpPr/>
          <p:nvPr/>
        </p:nvSpPr>
        <p:spPr>
          <a:xfrm>
            <a:off x="3347864" y="3244914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487DEC6-6032-4AC6-829E-EF6C1316B328}"/>
              </a:ext>
            </a:extLst>
          </p:cNvPr>
          <p:cNvSpPr/>
          <p:nvPr/>
        </p:nvSpPr>
        <p:spPr>
          <a:xfrm>
            <a:off x="3890744" y="2564904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93ED7E-5D09-4B16-935E-464485C87A65}"/>
              </a:ext>
            </a:extLst>
          </p:cNvPr>
          <p:cNvSpPr/>
          <p:nvPr/>
        </p:nvSpPr>
        <p:spPr>
          <a:xfrm>
            <a:off x="3890744" y="2976917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17FDE7E-BF99-43E2-8068-865ADD7BD5B2}"/>
              </a:ext>
            </a:extLst>
          </p:cNvPr>
          <p:cNvSpPr/>
          <p:nvPr/>
        </p:nvSpPr>
        <p:spPr>
          <a:xfrm>
            <a:off x="4433624" y="2224579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572FBF4-3C59-43E1-8A44-7DC86B299179}"/>
              </a:ext>
            </a:extLst>
          </p:cNvPr>
          <p:cNvSpPr/>
          <p:nvPr/>
        </p:nvSpPr>
        <p:spPr>
          <a:xfrm>
            <a:off x="4433624" y="2636592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7BBA49-4D78-4BC3-80B1-9C5C5DA13B9F}"/>
              </a:ext>
            </a:extLst>
          </p:cNvPr>
          <p:cNvSpPr/>
          <p:nvPr/>
        </p:nvSpPr>
        <p:spPr>
          <a:xfrm>
            <a:off x="4433624" y="3048605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9FC003-FF50-4BED-BECD-9B4DDEC7DE4E}"/>
              </a:ext>
            </a:extLst>
          </p:cNvPr>
          <p:cNvSpPr/>
          <p:nvPr/>
        </p:nvSpPr>
        <p:spPr>
          <a:xfrm>
            <a:off x="4433624" y="346061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49A8DD-C1B6-49D5-A251-B259E42AFF8C}"/>
              </a:ext>
            </a:extLst>
          </p:cNvPr>
          <p:cNvSpPr/>
          <p:nvPr/>
        </p:nvSpPr>
        <p:spPr>
          <a:xfrm>
            <a:off x="2627784" y="2132856"/>
            <a:ext cx="3096344" cy="17281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345B95-310B-44BA-B107-25865282B38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93016" y="2564904"/>
            <a:ext cx="254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0137BA-7B08-4431-B5AE-5BD80B07C69A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93016" y="2976917"/>
            <a:ext cx="254848" cy="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0D49BDA-BD8A-4882-91A1-986202BD983B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093016" y="3388930"/>
            <a:ext cx="254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A7A4A6C-3399-4496-8348-00CA6F5341B5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3635896" y="2564904"/>
            <a:ext cx="297029" cy="4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5C0DAA-AF7E-478E-B920-B146973A67D5}"/>
              </a:ext>
            </a:extLst>
          </p:cNvPr>
          <p:cNvCxnSpPr>
            <a:stCxn id="9" idx="6"/>
            <a:endCxn id="11" idx="3"/>
          </p:cNvCxnSpPr>
          <p:nvPr/>
        </p:nvCxnSpPr>
        <p:spPr>
          <a:xfrm flipV="1">
            <a:off x="3635896" y="2810755"/>
            <a:ext cx="297029" cy="16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D5704DB-80E6-411E-B50D-BB3321A06BEB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3635896" y="2564904"/>
            <a:ext cx="297029" cy="45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5F2461-F234-4618-899D-6008CCF9B4B3}"/>
              </a:ext>
            </a:extLst>
          </p:cNvPr>
          <p:cNvCxnSpPr>
            <a:stCxn id="10" idx="6"/>
            <a:endCxn id="12" idx="3"/>
          </p:cNvCxnSpPr>
          <p:nvPr/>
        </p:nvCxnSpPr>
        <p:spPr>
          <a:xfrm flipV="1">
            <a:off x="3635896" y="3222768"/>
            <a:ext cx="297029" cy="16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A727610-BD5C-4169-BFA8-0BD0732C17C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4178776" y="2368595"/>
            <a:ext cx="254848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E8AAB42-56AA-401F-9013-223DC33398E0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4178776" y="2708920"/>
            <a:ext cx="254848" cy="7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29C845B-3B53-49F1-A690-13402BE792BF}"/>
              </a:ext>
            </a:extLst>
          </p:cNvPr>
          <p:cNvCxnSpPr>
            <a:cxnSpLocks/>
          </p:cNvCxnSpPr>
          <p:nvPr/>
        </p:nvCxnSpPr>
        <p:spPr>
          <a:xfrm>
            <a:off x="4178776" y="3043453"/>
            <a:ext cx="254848" cy="7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D34E5E-40D0-4A24-A3FA-9AE10D091468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4178776" y="3120933"/>
            <a:ext cx="254848" cy="48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730EC76-B1D2-41A7-98FB-0BF580F2BD46}"/>
              </a:ext>
            </a:extLst>
          </p:cNvPr>
          <p:cNvSpPr txBox="1"/>
          <p:nvPr/>
        </p:nvSpPr>
        <p:spPr>
          <a:xfrm>
            <a:off x="4898856" y="2276872"/>
            <a:ext cx="75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MFCC module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28AAFEC-9889-4448-8EDC-740C3D2F5A96}"/>
              </a:ext>
            </a:extLst>
          </p:cNvPr>
          <p:cNvSpPr txBox="1"/>
          <p:nvPr/>
        </p:nvSpPr>
        <p:spPr>
          <a:xfrm>
            <a:off x="1175883" y="2663003"/>
            <a:ext cx="98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frame input signals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53DB4CA-CD0D-4C61-A94F-CE85B7FB6D64}"/>
              </a:ext>
            </a:extLst>
          </p:cNvPr>
          <p:cNvSpPr/>
          <p:nvPr/>
        </p:nvSpPr>
        <p:spPr>
          <a:xfrm>
            <a:off x="2161788" y="2832901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68005802-3C3B-428C-85A1-FEC3B50DAEE4}"/>
              </a:ext>
            </a:extLst>
          </p:cNvPr>
          <p:cNvSpPr/>
          <p:nvPr/>
        </p:nvSpPr>
        <p:spPr>
          <a:xfrm>
            <a:off x="5896060" y="2792001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7930E96-FA37-44EE-B0C6-A1A26EF51CC4}"/>
              </a:ext>
            </a:extLst>
          </p:cNvPr>
          <p:cNvSpPr txBox="1"/>
          <p:nvPr/>
        </p:nvSpPr>
        <p:spPr>
          <a:xfrm>
            <a:off x="6316935" y="2672255"/>
            <a:ext cx="98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Mfcc</a:t>
            </a:r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feature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9E40C-C814-4FA3-9B3F-0566B1EE9821}"/>
              </a:ext>
            </a:extLst>
          </p:cNvPr>
          <p:cNvSpPr txBox="1"/>
          <p:nvPr/>
        </p:nvSpPr>
        <p:spPr>
          <a:xfrm>
            <a:off x="457200" y="416072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Compare to design1, </a:t>
            </a:r>
          </a:p>
          <a:p>
            <a:r>
              <a:rPr lang="en-US" altLang="zh-CN" sz="1600" dirty="0"/>
              <a:t>design 2 will cost two times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 because of hardware reusing;</a:t>
            </a:r>
          </a:p>
          <a:p>
            <a:r>
              <a:rPr lang="en-US" altLang="zh-CN" sz="1600" dirty="0"/>
              <a:t>And need more mux in hardware and more complicated control module;</a:t>
            </a:r>
          </a:p>
          <a:p>
            <a:r>
              <a:rPr lang="en-US" altLang="zh-CN" sz="1600" dirty="0"/>
              <a:t>And Reduce memory of middle data.</a:t>
            </a:r>
          </a:p>
        </p:txBody>
      </p:sp>
    </p:spTree>
    <p:extLst>
      <p:ext uri="{BB962C8B-B14F-4D97-AF65-F5344CB8AC3E}">
        <p14:creationId xmlns:p14="http://schemas.microsoft.com/office/powerpoint/2010/main" val="258245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15. MFCC hardware design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6440" y="117471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Using parallel butterfly module (bit-serial) to calculate FFT, other module to calculate other </a:t>
            </a:r>
            <a:r>
              <a:rPr lang="en-US" altLang="zh-CN" dirty="0" err="1"/>
              <a:t>opertions</a:t>
            </a:r>
            <a:r>
              <a:rPr lang="en-US" altLang="zh-CN" dirty="0"/>
              <a:t>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F08FA81-3A35-4244-A2BD-B17A0308D01A}"/>
              </a:ext>
            </a:extLst>
          </p:cNvPr>
          <p:cNvSpPr/>
          <p:nvPr/>
        </p:nvSpPr>
        <p:spPr>
          <a:xfrm>
            <a:off x="1589573" y="2276872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900824-1D06-4BA8-BB8D-23A06350E314}"/>
              </a:ext>
            </a:extLst>
          </p:cNvPr>
          <p:cNvSpPr/>
          <p:nvPr/>
        </p:nvSpPr>
        <p:spPr>
          <a:xfrm>
            <a:off x="1589573" y="2690074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90C816-6858-4893-8356-8AD25E4DAA99}"/>
              </a:ext>
            </a:extLst>
          </p:cNvPr>
          <p:cNvSpPr/>
          <p:nvPr/>
        </p:nvSpPr>
        <p:spPr>
          <a:xfrm>
            <a:off x="1589573" y="310089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AEC9A4-979C-45C3-8BAF-821023718FC5}"/>
              </a:ext>
            </a:extLst>
          </p:cNvPr>
          <p:cNvSpPr/>
          <p:nvPr/>
        </p:nvSpPr>
        <p:spPr>
          <a:xfrm>
            <a:off x="2132453" y="2276872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1DEFAF4-BCFE-4CEE-B930-19E4D7DCA5AC}"/>
              </a:ext>
            </a:extLst>
          </p:cNvPr>
          <p:cNvSpPr/>
          <p:nvPr/>
        </p:nvSpPr>
        <p:spPr>
          <a:xfrm>
            <a:off x="2132453" y="2688885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4F12E3-E476-441C-A6FF-BF61E233FB8A}"/>
              </a:ext>
            </a:extLst>
          </p:cNvPr>
          <p:cNvSpPr/>
          <p:nvPr/>
        </p:nvSpPr>
        <p:spPr>
          <a:xfrm>
            <a:off x="2132453" y="310089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487DEC6-6032-4AC6-829E-EF6C1316B328}"/>
              </a:ext>
            </a:extLst>
          </p:cNvPr>
          <p:cNvSpPr/>
          <p:nvPr/>
        </p:nvSpPr>
        <p:spPr>
          <a:xfrm>
            <a:off x="2675333" y="2420888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93ED7E-5D09-4B16-935E-464485C87A65}"/>
              </a:ext>
            </a:extLst>
          </p:cNvPr>
          <p:cNvSpPr/>
          <p:nvPr/>
        </p:nvSpPr>
        <p:spPr>
          <a:xfrm>
            <a:off x="2675333" y="2832901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17FDE7E-BF99-43E2-8068-865ADD7BD5B2}"/>
              </a:ext>
            </a:extLst>
          </p:cNvPr>
          <p:cNvSpPr/>
          <p:nvPr/>
        </p:nvSpPr>
        <p:spPr>
          <a:xfrm>
            <a:off x="3218213" y="2080563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572FBF4-3C59-43E1-8A44-7DC86B299179}"/>
              </a:ext>
            </a:extLst>
          </p:cNvPr>
          <p:cNvSpPr/>
          <p:nvPr/>
        </p:nvSpPr>
        <p:spPr>
          <a:xfrm>
            <a:off x="3218213" y="2492576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7BBA49-4D78-4BC3-80B1-9C5C5DA13B9F}"/>
              </a:ext>
            </a:extLst>
          </p:cNvPr>
          <p:cNvSpPr/>
          <p:nvPr/>
        </p:nvSpPr>
        <p:spPr>
          <a:xfrm>
            <a:off x="3218213" y="2904589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9FC003-FF50-4BED-BECD-9B4DDEC7DE4E}"/>
              </a:ext>
            </a:extLst>
          </p:cNvPr>
          <p:cNvSpPr/>
          <p:nvPr/>
        </p:nvSpPr>
        <p:spPr>
          <a:xfrm>
            <a:off x="3218213" y="3316602"/>
            <a:ext cx="288032" cy="28803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49A8DD-C1B6-49D5-A251-B259E42AFF8C}"/>
              </a:ext>
            </a:extLst>
          </p:cNvPr>
          <p:cNvSpPr/>
          <p:nvPr/>
        </p:nvSpPr>
        <p:spPr>
          <a:xfrm>
            <a:off x="1412373" y="1988840"/>
            <a:ext cx="3096344" cy="17281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345B95-310B-44BA-B107-25865282B38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877605" y="2420888"/>
            <a:ext cx="254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0137BA-7B08-4431-B5AE-5BD80B07C69A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1877605" y="2832901"/>
            <a:ext cx="254848" cy="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0D49BDA-BD8A-4882-91A1-986202BD983B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1877605" y="3244914"/>
            <a:ext cx="254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A7A4A6C-3399-4496-8348-00CA6F5341B5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2420485" y="2420888"/>
            <a:ext cx="297029" cy="4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5C0DAA-AF7E-478E-B920-B146973A67D5}"/>
              </a:ext>
            </a:extLst>
          </p:cNvPr>
          <p:cNvCxnSpPr>
            <a:stCxn id="9" idx="6"/>
            <a:endCxn id="11" idx="3"/>
          </p:cNvCxnSpPr>
          <p:nvPr/>
        </p:nvCxnSpPr>
        <p:spPr>
          <a:xfrm flipV="1">
            <a:off x="2420485" y="2666739"/>
            <a:ext cx="297029" cy="16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D5704DB-80E6-411E-B50D-BB3321A06BEB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2420485" y="2420888"/>
            <a:ext cx="297029" cy="45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5F2461-F234-4618-899D-6008CCF9B4B3}"/>
              </a:ext>
            </a:extLst>
          </p:cNvPr>
          <p:cNvCxnSpPr>
            <a:stCxn id="10" idx="6"/>
            <a:endCxn id="12" idx="3"/>
          </p:cNvCxnSpPr>
          <p:nvPr/>
        </p:nvCxnSpPr>
        <p:spPr>
          <a:xfrm flipV="1">
            <a:off x="2420485" y="3078752"/>
            <a:ext cx="297029" cy="16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A727610-BD5C-4169-BFA8-0BD0732C17C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2963365" y="2224579"/>
            <a:ext cx="254848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E8AAB42-56AA-401F-9013-223DC33398E0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2963365" y="2564904"/>
            <a:ext cx="254848" cy="7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29C845B-3B53-49F1-A690-13402BE792BF}"/>
              </a:ext>
            </a:extLst>
          </p:cNvPr>
          <p:cNvCxnSpPr>
            <a:cxnSpLocks/>
          </p:cNvCxnSpPr>
          <p:nvPr/>
        </p:nvCxnSpPr>
        <p:spPr>
          <a:xfrm>
            <a:off x="2963365" y="2899437"/>
            <a:ext cx="254848" cy="7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D34E5E-40D0-4A24-A3FA-9AE10D091468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2963365" y="2976917"/>
            <a:ext cx="254848" cy="48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730EC76-B1D2-41A7-98FB-0BF580F2BD46}"/>
              </a:ext>
            </a:extLst>
          </p:cNvPr>
          <p:cNvSpPr txBox="1"/>
          <p:nvPr/>
        </p:nvSpPr>
        <p:spPr>
          <a:xfrm>
            <a:off x="3683445" y="2132856"/>
            <a:ext cx="75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butterfly module #1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28AAFEC-9889-4448-8EDC-740C3D2F5A96}"/>
              </a:ext>
            </a:extLst>
          </p:cNvPr>
          <p:cNvSpPr txBox="1"/>
          <p:nvPr/>
        </p:nvSpPr>
        <p:spPr>
          <a:xfrm>
            <a:off x="-36512" y="3008034"/>
            <a:ext cx="98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frame input signals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53DB4CA-CD0D-4C61-A94F-CE85B7FB6D64}"/>
              </a:ext>
            </a:extLst>
          </p:cNvPr>
          <p:cNvSpPr/>
          <p:nvPr/>
        </p:nvSpPr>
        <p:spPr>
          <a:xfrm>
            <a:off x="949393" y="3177932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FA1D3ED-312E-4040-9CD4-36C4BEC3C3C6}"/>
              </a:ext>
            </a:extLst>
          </p:cNvPr>
          <p:cNvSpPr/>
          <p:nvPr/>
        </p:nvSpPr>
        <p:spPr>
          <a:xfrm>
            <a:off x="1412373" y="4484003"/>
            <a:ext cx="3096344" cy="31353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1EA243C-0600-4D0C-93EE-533EC5FF9B25}"/>
              </a:ext>
            </a:extLst>
          </p:cNvPr>
          <p:cNvSpPr txBox="1"/>
          <p:nvPr/>
        </p:nvSpPr>
        <p:spPr>
          <a:xfrm>
            <a:off x="2395155" y="4512176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butterfly module #7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5D076F-7B82-4DB7-9B53-C9F525BDD453}"/>
              </a:ext>
            </a:extLst>
          </p:cNvPr>
          <p:cNvSpPr/>
          <p:nvPr/>
        </p:nvSpPr>
        <p:spPr>
          <a:xfrm>
            <a:off x="1415193" y="4915661"/>
            <a:ext cx="3096344" cy="31353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174756-6872-4F4A-B3A3-4B24C1B470C5}"/>
              </a:ext>
            </a:extLst>
          </p:cNvPr>
          <p:cNvSpPr txBox="1"/>
          <p:nvPr/>
        </p:nvSpPr>
        <p:spPr>
          <a:xfrm>
            <a:off x="2397975" y="4943834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butterfly module #8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A54B9E-1B26-4D76-A99C-CB3049EB61E9}"/>
              </a:ext>
            </a:extLst>
          </p:cNvPr>
          <p:cNvSpPr txBox="1"/>
          <p:nvPr/>
        </p:nvSpPr>
        <p:spPr>
          <a:xfrm>
            <a:off x="2848884" y="3577049"/>
            <a:ext cx="33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2E0D98C-8836-4A5D-B0C4-3EF535EEC6BC}"/>
              </a:ext>
            </a:extLst>
          </p:cNvPr>
          <p:cNvSpPr/>
          <p:nvPr/>
        </p:nvSpPr>
        <p:spPr>
          <a:xfrm>
            <a:off x="1343381" y="1854117"/>
            <a:ext cx="3240360" cy="3519099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6A0F53-244F-4B6E-9838-1DB6EB097FC7}"/>
              </a:ext>
            </a:extLst>
          </p:cNvPr>
          <p:cNvSpPr/>
          <p:nvPr/>
        </p:nvSpPr>
        <p:spPr>
          <a:xfrm>
            <a:off x="5286641" y="2692389"/>
            <a:ext cx="863332" cy="58553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18926A4-B263-4512-BFD4-AC06D0F28830}"/>
              </a:ext>
            </a:extLst>
          </p:cNvPr>
          <p:cNvSpPr txBox="1"/>
          <p:nvPr/>
        </p:nvSpPr>
        <p:spPr>
          <a:xfrm>
            <a:off x="5320207" y="2764077"/>
            <a:ext cx="8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Mel_filter</a:t>
            </a:r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module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93D192-ECF7-4278-B553-BD53B2AF3B4E}"/>
              </a:ext>
            </a:extLst>
          </p:cNvPr>
          <p:cNvSpPr/>
          <p:nvPr/>
        </p:nvSpPr>
        <p:spPr>
          <a:xfrm>
            <a:off x="6615969" y="2692389"/>
            <a:ext cx="863332" cy="58553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F8B297-0FA2-49F3-8DFC-DB36A41FCA2B}"/>
              </a:ext>
            </a:extLst>
          </p:cNvPr>
          <p:cNvSpPr txBox="1"/>
          <p:nvPr/>
        </p:nvSpPr>
        <p:spPr>
          <a:xfrm>
            <a:off x="6649535" y="2764077"/>
            <a:ext cx="8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DCT</a:t>
            </a:r>
          </a:p>
          <a:p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F3A991EB-E3EA-4EBA-8DEA-CE254B73283B}"/>
              </a:ext>
            </a:extLst>
          </p:cNvPr>
          <p:cNvSpPr/>
          <p:nvPr/>
        </p:nvSpPr>
        <p:spPr>
          <a:xfrm>
            <a:off x="4813025" y="2893434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52AE669D-8492-418D-BFC6-7A3BA9D1A997}"/>
              </a:ext>
            </a:extLst>
          </p:cNvPr>
          <p:cNvSpPr/>
          <p:nvPr/>
        </p:nvSpPr>
        <p:spPr>
          <a:xfrm>
            <a:off x="6238955" y="2888058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85BEB851-F129-46D1-8DA5-161C34FB1400}"/>
              </a:ext>
            </a:extLst>
          </p:cNvPr>
          <p:cNvSpPr/>
          <p:nvPr/>
        </p:nvSpPr>
        <p:spPr>
          <a:xfrm>
            <a:off x="7596823" y="2874821"/>
            <a:ext cx="288032" cy="91723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3D533EB-19E7-44B9-AD6C-D79C94F34EA7}"/>
              </a:ext>
            </a:extLst>
          </p:cNvPr>
          <p:cNvSpPr txBox="1"/>
          <p:nvPr/>
        </p:nvSpPr>
        <p:spPr>
          <a:xfrm>
            <a:off x="8017698" y="2755075"/>
            <a:ext cx="98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Mfcc</a:t>
            </a:r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feature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FCC0AF-228D-463E-B5E1-BEB104798255}"/>
              </a:ext>
            </a:extLst>
          </p:cNvPr>
          <p:cNvSpPr txBox="1"/>
          <p:nvPr/>
        </p:nvSpPr>
        <p:spPr>
          <a:xfrm>
            <a:off x="5220914" y="3713212"/>
            <a:ext cx="2857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Calculate 256 real </a:t>
            </a:r>
            <a:r>
              <a:rPr lang="en-US" altLang="zh-CN" sz="1600" dirty="0" err="1"/>
              <a:t>fft</a:t>
            </a:r>
            <a:r>
              <a:rPr lang="en-US" altLang="zh-CN" sz="1600" dirty="0"/>
              <a:t> will cost:</a:t>
            </a:r>
          </a:p>
          <a:p>
            <a:r>
              <a:rPr lang="en-US" altLang="zh-CN" sz="1600" dirty="0"/>
              <a:t>8(bit-width) * 7 = 56 </a:t>
            </a:r>
            <a:r>
              <a:rPr lang="en-US" altLang="zh-CN" sz="1600" dirty="0" err="1"/>
              <a:t>clk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3761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15. MFCC hardware design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EA22CA77-28C4-41B3-9B0D-EA60FA3D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5595133" cy="36779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460889-C1C9-4E53-8AE8-245D23AEDAC5}"/>
              </a:ext>
            </a:extLst>
          </p:cNvPr>
          <p:cNvSpPr/>
          <p:nvPr/>
        </p:nvSpPr>
        <p:spPr>
          <a:xfrm>
            <a:off x="1331640" y="2420887"/>
            <a:ext cx="720080" cy="3261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FC8A01B-8EB9-44D3-B4EC-C9F2D7F2A0B6}"/>
              </a:ext>
            </a:extLst>
          </p:cNvPr>
          <p:cNvSpPr/>
          <p:nvPr/>
        </p:nvSpPr>
        <p:spPr>
          <a:xfrm>
            <a:off x="2267744" y="2420888"/>
            <a:ext cx="720080" cy="326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48E0080-717F-4A90-A4FB-95120D52CF55}"/>
              </a:ext>
            </a:extLst>
          </p:cNvPr>
          <p:cNvSpPr/>
          <p:nvPr/>
        </p:nvSpPr>
        <p:spPr>
          <a:xfrm>
            <a:off x="4139952" y="2420888"/>
            <a:ext cx="1296144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D399DD-0861-4AA0-AD1D-8805EA8651F9}"/>
              </a:ext>
            </a:extLst>
          </p:cNvPr>
          <p:cNvSpPr txBox="1"/>
          <p:nvPr/>
        </p:nvSpPr>
        <p:spPr>
          <a:xfrm>
            <a:off x="6310150" y="2169125"/>
            <a:ext cx="272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calculate 256 input real FFT will cost: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8(bit width)</a:t>
            </a:r>
            <a:r>
              <a:rPr lang="en-US" altLang="zh-CN" sz="1600" dirty="0"/>
              <a:t> * </a:t>
            </a:r>
            <a:r>
              <a:rPr lang="en-US" altLang="zh-CN" sz="1600" dirty="0">
                <a:solidFill>
                  <a:srgbClr val="FF0000"/>
                </a:solidFill>
              </a:rPr>
              <a:t>7</a:t>
            </a:r>
            <a:r>
              <a:rPr lang="en-US" altLang="zh-CN" sz="1600" dirty="0"/>
              <a:t> = 56 </a:t>
            </a:r>
            <a:r>
              <a:rPr lang="en-US" altLang="zh-CN" sz="1600" dirty="0" err="1"/>
              <a:t>clk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DF3438-F845-4CD3-8678-E45D6814137C}"/>
              </a:ext>
            </a:extLst>
          </p:cNvPr>
          <p:cNvSpPr txBox="1"/>
          <p:nvPr/>
        </p:nvSpPr>
        <p:spPr>
          <a:xfrm>
            <a:off x="611560" y="12479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Using parallel butterfly module (bit-serial) to calculate FFT, other module to calculate other </a:t>
            </a:r>
            <a:r>
              <a:rPr lang="en-US" altLang="zh-CN" dirty="0" err="1"/>
              <a:t>opertions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11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</a:t>
            </a:r>
          </a:p>
          <a:p>
            <a:r>
              <a:rPr lang="en-US" altLang="zh-CN" sz="2000" dirty="0"/>
              <a:t>54.6066 </a:t>
            </a:r>
            <a:r>
              <a:rPr lang="en-US" altLang="zh-CN" sz="2000" dirty="0" err="1"/>
              <a:t>nw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F38850-33BB-4C5F-9A45-5C7FBAD5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2116807"/>
            <a:ext cx="63341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Verilog of 10bit-adder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7FFA5-915E-455E-A3DF-1CE3901C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90" y="1021947"/>
            <a:ext cx="5928643" cy="52997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8B9807-653B-4E9B-B9B8-324576CE35E3}"/>
              </a:ext>
            </a:extLst>
          </p:cNvPr>
          <p:cNvSpPr txBox="1"/>
          <p:nvPr/>
        </p:nvSpPr>
        <p:spPr>
          <a:xfrm>
            <a:off x="971600" y="2348880"/>
            <a:ext cx="28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XOR3D1	* 1</a:t>
            </a:r>
          </a:p>
          <a:p>
            <a:r>
              <a:rPr lang="en-US" altLang="zh-CN" dirty="0"/>
              <a:t>FA1D0	* 8</a:t>
            </a:r>
          </a:p>
          <a:p>
            <a:r>
              <a:rPr lang="en-US" altLang="zh-CN" dirty="0"/>
              <a:t>AN2XD1	* 1</a:t>
            </a:r>
          </a:p>
          <a:p>
            <a:r>
              <a:rPr lang="en-US" altLang="zh-CN" dirty="0"/>
              <a:t>CKXOR2D1 * 1</a:t>
            </a:r>
          </a:p>
          <a:p>
            <a:r>
              <a:rPr lang="en-US" altLang="zh-CN" dirty="0"/>
              <a:t>DFCNQD1 * 10</a:t>
            </a:r>
          </a:p>
        </p:txBody>
      </p:sp>
    </p:spTree>
    <p:extLst>
      <p:ext uri="{BB962C8B-B14F-4D97-AF65-F5344CB8AC3E}">
        <p14:creationId xmlns:p14="http://schemas.microsoft.com/office/powerpoint/2010/main" val="30629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91683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XOR3D1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4088453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FA1D0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A3D61-F78A-496E-804F-5D17DC4B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59" y="4557574"/>
            <a:ext cx="5467350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5A6C56-843B-4943-AE20-05BEF39F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59" y="2399408"/>
            <a:ext cx="5314950" cy="1257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BD63CB-218B-4ECF-80D1-5E3AECF78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10" y="1266609"/>
            <a:ext cx="4200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1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AN2XD1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3512389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CKXOR2D1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E4BDAD-2AE1-4539-922E-382EB5F6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91" y="1693638"/>
            <a:ext cx="5286375" cy="1619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89B803-2DF8-4060-99F6-160B0B55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91" y="4112000"/>
            <a:ext cx="5219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DFCNQD1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A7EF2-A1F4-4A2E-964B-7C135C7E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44" y="1916832"/>
            <a:ext cx="5210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 by TSMC libraries (average leakage power)</a:t>
            </a:r>
          </a:p>
          <a:p>
            <a:endParaRPr lang="en-US" altLang="zh-CN" sz="2000" b="1" dirty="0"/>
          </a:p>
          <a:p>
            <a:r>
              <a:rPr lang="en-US" altLang="zh-CN" dirty="0"/>
              <a:t>3.05183 *1 + 5.51902 *8 + 0.94373 *1 + 2.16637 *1 + 2.37778 *10</a:t>
            </a:r>
          </a:p>
          <a:p>
            <a:r>
              <a:rPr lang="en-US" altLang="zh-CN" dirty="0"/>
              <a:t>= </a:t>
            </a:r>
            <a:r>
              <a:rPr lang="en-US" altLang="zh-CN" b="1" dirty="0"/>
              <a:t>74.09189 </a:t>
            </a:r>
            <a:r>
              <a:rPr lang="en-US" altLang="zh-CN" b="1" dirty="0" err="1"/>
              <a:t>nw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50F329-4AE8-4FAD-9988-A5131EB416F5}"/>
              </a:ext>
            </a:extLst>
          </p:cNvPr>
          <p:cNvSpPr txBox="1"/>
          <p:nvPr/>
        </p:nvSpPr>
        <p:spPr>
          <a:xfrm>
            <a:off x="457200" y="2943312"/>
            <a:ext cx="7776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 by TSMC libraries (min leakage power)</a:t>
            </a:r>
          </a:p>
          <a:p>
            <a:endParaRPr lang="en-US" altLang="zh-CN" sz="2000" b="1" dirty="0"/>
          </a:p>
          <a:p>
            <a:r>
              <a:rPr lang="en-US" altLang="zh-CN" dirty="0"/>
              <a:t>2.45036 *1 + 4.90338 *8 + 0.46456 *1 + 2.09378 *1 + 1.29048 *10</a:t>
            </a:r>
          </a:p>
          <a:p>
            <a:r>
              <a:rPr lang="en-US" altLang="zh-CN" dirty="0"/>
              <a:t>=</a:t>
            </a:r>
            <a:r>
              <a:rPr lang="en-US" altLang="zh-CN" b="1" dirty="0"/>
              <a:t> 57.14054 </a:t>
            </a:r>
            <a:r>
              <a:rPr lang="en-US" altLang="zh-CN" b="1" dirty="0" err="1"/>
              <a:t>nw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605F19-D560-450F-8F8F-E3F9527411C0}"/>
              </a:ext>
            </a:extLst>
          </p:cNvPr>
          <p:cNvSpPr txBox="1"/>
          <p:nvPr/>
        </p:nvSpPr>
        <p:spPr>
          <a:xfrm>
            <a:off x="457200" y="4545856"/>
            <a:ext cx="7776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 by TSMC libraries (max leakage power)</a:t>
            </a:r>
          </a:p>
          <a:p>
            <a:endParaRPr lang="en-US" altLang="zh-CN" sz="2000" b="1" dirty="0"/>
          </a:p>
          <a:p>
            <a:r>
              <a:rPr lang="en-US" altLang="zh-CN" dirty="0"/>
              <a:t>3.62782 *1 + 6.21911 *8 + 1.40683 *1 + 2.3038 *1 + 3.23731 *10</a:t>
            </a:r>
          </a:p>
          <a:p>
            <a:r>
              <a:rPr lang="en-US" altLang="zh-CN" dirty="0"/>
              <a:t>= </a:t>
            </a:r>
            <a:r>
              <a:rPr lang="en-US" altLang="zh-CN" b="1" dirty="0"/>
              <a:t>89.46443 </a:t>
            </a:r>
            <a:r>
              <a:rPr lang="en-US" altLang="zh-CN" b="1" dirty="0" err="1"/>
              <a:t>nw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09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91683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XOR3D1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4088453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FA1D0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8FD285-F43F-463A-B5C7-82EAB61F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23" y="1517331"/>
            <a:ext cx="4581525" cy="285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9ADF4C-2068-4EB5-8000-2D3D303E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9" y="1234235"/>
            <a:ext cx="4629150" cy="323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FEE31-3DDE-4994-8667-4B0FF8CA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659" y="2374438"/>
            <a:ext cx="5200650" cy="1247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41395E-592F-48A8-A000-FDC9027C9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084" y="4525298"/>
            <a:ext cx="5257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AN2XD1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3512389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CKXOR2D1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46A4E-9DF5-4BB4-93C0-D153A4AD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48" y="1740878"/>
            <a:ext cx="5248275" cy="1647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8F742A-D570-4744-A212-4FFC0279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48" y="4036185"/>
            <a:ext cx="5257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18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42964</TotalTime>
  <Words>858</Words>
  <Application>Microsoft Office PowerPoint</Application>
  <PresentationFormat>全屏显示(4:3)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楷体</vt:lpstr>
      <vt:lpstr>Arial</vt:lpstr>
      <vt:lpstr>Calibri</vt:lpstr>
      <vt:lpstr>Wingdings</vt:lpstr>
      <vt:lpstr>1_Office 主题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15. MFCC hardware design</vt:lpstr>
      <vt:lpstr>15. MFCC hardware design</vt:lpstr>
      <vt:lpstr>15. MFCC hardware design</vt:lpstr>
      <vt:lpstr>15. MFCC hardware design</vt:lpstr>
      <vt:lpstr>15. MFCC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Low-power Low-noise Amplifier for EEG/ECG Signal Recording Applications</dc:title>
  <dc:creator>admin</dc:creator>
  <cp:lastModifiedBy>shixin yang</cp:lastModifiedBy>
  <cp:revision>1613</cp:revision>
  <dcterms:modified xsi:type="dcterms:W3CDTF">2020-03-16T01:39:01Z</dcterms:modified>
</cp:coreProperties>
</file>