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9" r:id="rId2"/>
    <p:sldId id="270" r:id="rId3"/>
    <p:sldId id="293" r:id="rId4"/>
    <p:sldId id="295" r:id="rId5"/>
    <p:sldId id="278" r:id="rId6"/>
    <p:sldId id="294" r:id="rId7"/>
    <p:sldId id="292" r:id="rId8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6140"/>
    <a:srgbClr val="CE5D47"/>
    <a:srgbClr val="210408"/>
    <a:srgbClr val="EC0106"/>
    <a:srgbClr val="B03632"/>
    <a:srgbClr val="A20000"/>
    <a:srgbClr val="A40000"/>
    <a:srgbClr val="9E0000"/>
    <a:srgbClr val="C7450B"/>
    <a:srgbClr val="E24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5135" autoAdjust="0"/>
  </p:normalViewPr>
  <p:slideViewPr>
    <p:cSldViewPr snapToGrid="0">
      <p:cViewPr>
        <p:scale>
          <a:sx n="75" d="100"/>
          <a:sy n="75" d="100"/>
        </p:scale>
        <p:origin x="-1116" y="-7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556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239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31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4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7E6D21-F120-4919-9EFA-F925BD0C1809}"/>
              </a:ext>
            </a:extLst>
          </p:cNvPr>
          <p:cNvGrpSpPr/>
          <p:nvPr userDrawn="1"/>
        </p:nvGrpSpPr>
        <p:grpSpPr>
          <a:xfrm>
            <a:off x="695960" y="-2842043"/>
            <a:ext cx="10824528" cy="9458350"/>
            <a:chOff x="695960" y="-2842043"/>
            <a:chExt cx="10824528" cy="9458350"/>
          </a:xfrm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A3C2E16E-7F12-4E00-BE31-42B9F357225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509055" y="-2842043"/>
              <a:ext cx="8011433" cy="9231959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36484" r="-3636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51488BE8-69EC-4A9A-8369-E63E8941B4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60" y="241693"/>
              <a:ext cx="5119690" cy="5899664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CE5D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2B0F295-D75B-467D-B253-DA28368134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0623" y="4318218"/>
              <a:ext cx="7955416" cy="2298089"/>
            </a:xfrm>
            <a:custGeom>
              <a:avLst/>
              <a:gdLst>
                <a:gd name="T0" fmla="*/ 0 w 4978"/>
                <a:gd name="T1" fmla="*/ 0 h 1438"/>
                <a:gd name="T2" fmla="*/ 2489 w 4978"/>
                <a:gd name="T3" fmla="*/ 1438 h 1438"/>
                <a:gd name="T4" fmla="*/ 4978 w 4978"/>
                <a:gd name="T5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78" h="1438">
                  <a:moveTo>
                    <a:pt x="0" y="0"/>
                  </a:moveTo>
                  <a:lnTo>
                    <a:pt x="2489" y="1438"/>
                  </a:lnTo>
                  <a:lnTo>
                    <a:pt x="4978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823854" y="5578476"/>
            <a:ext cx="7672186" cy="558799"/>
          </a:xfrm>
        </p:spPr>
        <p:txBody>
          <a:bodyPr anchor="t">
            <a:normAutofit/>
          </a:bodyPr>
          <a:lstStyle>
            <a:lvl1pPr marL="0" indent="0" algn="r">
              <a:buNone/>
              <a:defRPr sz="1600">
                <a:solidFill>
                  <a:schemeClr val="accent3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949209" y="1130300"/>
            <a:ext cx="6693016" cy="3183836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5544733"/>
            <a:ext cx="286752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0" y="5841004"/>
            <a:ext cx="286752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>
            <a:extLst>
              <a:ext uri="{FF2B5EF4-FFF2-40B4-BE49-F238E27FC236}">
                <a16:creationId xmlns:a16="http://schemas.microsoft.com/office/drawing/2014/main" id="{6E0A0000-C9EC-41F9-9457-6F2EC527F0AC}"/>
              </a:ext>
            </a:extLst>
          </p:cNvPr>
          <p:cNvSpPr>
            <a:spLocks/>
          </p:cNvSpPr>
          <p:nvPr userDrawn="1"/>
        </p:nvSpPr>
        <p:spPr bwMode="auto">
          <a:xfrm>
            <a:off x="695960" y="479168"/>
            <a:ext cx="5119690" cy="5899664"/>
          </a:xfrm>
          <a:custGeom>
            <a:avLst/>
            <a:gdLst>
              <a:gd name="T0" fmla="*/ 1874 w 3748"/>
              <a:gd name="T1" fmla="*/ 0 h 4319"/>
              <a:gd name="T2" fmla="*/ 0 w 3748"/>
              <a:gd name="T3" fmla="*/ 1079 h 4319"/>
              <a:gd name="T4" fmla="*/ 0 w 3748"/>
              <a:gd name="T5" fmla="*/ 3240 h 4319"/>
              <a:gd name="T6" fmla="*/ 1874 w 3748"/>
              <a:gd name="T7" fmla="*/ 4319 h 4319"/>
              <a:gd name="T8" fmla="*/ 3748 w 3748"/>
              <a:gd name="T9" fmla="*/ 3240 h 4319"/>
              <a:gd name="T10" fmla="*/ 3748 w 3748"/>
              <a:gd name="T11" fmla="*/ 1079 h 4319"/>
              <a:gd name="T12" fmla="*/ 1874 w 3748"/>
              <a:gd name="T13" fmla="*/ 0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8" h="4319">
                <a:moveTo>
                  <a:pt x="1874" y="0"/>
                </a:moveTo>
                <a:lnTo>
                  <a:pt x="0" y="1079"/>
                </a:lnTo>
                <a:lnTo>
                  <a:pt x="0" y="3240"/>
                </a:lnTo>
                <a:lnTo>
                  <a:pt x="1874" y="4319"/>
                </a:lnTo>
                <a:lnTo>
                  <a:pt x="3748" y="3240"/>
                </a:lnTo>
                <a:lnTo>
                  <a:pt x="3748" y="1079"/>
                </a:lnTo>
                <a:lnTo>
                  <a:pt x="1874" y="0"/>
                </a:lnTo>
                <a:close/>
              </a:path>
            </a:pathLst>
          </a:custGeom>
          <a:solidFill>
            <a:srgbClr val="CE5D4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098599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099715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9391505-0ED0-4506-936F-52505EF1686C}"/>
              </a:ext>
            </a:extLst>
          </p:cNvPr>
          <p:cNvGrpSpPr/>
          <p:nvPr userDrawn="1"/>
        </p:nvGrpSpPr>
        <p:grpSpPr>
          <a:xfrm flipH="1">
            <a:off x="695960" y="-2842043"/>
            <a:ext cx="10824528" cy="9458350"/>
            <a:chOff x="695960" y="-2842043"/>
            <a:chExt cx="10824528" cy="9458350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FC465888-34E2-4A7E-80D2-92BBD9280B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509055" y="-2842043"/>
              <a:ext cx="8011433" cy="9231959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36484" r="-3636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549CC44A-F314-499E-846A-FB8F04ED3E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60" y="241693"/>
              <a:ext cx="5119690" cy="5899664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CE5D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9FC0C4B5-6A75-4A11-962E-91FE2C70F8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0623" y="4318218"/>
              <a:ext cx="7955416" cy="2298089"/>
            </a:xfrm>
            <a:custGeom>
              <a:avLst/>
              <a:gdLst>
                <a:gd name="T0" fmla="*/ 0 w 4978"/>
                <a:gd name="T1" fmla="*/ 0 h 1438"/>
                <a:gd name="T2" fmla="*/ 2489 w 4978"/>
                <a:gd name="T3" fmla="*/ 1438 h 1438"/>
                <a:gd name="T4" fmla="*/ 4978 w 4978"/>
                <a:gd name="T5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78" h="1438">
                  <a:moveTo>
                    <a:pt x="0" y="0"/>
                  </a:moveTo>
                  <a:lnTo>
                    <a:pt x="2489" y="1438"/>
                  </a:lnTo>
                  <a:lnTo>
                    <a:pt x="4978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096000" y="1135064"/>
            <a:ext cx="5119690" cy="3183154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99208" y="5836134"/>
            <a:ext cx="5119690" cy="297966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9210" y="5539863"/>
            <a:ext cx="5119690" cy="283972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dirty="0"/>
                  <a:t>The theoretical</a:t>
                </a:r>
                <a:r>
                  <a:rPr lang="en-US" altLang="zh-CN" b="0" dirty="0"/>
                  <a:t> </a:t>
                </a:r>
                <a:r>
                  <a:rPr lang="en-US" altLang="zh-CN" dirty="0"/>
                  <a:t>basis of FM_CC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dirty="0"/>
                  <a:t>Comparison of CC, CPCC, FM_CC, FM_CPCC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dirty="0">
                    <a:latin typeface="+mj-lt"/>
                    <a:ea typeface="+mn-ea"/>
                    <a:sym typeface="+mn-lt"/>
                  </a:rPr>
                  <a:t>Plan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b="0" dirty="0">
                  <a:latin typeface="+mj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1. The theoretical</a:t>
            </a:r>
            <a:r>
              <a:rPr lang="en-US" altLang="zh-CN" b="0" dirty="0"/>
              <a:t> </a:t>
            </a:r>
            <a:r>
              <a:rPr lang="en-US" altLang="zh-CN" dirty="0"/>
              <a:t>basis of FM_CC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ibicas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0FB6A7-07A9-4DE1-8846-446F6F15A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287" y="1823813"/>
            <a:ext cx="5553850" cy="321037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7159CEC-B98F-4243-AAC9-E3EC1D194168}"/>
              </a:ext>
            </a:extLst>
          </p:cNvPr>
          <p:cNvSpPr txBox="1"/>
          <p:nvPr/>
        </p:nvSpPr>
        <p:spPr>
          <a:xfrm>
            <a:off x="9112063" y="3059667"/>
            <a:ext cx="1346200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density&lt;=1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121B7C0-C57B-4427-AA59-A6F45A4BE4F2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8512269" y="3059667"/>
            <a:ext cx="59979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81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1. The theoretical</a:t>
            </a:r>
            <a:r>
              <a:rPr lang="en-US" altLang="zh-CN" b="0" dirty="0"/>
              <a:t> </a:t>
            </a:r>
            <a:r>
              <a:rPr lang="en-US" altLang="zh-CN" dirty="0"/>
              <a:t>basis of FM_CC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ibicas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961AE8-A0DA-4B5D-AB52-F992BA659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83" y="1347648"/>
            <a:ext cx="9620026" cy="416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6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1. The theoretical</a:t>
            </a:r>
            <a:r>
              <a:rPr lang="en-US" altLang="zh-CN" b="0" dirty="0"/>
              <a:t> </a:t>
            </a:r>
            <a:r>
              <a:rPr lang="en-US" altLang="zh-CN" dirty="0"/>
              <a:t>basis of FM_CC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ibicas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0FB6A7-07A9-4DE1-8846-446F6F15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287" y="1823813"/>
            <a:ext cx="5553850" cy="321037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7159CEC-B98F-4243-AAC9-E3EC1D194168}"/>
              </a:ext>
            </a:extLst>
          </p:cNvPr>
          <p:cNvSpPr txBox="1"/>
          <p:nvPr/>
        </p:nvSpPr>
        <p:spPr>
          <a:xfrm>
            <a:off x="4810125" y="5034186"/>
            <a:ext cx="4622800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>
                <a:solidFill>
                  <a:srgbClr val="FF0000"/>
                </a:solidFill>
              </a:rPr>
              <a:t>Fake Mask(FM)</a:t>
            </a:r>
            <a:r>
              <a:rPr lang="zh-CN" altLang="en-US" dirty="0">
                <a:solidFill>
                  <a:srgbClr val="FF0000"/>
                </a:solidFill>
              </a:rPr>
              <a:t>方法使</a:t>
            </a:r>
            <a:r>
              <a:rPr lang="en-US" altLang="zh-CN" dirty="0">
                <a:solidFill>
                  <a:srgbClr val="FF0000"/>
                </a:solidFill>
              </a:rPr>
              <a:t>density=1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28F1B2F-F551-4F14-96F6-74B95EA24FAA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7121525" y="4090737"/>
            <a:ext cx="674938" cy="94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FF4FC61-E30E-4A43-B8C4-FF41EA1B65F2}"/>
              </a:ext>
            </a:extLst>
          </p:cNvPr>
          <p:cNvSpPr/>
          <p:nvPr/>
        </p:nvSpPr>
        <p:spPr>
          <a:xfrm>
            <a:off x="2115342" y="6135713"/>
            <a:ext cx="84764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chemeClr val="tx2"/>
                </a:solidFill>
              </a:rPr>
              <a:t>Ren, </a:t>
            </a:r>
            <a:r>
              <a:rPr lang="en-US" altLang="zh-CN" sz="1400" i="1" dirty="0" err="1">
                <a:solidFill>
                  <a:schemeClr val="tx2"/>
                </a:solidFill>
              </a:rPr>
              <a:t>Ao</a:t>
            </a:r>
            <a:r>
              <a:rPr lang="en-US" altLang="zh-CN" sz="1400" i="1" dirty="0">
                <a:solidFill>
                  <a:schemeClr val="tx2"/>
                </a:solidFill>
              </a:rPr>
              <a:t>, et al. "DARB: A Density-Aware Regular-Block Pruning for Deep Neural Networks."  AAAI2020</a:t>
            </a:r>
            <a:endParaRPr lang="en-US" altLang="zh-CN" sz="1200" i="1" dirty="0">
              <a:solidFill>
                <a:schemeClr val="tx2"/>
              </a:solidFill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64259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2. Comparison of CC, CPCC, FM_CC, FM_CPCC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03D255-3074-45A3-AC55-D18568D40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92" y="1553881"/>
            <a:ext cx="10574226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0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2. Comparison of CC, CPCC, FM_CC, FM_CPCC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13CAAD-FCC9-4150-BDCD-7E7B6D612653}"/>
              </a:ext>
            </a:extLst>
          </p:cNvPr>
          <p:cNvSpPr txBox="1"/>
          <p:nvPr/>
        </p:nvSpPr>
        <p:spPr>
          <a:xfrm>
            <a:off x="6694487" y="5924033"/>
            <a:ext cx="4826000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dense-column-first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or </a:t>
            </a:r>
            <a:r>
              <a:rPr lang="en-US" altLang="zh-CN" b="1" dirty="0">
                <a:solidFill>
                  <a:srgbClr val="FF0000"/>
                </a:solidFill>
              </a:rPr>
              <a:t>large-column-first</a:t>
            </a:r>
            <a:r>
              <a:rPr lang="en-US" altLang="zh-CN" b="1" dirty="0"/>
              <a:t>?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02ED1D-2B6D-49C8-9A48-2CD75099E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93" y="1240482"/>
            <a:ext cx="9674520" cy="437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5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3. Plan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01944E-5AA7-43F0-9878-AF9AED58D108}"/>
              </a:ext>
            </a:extLst>
          </p:cNvPr>
          <p:cNvSpPr/>
          <p:nvPr/>
        </p:nvSpPr>
        <p:spPr>
          <a:xfrm>
            <a:off x="669924" y="2202934"/>
            <a:ext cx="59715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  Complete the block column combine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Arial" panose="020B0604020202020204" pitchFamily="34" charset="0"/>
              </a:rPr>
              <a:t>  Keep on some experiments to </a:t>
            </a:r>
            <a:r>
              <a:rPr lang="en-US" altLang="zh-CN" dirty="0"/>
              <a:t>optimize CC algorithm</a:t>
            </a:r>
            <a:endParaRPr lang="en-US" altLang="zh-CN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9483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9607c59b-6447-4a99-8c39-15c20c77ff9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CE5D47"/>
      </a:accent1>
      <a:accent2>
        <a:srgbClr val="B13D24"/>
      </a:accent2>
      <a:accent3>
        <a:srgbClr val="742B1C"/>
      </a:accent3>
      <a:accent4>
        <a:srgbClr val="CDD9E7"/>
      </a:accent4>
      <a:accent5>
        <a:srgbClr val="4C150C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3341</TotalTime>
  <Words>152</Words>
  <Application>Microsoft Office PowerPoint</Application>
  <PresentationFormat>宽屏</PresentationFormat>
  <Paragraphs>26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Lucida Grande</vt:lpstr>
      <vt:lpstr>等线</vt:lpstr>
      <vt:lpstr>宋体</vt:lpstr>
      <vt:lpstr>微软雅黑</vt:lpstr>
      <vt:lpstr>Arial</vt:lpstr>
      <vt:lpstr>Calibri</vt:lpstr>
      <vt:lpstr>主题5</vt:lpstr>
      <vt:lpstr>PowerPoint 演示文稿</vt:lpstr>
      <vt:lpstr>1. The theoretical basis of FM_CC</vt:lpstr>
      <vt:lpstr>1. The theoretical basis of FM_CC</vt:lpstr>
      <vt:lpstr>1. The theoretical basis of FM_CC</vt:lpstr>
      <vt:lpstr>2. Comparison of CC, CPCC, FM_CC, FM_CPCC</vt:lpstr>
      <vt:lpstr>2. Comparison of CC, CPCC, FM_CC, FM_CPCC</vt:lpstr>
      <vt:lpstr>3. Plan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王 艳红</cp:lastModifiedBy>
  <cp:revision>54</cp:revision>
  <cp:lastPrinted>2019-04-27T16:00:00Z</cp:lastPrinted>
  <dcterms:created xsi:type="dcterms:W3CDTF">2019-04-27T16:00:00Z</dcterms:created>
  <dcterms:modified xsi:type="dcterms:W3CDTF">2020-03-16T08:06:34Z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