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553" r:id="rId2"/>
    <p:sldId id="554" r:id="rId3"/>
    <p:sldId id="555" r:id="rId4"/>
    <p:sldId id="556" r:id="rId5"/>
    <p:sldId id="517" r:id="rId6"/>
    <p:sldId id="552" r:id="rId7"/>
    <p:sldId id="557" r:id="rId8"/>
    <p:sldId id="564" r:id="rId9"/>
    <p:sldId id="558" r:id="rId10"/>
    <p:sldId id="559" r:id="rId11"/>
    <p:sldId id="560" r:id="rId12"/>
    <p:sldId id="561" r:id="rId13"/>
    <p:sldId id="562" r:id="rId14"/>
    <p:sldId id="565" r:id="rId15"/>
    <p:sldId id="566" r:id="rId16"/>
    <p:sldId id="570" r:id="rId17"/>
    <p:sldId id="569" r:id="rId18"/>
    <p:sldId id="568" r:id="rId19"/>
    <p:sldId id="572" r:id="rId20"/>
    <p:sldId id="571" r:id="rId21"/>
  </p:sldIdLst>
  <p:sldSz cx="9144000" cy="6858000" type="screen4x3"/>
  <p:notesSz cx="6858000" cy="9144000"/>
  <p:custDataLst>
    <p:tags r:id="rId24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8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97">
          <p15:clr>
            <a:srgbClr val="A4A3A4"/>
          </p15:clr>
        </p15:guide>
        <p15:guide id="2" pos="217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0967B1"/>
    <a:srgbClr val="5D707E"/>
    <a:srgbClr val="4C4C4C"/>
    <a:srgbClr val="00488E"/>
    <a:srgbClr val="D3D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0929"/>
  </p:normalViewPr>
  <p:slideViewPr>
    <p:cSldViewPr>
      <p:cViewPr varScale="1">
        <p:scale>
          <a:sx n="112" d="100"/>
          <a:sy n="112" d="100"/>
        </p:scale>
        <p:origin x="1672" y="192"/>
      </p:cViewPr>
      <p:guideLst>
        <p:guide orient="horz" pos="2098"/>
        <p:guide pos="28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>
        <p:guide orient="horz" pos="2797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altLang="zh-CN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7914F-2441-4E27-8174-26C8EE802EB9}" type="datetimeFigureOut">
              <a:rPr lang="de-DE" smtClean="0"/>
              <a:t>16.03.20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/>
              <a:t>Title of the talk</a:t>
            </a:r>
          </a:p>
          <a:p>
            <a:r>
              <a:rPr lang="en-US" altLang="zh-CN" dirty="0"/>
              <a:t>Your Name  | BCRC @ </a:t>
            </a:r>
            <a:r>
              <a:rPr lang="en-US" altLang="zh-CN" dirty="0" err="1"/>
              <a:t>Fudan</a:t>
            </a:r>
            <a:r>
              <a:rPr lang="en-US" altLang="zh-CN" dirty="0"/>
              <a:t> University </a:t>
            </a:r>
            <a:endParaRPr lang="de-DE" altLang="zh-CN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65CEF-8406-4B99-A9F8-DE4EC2084015}" type="slidenum">
              <a:rPr lang="de-DE" smtClean="0"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de-DE" noProof="0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3573016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r>
              <a:rPr lang="de-DE" altLang="zh-CN" dirty="0"/>
              <a:t>Title of the talk</a:t>
            </a:r>
            <a:br>
              <a:rPr lang="de-DE" altLang="zh-CN" dirty="0"/>
            </a:br>
            <a:r>
              <a:rPr lang="de-DE" altLang="zh-CN" dirty="0">
                <a:solidFill>
                  <a:schemeClr val="tx1"/>
                </a:solidFill>
              </a:rPr>
              <a:t>Your Name | </a:t>
            </a:r>
            <a:r>
              <a:rPr lang="en-US" altLang="zh-CN" dirty="0">
                <a:solidFill>
                  <a:schemeClr val="tx1"/>
                </a:solidFill>
              </a:rPr>
              <a:t>BCRC @ </a:t>
            </a:r>
            <a:r>
              <a:rPr lang="en-US" altLang="zh-CN" dirty="0" err="1">
                <a:solidFill>
                  <a:schemeClr val="tx1"/>
                </a:solidFill>
              </a:rPr>
              <a:t>Fudan</a:t>
            </a:r>
            <a:r>
              <a:rPr lang="en-US" altLang="zh-CN" dirty="0">
                <a:solidFill>
                  <a:schemeClr val="tx1"/>
                </a:solidFill>
              </a:rPr>
              <a:t> University</a:t>
            </a:r>
            <a:endParaRPr lang="de-DE" altLang="zh-CN" dirty="0">
              <a:solidFill>
                <a:schemeClr val="tx1"/>
              </a:solidFill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1A21ACD7-A206-4770-81B8-A7AF2E4964E0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3952" y="1700808"/>
            <a:ext cx="6406480" cy="129614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51720" y="3356992"/>
            <a:ext cx="6406480" cy="1296144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400"/>
            </a:lvl1pPr>
          </a:lstStyle>
          <a:p>
            <a:r>
              <a:rPr lang="zh-CN" altLang="en-US"/>
              <a:t>单击以编辑母版副标题样式</a:t>
            </a:r>
            <a:endParaRPr lang="de-DE" dirty="0"/>
          </a:p>
        </p:txBody>
      </p:sp>
      <p:cxnSp>
        <p:nvCxnSpPr>
          <p:cNvPr id="21" name="Gerade Verbindung 20"/>
          <p:cNvCxnSpPr/>
          <p:nvPr userDrawn="1"/>
        </p:nvCxnSpPr>
        <p:spPr bwMode="auto">
          <a:xfrm>
            <a:off x="4576359" y="921420"/>
            <a:ext cx="3884074" cy="0"/>
          </a:xfrm>
          <a:prstGeom prst="line">
            <a:avLst/>
          </a:prstGeom>
          <a:solidFill>
            <a:schemeClr val="accent1"/>
          </a:solidFill>
          <a:ln w="2286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650" y="3243972"/>
            <a:ext cx="7704782" cy="977116"/>
          </a:xfrm>
        </p:spPr>
        <p:txBody>
          <a:bodyPr/>
          <a:lstStyle>
            <a:lvl1pPr algn="l">
              <a:defRPr sz="2800" b="1" cap="none"/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55650" y="4410348"/>
            <a:ext cx="7700248" cy="15001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4329104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29117-D326-41EA-91B0-9FA3B62EDE3D}" type="slidenum">
              <a:rPr lang="de-DE" smtClean="0"/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20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1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2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71157-B6BF-4AAF-AEB4-83CAC59A8907}" type="slidenum">
              <a:rPr lang="de-DE" smtClean="0"/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13871" y="1268760"/>
            <a:ext cx="3920029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86300" y="1268760"/>
            <a:ext cx="3905448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1CD8FF9-6CFD-41B1-8D0E-A998C447F53D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13871" y="1196752"/>
            <a:ext cx="7977877" cy="4977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de-DE" noProof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7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132A5420-A4CC-4601-9260-FC208C9BE244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9540" y="1619999"/>
            <a:ext cx="6404707" cy="3105145"/>
          </a:xfrm>
        </p:spPr>
        <p:txBody>
          <a:bodyPr bIns="45720" anchor="b"/>
          <a:lstStyle>
            <a:lvl1pPr marL="0" indent="0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zh-CN" altLang="en-US"/>
              <a:t>单击以编辑母版副标题样式</a:t>
            </a:r>
            <a:endParaRPr lang="de-DE" dirty="0"/>
          </a:p>
        </p:txBody>
      </p:sp>
      <p:grpSp>
        <p:nvGrpSpPr>
          <p:cNvPr id="7" name="Gruppieren 18"/>
          <p:cNvGrpSpPr/>
          <p:nvPr userDrawn="1"/>
        </p:nvGrpSpPr>
        <p:grpSpPr>
          <a:xfrm>
            <a:off x="4576359" y="447675"/>
            <a:ext cx="3884074" cy="902618"/>
            <a:chOff x="5086255" y="447675"/>
            <a:chExt cx="3374177" cy="902618"/>
          </a:xfrm>
        </p:grpSpPr>
        <p:sp>
          <p:nvSpPr>
            <p:cNvPr id="9" name="Rectangle 2"/>
            <p:cNvSpPr txBox="1">
              <a:spLocks noChangeArrowheads="1"/>
            </p:cNvSpPr>
            <p:nvPr userDrawn="1"/>
          </p:nvSpPr>
          <p:spPr bwMode="auto">
            <a:xfrm>
              <a:off x="6145901" y="447675"/>
              <a:ext cx="2242523" cy="902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/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549F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9pPr>
            </a:lstStyle>
            <a:p>
              <a:pPr algn="l">
                <a:defRPr/>
              </a:pPr>
              <a:r>
                <a:rPr lang="zh-CN" altLang="en-US" sz="1800" b="0" dirty="0"/>
                <a:t>脑神经信号采集模拟前端</a:t>
              </a:r>
              <a:endParaRPr lang="en-US" altLang="zh-CN" sz="1800" b="0" dirty="0"/>
            </a:p>
            <a:p>
              <a:pPr algn="l">
                <a:defRPr/>
              </a:pPr>
              <a:endParaRPr lang="de-DE" altLang="zh-CN" sz="1800" b="0" dirty="0">
                <a:latin typeface="黑体" panose="02010609060101010101" pitchFamily="49" charset="-122"/>
                <a:ea typeface="+mj-ea"/>
              </a:endParaRPr>
            </a:p>
            <a:p>
              <a:pPr>
                <a:defRPr/>
              </a:pPr>
              <a:r>
                <a:rPr lang="zh-CN" altLang="en-US" sz="1800" b="0" dirty="0">
                  <a:latin typeface="黑体" panose="02010609060101010101" pitchFamily="49" charset="-122"/>
                  <a:ea typeface="+mj-ea"/>
                </a:rPr>
                <a:t>吕良剑</a:t>
              </a:r>
              <a:r>
                <a:rPr lang="de-DE" altLang="zh-CN" sz="1800" b="0" dirty="0">
                  <a:latin typeface="黑体" panose="02010609060101010101" pitchFamily="49" charset="-122"/>
                  <a:ea typeface="+mj-ea"/>
                </a:rPr>
                <a:t> | 2017-01-04</a:t>
              </a:r>
            </a:p>
          </p:txBody>
        </p:sp>
        <p:cxnSp>
          <p:nvCxnSpPr>
            <p:cNvPr id="10" name="Gerade Verbindung 20"/>
            <p:cNvCxnSpPr/>
            <p:nvPr userDrawn="1"/>
          </p:nvCxnSpPr>
          <p:spPr bwMode="auto">
            <a:xfrm>
              <a:off x="5086255" y="921420"/>
              <a:ext cx="3374177" cy="0"/>
            </a:xfrm>
            <a:prstGeom prst="line">
              <a:avLst/>
            </a:prstGeom>
            <a:solidFill>
              <a:schemeClr val="accent1"/>
            </a:solidFill>
            <a:ln w="2286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3871" y="188640"/>
            <a:ext cx="7977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3871" y="1268760"/>
            <a:ext cx="7977877" cy="475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 dirty="0"/>
              <a:t>第一级</a:t>
            </a:r>
            <a:endParaRPr lang="de-DE" dirty="0"/>
          </a:p>
          <a:p>
            <a:pPr lvl="1"/>
            <a:r>
              <a:rPr lang="zh-CN" altLang="en-US" dirty="0"/>
              <a:t>第二级</a:t>
            </a:r>
            <a:endParaRPr lang="de-DE" dirty="0"/>
          </a:p>
          <a:p>
            <a:pPr lvl="2"/>
            <a:r>
              <a:rPr lang="zh-CN" altLang="en-US" dirty="0"/>
              <a:t>第三级</a:t>
            </a:r>
            <a:endParaRPr lang="de-DE" dirty="0"/>
          </a:p>
          <a:p>
            <a:pPr lvl="3"/>
            <a:r>
              <a:rPr lang="zh-CN" altLang="en-US" dirty="0"/>
              <a:t>第四级</a:t>
            </a:r>
            <a:endParaRPr lang="de-DE" dirty="0"/>
          </a:p>
          <a:p>
            <a:pPr lvl="4"/>
            <a:r>
              <a:rPr lang="zh-CN" altLang="en-US" dirty="0"/>
              <a:t>第五级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18250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</a:ln>
        </p:spPr>
        <p:txBody>
          <a:bodyPr vert="horz" wrap="none" lIns="91440" tIns="45720" rIns="91440" bIns="45720" numCol="1" anchor="ctr" anchorCtr="0" compatLnSpc="1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19" y="6165304"/>
            <a:ext cx="987429" cy="43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165304"/>
            <a:ext cx="430200" cy="43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9pPr>
    </p:titleStyle>
    <p:bodyStyle>
      <a:lvl1pPr marL="474980" indent="-474980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51230" indent="-285750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SzPct val="100000"/>
        <a:buFont typeface="Arial" panose="020B0604020202020204" pitchFamily="34" charset="0"/>
        <a:buChar char="►"/>
        <a:defRPr sz="2000">
          <a:solidFill>
            <a:schemeClr val="tx1"/>
          </a:solidFill>
          <a:latin typeface="+mn-lt"/>
          <a:ea typeface="+mn-ea"/>
        </a:defRPr>
      </a:lvl2pPr>
      <a:lvl3pPr marL="137033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C4C4C"/>
          </a:solidFill>
          <a:latin typeface="+mn-lt"/>
          <a:ea typeface="+mn-ea"/>
        </a:defRPr>
      </a:lvl3pPr>
      <a:lvl4pPr marL="178943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4C4C4C"/>
          </a:solidFill>
          <a:latin typeface="+mn-lt"/>
          <a:ea typeface="+mn-ea"/>
        </a:defRPr>
      </a:lvl4pPr>
      <a:lvl5pPr marL="22085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5pPr>
      <a:lvl6pPr marL="26657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6pPr>
      <a:lvl7pPr marL="31229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7pPr>
      <a:lvl8pPr marL="35801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8pPr>
      <a:lvl9pPr marL="40373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Conv</a:t>
            </a:r>
            <a:r>
              <a:rPr lang="zh-CN" altLang="en-US" sz="2600" dirty="0"/>
              <a:t> </a:t>
            </a:r>
            <a:r>
              <a:rPr lang="en-US" altLang="zh-CN" sz="2600" dirty="0"/>
              <a:t>Layer</a:t>
            </a:r>
            <a:endParaRPr lang="en-US" sz="2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C1C89D-3CB4-5641-BDCF-5A91C54E086A}"/>
              </a:ext>
            </a:extLst>
          </p:cNvPr>
          <p:cNvSpPr/>
          <p:nvPr/>
        </p:nvSpPr>
        <p:spPr>
          <a:xfrm>
            <a:off x="1403648" y="1196752"/>
            <a:ext cx="48965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Conv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Layer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的结果分为三步来进行测试：</a:t>
            </a: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Open Sans"/>
              </a:rPr>
              <a:t>Convolution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Open Sans"/>
              </a:rPr>
              <a:t>Batch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Normalization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Open Sans"/>
              </a:rPr>
              <a:t>Activation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Function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9D398D-D17F-0741-8341-EE75AC1A193D}"/>
              </a:ext>
            </a:extLst>
          </p:cNvPr>
          <p:cNvSpPr/>
          <p:nvPr/>
        </p:nvSpPr>
        <p:spPr>
          <a:xfrm>
            <a:off x="1403648" y="3722256"/>
            <a:ext cx="66967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Open Sans"/>
              </a:rPr>
              <a:t>需要对比的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tensor:</a:t>
            </a:r>
          </a:p>
          <a:p>
            <a:endParaRPr lang="en" altLang="zh-CN" dirty="0">
              <a:solidFill>
                <a:srgbClr val="333333"/>
              </a:solidFill>
              <a:latin typeface="Open Sans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" altLang="zh-CN" dirty="0" err="1">
                <a:solidFill>
                  <a:srgbClr val="333333"/>
                </a:solidFill>
                <a:latin typeface="Open Sans"/>
              </a:rPr>
              <a:t>mfcc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（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20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478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）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" altLang="zh-CN" dirty="0">
                <a:solidFill>
                  <a:srgbClr val="333333"/>
                </a:solidFill>
                <a:latin typeface="Open Sans"/>
              </a:rPr>
              <a:t>front/</a:t>
            </a:r>
            <a:r>
              <a:rPr lang="en" altLang="zh-CN" dirty="0" err="1">
                <a:solidFill>
                  <a:srgbClr val="333333"/>
                </a:solidFill>
                <a:latin typeface="Open Sans"/>
              </a:rPr>
              <a:t>conv_in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/add:0 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（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128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478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）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dirty="0">
                <a:solidFill>
                  <a:srgbClr val="333333"/>
                </a:solidFill>
                <a:latin typeface="Open Sans"/>
              </a:rPr>
              <a:t>f</a:t>
            </a:r>
            <a:r>
              <a:rPr lang="en" altLang="zh-CN" dirty="0" err="1">
                <a:solidFill>
                  <a:srgbClr val="333333"/>
                </a:solidFill>
                <a:latin typeface="Open Sans"/>
              </a:rPr>
              <a:t>ront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/</a:t>
            </a:r>
            <a:r>
              <a:rPr lang="en" altLang="zh-CN" dirty="0" err="1">
                <a:solidFill>
                  <a:srgbClr val="333333"/>
                </a:solidFill>
                <a:latin typeface="Open Sans"/>
              </a:rPr>
              <a:t>conv_in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/</a:t>
            </a:r>
            <a:r>
              <a:rPr lang="en" altLang="zh-CN" dirty="0" err="1">
                <a:solidFill>
                  <a:srgbClr val="333333"/>
                </a:solidFill>
                <a:latin typeface="Open Sans"/>
              </a:rPr>
              <a:t>batchnorm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/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add_1:0 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（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128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478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）</a:t>
            </a:r>
            <a:endParaRPr lang="zh-CN" altLang="en-US" dirty="0">
              <a:solidFill>
                <a:srgbClr val="333333"/>
              </a:solidFill>
              <a:latin typeface="Open Sans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" altLang="zh-CN" dirty="0">
                <a:solidFill>
                  <a:srgbClr val="333333"/>
                </a:solidFill>
                <a:latin typeface="Open Sans"/>
              </a:rPr>
              <a:t>front/</a:t>
            </a:r>
            <a:r>
              <a:rPr lang="en" altLang="zh-CN" dirty="0" err="1">
                <a:solidFill>
                  <a:srgbClr val="333333"/>
                </a:solidFill>
                <a:latin typeface="Open Sans"/>
              </a:rPr>
              <a:t>conv_in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/out:0 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（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128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478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）</a:t>
            </a: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zh-CN" b="0" i="0" u="none" strike="noStrike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Open Sans"/>
              </a:rPr>
              <a:t>第一层卷积（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20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128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）测试已完成。</a:t>
            </a:r>
            <a:endParaRPr lang="zh-CN" altLang="en" b="0" i="0" u="none" strike="noStrike" dirty="0">
              <a:solidFill>
                <a:srgbClr val="333333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67880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 model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C8FFCB-F572-7C44-A6E0-FC290C9BC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44824"/>
            <a:ext cx="2772796" cy="35260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2BDA2C-0AEC-0C42-A994-D70607235368}"/>
              </a:ext>
            </a:extLst>
          </p:cNvPr>
          <p:cNvSpPr txBox="1"/>
          <p:nvPr/>
        </p:nvSpPr>
        <p:spPr>
          <a:xfrm>
            <a:off x="1043608" y="1425660"/>
            <a:ext cx="38884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/>
              <a:t>WaveNet</a:t>
            </a:r>
            <a:endParaRPr kumimoji="1" lang="en-US" altLang="zh-CN" sz="1600" dirty="0"/>
          </a:p>
          <a:p>
            <a:r>
              <a:rPr kumimoji="1" lang="en-US" altLang="zh-CN" sz="1600" dirty="0"/>
              <a:t>|---</a:t>
            </a:r>
            <a:r>
              <a:rPr kumimoji="1" lang="en-US" altLang="zh-CN" sz="1600" dirty="0" err="1"/>
              <a:t>conv_in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(1,20,128)</a:t>
            </a:r>
          </a:p>
          <a:p>
            <a:r>
              <a:rPr kumimoji="1" lang="en-US" altLang="zh-CN" sz="1600" dirty="0"/>
              <a:t>|---block_0</a:t>
            </a:r>
          </a:p>
          <a:p>
            <a:r>
              <a:rPr kumimoji="1" lang="zh-CN" altLang="en-US" sz="1600" dirty="0"/>
              <a:t>    </a:t>
            </a:r>
            <a:r>
              <a:rPr kumimoji="1" lang="en-US" altLang="zh-CN" sz="1600" dirty="0"/>
              <a:t>|----block_0_1</a:t>
            </a:r>
          </a:p>
          <a:p>
            <a:r>
              <a:rPr kumimoji="1" lang="zh-CN" altLang="en-US" sz="1600" dirty="0"/>
              <a:t>         </a:t>
            </a:r>
            <a:r>
              <a:rPr kumimoji="1" lang="en-US" altLang="zh-CN" sz="1600" dirty="0"/>
              <a:t>|---- </a:t>
            </a:r>
            <a:r>
              <a:rPr kumimoji="1" lang="en-US" altLang="zh-CN" sz="1600" dirty="0" err="1"/>
              <a:t>conv_filter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(7,128,128)</a:t>
            </a:r>
          </a:p>
          <a:p>
            <a:r>
              <a:rPr kumimoji="1" lang="zh-CN" altLang="en-US" sz="1600" dirty="0"/>
              <a:t>         </a:t>
            </a:r>
            <a:r>
              <a:rPr kumimoji="1" lang="en-US" altLang="zh-CN" sz="1600" dirty="0"/>
              <a:t>|---- </a:t>
            </a:r>
            <a:r>
              <a:rPr kumimoji="1" lang="en-US" altLang="zh-CN" sz="1600" dirty="0" err="1"/>
              <a:t>conv_gate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(7,128,128)</a:t>
            </a:r>
          </a:p>
          <a:p>
            <a:r>
              <a:rPr kumimoji="1" lang="zh-CN" altLang="en-US" sz="1600" dirty="0"/>
              <a:t>         </a:t>
            </a:r>
            <a:r>
              <a:rPr kumimoji="1" lang="en-US" altLang="zh-CN" sz="1600" dirty="0"/>
              <a:t>|---- </a:t>
            </a:r>
            <a:r>
              <a:rPr kumimoji="1" lang="en-US" altLang="zh-CN" sz="1600" dirty="0" err="1"/>
              <a:t>conv_out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(1,128,128)</a:t>
            </a:r>
          </a:p>
          <a:p>
            <a:r>
              <a:rPr kumimoji="1" lang="zh-CN" altLang="en-US" sz="1600" dirty="0"/>
              <a:t>    </a:t>
            </a:r>
            <a:r>
              <a:rPr kumimoji="1" lang="en-US" altLang="zh-CN" sz="1600" dirty="0"/>
              <a:t>|----block_0_2</a:t>
            </a:r>
          </a:p>
          <a:p>
            <a:r>
              <a:rPr kumimoji="1" lang="zh-CN" altLang="en-US" sz="1600" dirty="0"/>
              <a:t>    </a:t>
            </a:r>
            <a:r>
              <a:rPr kumimoji="1" lang="en-US" altLang="zh-CN" sz="1600" dirty="0"/>
              <a:t>|----block_0_4</a:t>
            </a:r>
          </a:p>
          <a:p>
            <a:r>
              <a:rPr kumimoji="1" lang="zh-CN" altLang="en-US" sz="1600" dirty="0"/>
              <a:t>    </a:t>
            </a:r>
            <a:r>
              <a:rPr kumimoji="1" lang="en-US" altLang="zh-CN" sz="1600" dirty="0"/>
              <a:t>|----block_0_8</a:t>
            </a:r>
          </a:p>
          <a:p>
            <a:r>
              <a:rPr kumimoji="1" lang="zh-CN" altLang="en-US" sz="1600" dirty="0"/>
              <a:t>    </a:t>
            </a:r>
            <a:r>
              <a:rPr kumimoji="1" lang="en-US" altLang="zh-CN" sz="1600" dirty="0"/>
              <a:t>|----block_0_16</a:t>
            </a:r>
          </a:p>
          <a:p>
            <a:r>
              <a:rPr kumimoji="1" lang="en-US" altLang="zh-CN" sz="1600" dirty="0"/>
              <a:t>|---block_1</a:t>
            </a:r>
          </a:p>
          <a:p>
            <a:r>
              <a:rPr kumimoji="1" lang="en-US" altLang="zh-CN" sz="1600" dirty="0"/>
              <a:t>|---block_2</a:t>
            </a:r>
          </a:p>
          <a:p>
            <a:r>
              <a:rPr kumimoji="1" lang="en-US" altLang="zh-CN" sz="1600" dirty="0"/>
              <a:t>|---conv_1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(1,128,128)</a:t>
            </a:r>
          </a:p>
          <a:p>
            <a:r>
              <a:rPr kumimoji="1" lang="en-US" altLang="zh-CN" sz="1600" dirty="0"/>
              <a:t>|---conv_2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(1,128,28)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C9169A6-5729-5940-957D-C2C432F65A69}"/>
              </a:ext>
            </a:extLst>
          </p:cNvPr>
          <p:cNvSpPr/>
          <p:nvPr/>
        </p:nvSpPr>
        <p:spPr>
          <a:xfrm>
            <a:off x="539552" y="5610133"/>
            <a:ext cx="6480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800" dirty="0"/>
              <a:t>未量化，</a:t>
            </a:r>
            <a:r>
              <a:rPr kumimoji="1" lang="en-US" altLang="zh-CN" sz="1800" dirty="0"/>
              <a:t>C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model</a:t>
            </a:r>
            <a:r>
              <a:rPr kumimoji="1" lang="zh-CN" altLang="en-US" sz="1800" dirty="0"/>
              <a:t>中使用</a:t>
            </a:r>
            <a:r>
              <a:rPr kumimoji="1" lang="en-US" altLang="zh-CN" sz="1800" dirty="0"/>
              <a:t>float</a:t>
            </a:r>
            <a:r>
              <a:rPr kumimoji="1" lang="zh-CN" altLang="en-US" sz="1800" dirty="0"/>
              <a:t>型存储</a:t>
            </a:r>
            <a:r>
              <a:rPr kumimoji="1" lang="en-US" altLang="zh-CN" sz="1800" dirty="0"/>
              <a:t>feature</a:t>
            </a:r>
            <a:r>
              <a:rPr kumimoji="1" lang="zh-CN" altLang="en-US" sz="1800" dirty="0"/>
              <a:t>和</a:t>
            </a:r>
            <a:r>
              <a:rPr kumimoji="1" lang="en-US" altLang="zh-CN" sz="1800" dirty="0"/>
              <a:t>weight</a:t>
            </a:r>
            <a:r>
              <a:rPr kumimoji="1" lang="zh-CN" altLang="en-US" sz="1800" dirty="0"/>
              <a:t>。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测试成功，</a:t>
            </a:r>
            <a:r>
              <a:rPr kumimoji="1" lang="en-US" altLang="zh-CN" sz="1800" dirty="0" err="1"/>
              <a:t>Wavenet</a:t>
            </a:r>
            <a:r>
              <a:rPr kumimoji="1" lang="zh-CN" altLang="en-US" sz="1800" dirty="0"/>
              <a:t>最后一层的输出部分节选，如右图所示。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63601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 model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2226CF-00E5-D449-B635-14FD7E12B9A3}"/>
              </a:ext>
            </a:extLst>
          </p:cNvPr>
          <p:cNvSpPr/>
          <p:nvPr/>
        </p:nvSpPr>
        <p:spPr>
          <a:xfrm>
            <a:off x="1163054" y="1916832"/>
            <a:ext cx="7124066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卷积方式根据硬件需要做了修正。</a:t>
            </a:r>
            <a:endParaRPr kumimoji="1" lang="en-US" altLang="zh-CN" dirty="0"/>
          </a:p>
          <a:p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/>
              <a:t>Kernel</a:t>
            </a:r>
            <a:r>
              <a:rPr kumimoji="1" lang="zh-CN" altLang="en-US" dirty="0"/>
              <a:t>内不同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channel</a:t>
            </a:r>
            <a:r>
              <a:rPr kumimoji="1" lang="zh-CN" altLang="en-US" dirty="0"/>
              <a:t>，先累加。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之后，不同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channel</a:t>
            </a:r>
            <a:r>
              <a:rPr lang="zh-CN" altLang="en-US" dirty="0"/>
              <a:t>之间，使用</a:t>
            </a:r>
            <a:r>
              <a:rPr lang="en-US" altLang="zh-CN" dirty="0"/>
              <a:t>16</a:t>
            </a:r>
            <a:r>
              <a:rPr lang="zh-CN" altLang="en-US"/>
              <a:t>输入加法</a:t>
            </a:r>
            <a:r>
              <a:rPr lang="zh-CN" altLang="en-US" dirty="0"/>
              <a:t>树相加。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若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channel</a:t>
            </a:r>
            <a:r>
              <a:rPr lang="zh-CN" altLang="en-US" dirty="0"/>
              <a:t>大于</a:t>
            </a:r>
            <a:r>
              <a:rPr lang="en-US" altLang="zh-CN" dirty="0"/>
              <a:t>16</a:t>
            </a:r>
            <a:r>
              <a:rPr lang="zh-CN" altLang="en-US" dirty="0"/>
              <a:t>，则加法树结果再次进行累加。</a:t>
            </a:r>
          </a:p>
        </p:txBody>
      </p:sp>
    </p:spTree>
    <p:extLst>
      <p:ext uri="{BB962C8B-B14F-4D97-AF65-F5344CB8AC3E}">
        <p14:creationId xmlns:p14="http://schemas.microsoft.com/office/powerpoint/2010/main" val="244378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 model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2226CF-00E5-D449-B635-14FD7E12B9A3}"/>
              </a:ext>
            </a:extLst>
          </p:cNvPr>
          <p:cNvSpPr/>
          <p:nvPr/>
        </p:nvSpPr>
        <p:spPr>
          <a:xfrm>
            <a:off x="1115616" y="1700808"/>
            <a:ext cx="5896166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目前实现了几个层次的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模拟硬件的</a:t>
            </a:r>
            <a:r>
              <a:rPr kumimoji="1" lang="en-US" altLang="zh-CN" dirty="0"/>
              <a:t>PE</a:t>
            </a:r>
            <a:r>
              <a:rPr kumimoji="1" lang="zh-CN" altLang="en-US" dirty="0"/>
              <a:t>阵列以及卷积数据处理流程。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使用</a:t>
            </a:r>
            <a:r>
              <a:rPr kumimoji="1" lang="en-US" altLang="zh-CN" dirty="0" err="1"/>
              <a:t>caffe</a:t>
            </a:r>
            <a:r>
              <a:rPr kumimoji="1" lang="zh-CN" altLang="en-US" dirty="0"/>
              <a:t>的卷积计算方式，直接计算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</a:p>
          <a:p>
            <a:pPr marL="914400" lvl="1" indent="-457200">
              <a:buFont typeface="+mj-lt"/>
              <a:buAutoNum type="alphaLcParenR"/>
            </a:pPr>
            <a:r>
              <a:rPr kumimoji="1" lang="zh-CN" altLang="en-US" dirty="0"/>
              <a:t>使用</a:t>
            </a:r>
            <a:r>
              <a:rPr kumimoji="1" lang="en-US" altLang="zh-CN" dirty="0"/>
              <a:t>float</a:t>
            </a:r>
            <a:r>
              <a:rPr kumimoji="1" lang="zh-CN" altLang="en-US" dirty="0"/>
              <a:t>数据作为输入。</a:t>
            </a:r>
            <a:endParaRPr kumimoji="1" lang="en-US" altLang="zh-CN" dirty="0"/>
          </a:p>
          <a:p>
            <a:pPr marL="914400" lvl="1" indent="-457200">
              <a:buFont typeface="+mj-lt"/>
              <a:buAutoNum type="alphaLcParenR"/>
            </a:pPr>
            <a:endParaRPr kumimoji="1" lang="en-US" altLang="zh-CN" dirty="0"/>
          </a:p>
          <a:p>
            <a:pPr marL="914400" lvl="1" indent="-457200">
              <a:buFont typeface="+mj-lt"/>
              <a:buAutoNum type="alphaLcParenR"/>
            </a:pPr>
            <a:r>
              <a:rPr kumimoji="1" lang="zh-CN" altLang="en-US" dirty="0"/>
              <a:t>使用</a:t>
            </a:r>
            <a:r>
              <a:rPr kumimoji="1" lang="en-US" altLang="zh-CN" dirty="0"/>
              <a:t>8</a:t>
            </a:r>
            <a:r>
              <a:rPr kumimoji="1" lang="zh-CN" altLang="en-US" dirty="0"/>
              <a:t>位量化和</a:t>
            </a:r>
            <a:r>
              <a:rPr kumimoji="1" lang="en-US" altLang="zh-CN" dirty="0"/>
              <a:t>16</a:t>
            </a:r>
            <a:r>
              <a:rPr kumimoji="1" lang="zh-CN" altLang="en-US" dirty="0"/>
              <a:t>位量化的数据作为输入。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627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Plan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2226CF-00E5-D449-B635-14FD7E12B9A3}"/>
              </a:ext>
            </a:extLst>
          </p:cNvPr>
          <p:cNvSpPr/>
          <p:nvPr/>
        </p:nvSpPr>
        <p:spPr>
          <a:xfrm>
            <a:off x="1115616" y="1700808"/>
            <a:ext cx="61926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加法乘法等有硬件内部会截位的操作，在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中实现成截位位数可调的函数，方便对比精度损失。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在</a:t>
            </a:r>
            <a:r>
              <a:rPr kumimoji="1" lang="en-US" altLang="zh-CN" dirty="0" err="1"/>
              <a:t>tensorflow</a:t>
            </a:r>
            <a:r>
              <a:rPr kumimoji="1" lang="zh-CN" altLang="en-US" dirty="0"/>
              <a:t>中将模型进行量化，有必要的话量化后</a:t>
            </a:r>
            <a:r>
              <a:rPr kumimoji="1" lang="en-US" altLang="zh-CN" dirty="0"/>
              <a:t>fine-tuning</a:t>
            </a:r>
            <a:r>
              <a:rPr kumimoji="1" lang="zh-CN" altLang="en-US" dirty="0"/>
              <a:t>，获得可用的量化</a:t>
            </a:r>
            <a:r>
              <a:rPr kumimoji="1" lang="en-US" altLang="zh-CN" dirty="0" err="1"/>
              <a:t>WaveNet</a:t>
            </a:r>
            <a:r>
              <a:rPr kumimoji="1" lang="zh-CN" altLang="en-US" dirty="0"/>
              <a:t>模型。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对比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tensorflow</a:t>
            </a:r>
            <a:r>
              <a:rPr kumimoji="1" lang="zh-CN" altLang="en-US" dirty="0"/>
              <a:t>量化后的结果。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215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6232" y="2761156"/>
            <a:ext cx="8471535" cy="1008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0"/>
              </a:lnSpc>
              <a:buClrTx/>
              <a:buSzTx/>
            </a:pPr>
            <a:r>
              <a:rPr lang="en-US" altLang="zh-CN" sz="4800" b="1" dirty="0"/>
              <a:t>2019.3.16</a:t>
            </a:r>
          </a:p>
        </p:txBody>
      </p:sp>
    </p:spTree>
    <p:extLst>
      <p:ext uri="{BB962C8B-B14F-4D97-AF65-F5344CB8AC3E}">
        <p14:creationId xmlns:p14="http://schemas.microsoft.com/office/powerpoint/2010/main" val="383835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Weight </a:t>
            </a:r>
            <a:r>
              <a:rPr lang="en-US" sz="2600" dirty="0"/>
              <a:t>Quantization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2226CF-00E5-D449-B635-14FD7E12B9A3}"/>
              </a:ext>
            </a:extLst>
          </p:cNvPr>
          <p:cNvSpPr/>
          <p:nvPr/>
        </p:nvSpPr>
        <p:spPr>
          <a:xfrm>
            <a:off x="899592" y="1628800"/>
            <a:ext cx="5591787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Export</a:t>
            </a:r>
            <a:r>
              <a:rPr lang="zh-CN" altLang="en-US" dirty="0"/>
              <a:t> </a:t>
            </a:r>
            <a:r>
              <a:rPr lang="en-US" altLang="zh-CN" dirty="0"/>
              <a:t>checkpoint</a:t>
            </a:r>
            <a:r>
              <a:rPr lang="zh-CN" altLang="en-US" dirty="0"/>
              <a:t> </a:t>
            </a:r>
            <a:r>
              <a:rPr lang="en-US" altLang="zh-CN" dirty="0"/>
              <a:t>(.meta/.</a:t>
            </a:r>
            <a:r>
              <a:rPr lang="en-US" altLang="zh-CN" dirty="0" err="1"/>
              <a:t>ckpt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file.</a:t>
            </a:r>
            <a:r>
              <a:rPr lang="zh-CN" altLang="en-US" dirty="0"/>
              <a:t>   </a:t>
            </a:r>
            <a:r>
              <a:rPr lang="en-US" altLang="zh-CN" dirty="0"/>
              <a:t>TF</a:t>
            </a:r>
            <a:r>
              <a:rPr lang="zh-CN" altLang="en-US" dirty="0"/>
              <a:t> </a:t>
            </a:r>
            <a:r>
              <a:rPr lang="en-US" altLang="zh-CN" dirty="0"/>
              <a:t>0.4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  <a:r>
              <a:rPr lang="en" altLang="zh-CN" dirty="0" err="1"/>
              <a:t>rozen</a:t>
            </a:r>
            <a:r>
              <a:rPr lang="zh-CN" altLang="en-US" dirty="0"/>
              <a:t> </a:t>
            </a:r>
            <a:r>
              <a:rPr lang="en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.pb</a:t>
            </a:r>
            <a:r>
              <a:rPr lang="zh-CN" altLang="en-US" dirty="0"/>
              <a:t> </a:t>
            </a:r>
            <a:r>
              <a:rPr lang="en-US" altLang="zh-CN" dirty="0"/>
              <a:t>file.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en-US" altLang="zh-CN" dirty="0" err="1"/>
              <a:t>tflite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(quantized)</a:t>
            </a:r>
            <a:r>
              <a:rPr lang="zh-CN" altLang="en-US" dirty="0"/>
              <a:t>   </a:t>
            </a:r>
            <a:r>
              <a:rPr lang="en-US" altLang="zh-CN" dirty="0"/>
              <a:t>TF</a:t>
            </a:r>
            <a:r>
              <a:rPr lang="zh-CN" altLang="en-US" dirty="0"/>
              <a:t> </a:t>
            </a:r>
            <a:r>
              <a:rPr lang="en-US" altLang="zh-CN" dirty="0"/>
              <a:t>1.14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3E08E2-4AB1-3E49-B186-DCC547FCE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0" y="2193384"/>
            <a:ext cx="3632200" cy="1117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EF8454-3928-AD49-AB04-01D4BC48F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0" y="3921591"/>
            <a:ext cx="1460500" cy="266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1D17B0-389B-7D40-A663-F79BA0239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900" y="4860514"/>
            <a:ext cx="14605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73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Result</a:t>
            </a:r>
            <a:r>
              <a:rPr lang="zh-CN" altLang="en-US" sz="2600" dirty="0"/>
              <a:t> </a:t>
            </a:r>
            <a:r>
              <a:rPr lang="en-US" altLang="zh-CN" sz="2600" dirty="0"/>
              <a:t>Comparison</a:t>
            </a:r>
            <a:endParaRPr lang="en-US" sz="2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7DA758-53BC-3448-8460-B3DD98C15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399" y="1903322"/>
            <a:ext cx="4883522" cy="15448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1BE7EB-AFDD-4449-AAA0-3BCB7A197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401" y="4263408"/>
            <a:ext cx="4883520" cy="154486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FCACE58-E993-A74E-873E-1254CE2456A1}"/>
              </a:ext>
            </a:extLst>
          </p:cNvPr>
          <p:cNvSpPr/>
          <p:nvPr/>
        </p:nvSpPr>
        <p:spPr>
          <a:xfrm>
            <a:off x="385007" y="1660090"/>
            <a:ext cx="35101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in the first sentiment of kindness and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tiscipates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already of a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nevelance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which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shallose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all particular regard in its general light the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intreduction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to this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phlicity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is an a private and tender relation of one to one which is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theen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chancement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of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huwm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and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mife</a:t>
            </a:r>
            <a:endParaRPr lang="en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3D3958-457A-7040-94FA-215739C030EC}"/>
              </a:ext>
            </a:extLst>
          </p:cNvPr>
          <p:cNvSpPr/>
          <p:nvPr/>
        </p:nvSpPr>
        <p:spPr>
          <a:xfrm>
            <a:off x="385009" y="4191400"/>
            <a:ext cx="33843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in the first sentiment of kindness and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ticipates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already of a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nevlance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whi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shal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lose all particular regards in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hes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general light the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intreduction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to this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phlicity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is an a private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andtender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relation of one to one which is the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enchancement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of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huwm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and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mif</a:t>
            </a:r>
            <a:endParaRPr lang="en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96495A0-7E2C-8C4A-8058-87791C95F029}"/>
              </a:ext>
            </a:extLst>
          </p:cNvPr>
          <p:cNvSpPr/>
          <p:nvPr/>
        </p:nvSpPr>
        <p:spPr>
          <a:xfrm>
            <a:off x="2894649" y="1194908"/>
            <a:ext cx="3416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32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in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tensorflow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56D1A0-9049-714C-8847-F667BA8A9753}"/>
              </a:ext>
            </a:extLst>
          </p:cNvPr>
          <p:cNvSpPr/>
          <p:nvPr/>
        </p:nvSpPr>
        <p:spPr>
          <a:xfrm>
            <a:off x="2402175" y="3741352"/>
            <a:ext cx="4339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Int8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quantization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in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TFlite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856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8630621D-E733-9944-941F-966776C3BED5}"/>
              </a:ext>
            </a:extLst>
          </p:cNvPr>
          <p:cNvSpPr/>
          <p:nvPr/>
        </p:nvSpPr>
        <p:spPr>
          <a:xfrm>
            <a:off x="827584" y="1412776"/>
            <a:ext cx="79778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Finding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max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min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weights.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scale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zero-point.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" altLang="zh-CN" dirty="0"/>
              <a:t>Float32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" altLang="zh-CN" dirty="0"/>
              <a:t>nt8</a:t>
            </a:r>
            <a:r>
              <a:rPr lang="zh-CN" altLang="en-US" dirty="0"/>
              <a:t> </a:t>
            </a:r>
            <a:r>
              <a:rPr lang="en-US" altLang="zh-CN" dirty="0"/>
              <a:t>quantization.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z="2400" dirty="0"/>
              <a:t>Int</a:t>
            </a:r>
            <a:r>
              <a:rPr lang="en-US" altLang="zh-CN" sz="2400" dirty="0"/>
              <a:t>8</a:t>
            </a:r>
            <a:r>
              <a:rPr lang="en" altLang="zh-CN" sz="2400" dirty="0"/>
              <a:t> </a:t>
            </a:r>
            <a:r>
              <a:rPr lang="en-US" altLang="zh-CN" sz="2400" dirty="0"/>
              <a:t>Q</a:t>
            </a:r>
            <a:r>
              <a:rPr lang="en" altLang="zh-CN" sz="2400" dirty="0" err="1"/>
              <a:t>uantization</a:t>
            </a:r>
            <a:r>
              <a:rPr lang="en" altLang="zh-CN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 err="1"/>
              <a:t>TFlite</a:t>
            </a:r>
            <a:endParaRPr lang="en-US" sz="26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66AAC53-DC92-6840-8998-3C3C6B579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532" y="1872396"/>
            <a:ext cx="1843879" cy="35734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8B25E58-90B3-1442-8BF6-5ED391184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082" y="2750458"/>
            <a:ext cx="2850362" cy="73916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C20176A-F3B0-6B4E-A7FD-1982F39F4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492" y="3591760"/>
            <a:ext cx="3101742" cy="68343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8423FF1-7CD5-524D-B78C-834374FA9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960" y="5060586"/>
            <a:ext cx="3174606" cy="6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18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Int</a:t>
            </a:r>
            <a:r>
              <a:rPr lang="en-US" altLang="zh-CN" dirty="0"/>
              <a:t>8</a:t>
            </a:r>
            <a:r>
              <a:rPr lang="en" altLang="zh-CN" dirty="0"/>
              <a:t> </a:t>
            </a:r>
            <a:r>
              <a:rPr lang="en-US" altLang="zh-CN" dirty="0"/>
              <a:t>Q</a:t>
            </a:r>
            <a:r>
              <a:rPr lang="en" altLang="zh-CN" dirty="0" err="1"/>
              <a:t>uantization</a:t>
            </a:r>
            <a:r>
              <a:rPr lang="en" altLang="zh-CN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TFlite</a:t>
            </a:r>
            <a:endParaRPr lang="en-US" sz="2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2226CF-00E5-D449-B635-14FD7E12B9A3}"/>
              </a:ext>
            </a:extLst>
          </p:cNvPr>
          <p:cNvSpPr/>
          <p:nvPr/>
        </p:nvSpPr>
        <p:spPr>
          <a:xfrm>
            <a:off x="2034951" y="1627570"/>
            <a:ext cx="31151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Int</a:t>
            </a:r>
            <a:r>
              <a:rPr lang="en-US" altLang="zh-CN" dirty="0"/>
              <a:t>8</a:t>
            </a:r>
            <a:r>
              <a:rPr lang="en" altLang="zh-CN" dirty="0"/>
              <a:t> </a:t>
            </a:r>
            <a:r>
              <a:rPr lang="en-US" altLang="zh-CN" dirty="0"/>
              <a:t>q</a:t>
            </a:r>
            <a:r>
              <a:rPr lang="en" altLang="zh-CN" dirty="0" err="1"/>
              <a:t>uantization</a:t>
            </a:r>
            <a:r>
              <a:rPr lang="en" altLang="zh-CN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TFlite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8EEC2F-1E22-3A4D-A3FD-D1A8094BA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158" y="2347650"/>
            <a:ext cx="3987800" cy="1841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53B7E44-5B12-6441-8BF4-D79043D55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509120"/>
            <a:ext cx="4914900" cy="266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658E9D-07BE-2747-8B06-A5893031D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33" y="5041700"/>
            <a:ext cx="4673475" cy="54774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0EA8B81-6713-9E43-AB3B-6E4A1F4AED81}"/>
              </a:ext>
            </a:extLst>
          </p:cNvPr>
          <p:cNvSpPr/>
          <p:nvPr/>
        </p:nvSpPr>
        <p:spPr>
          <a:xfrm>
            <a:off x="6588224" y="2780928"/>
            <a:ext cx="18149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Scale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Precision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Zero-point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159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Dynamic</a:t>
            </a:r>
            <a:r>
              <a:rPr lang="zh-CN" altLang="en-US" sz="2600" dirty="0"/>
              <a:t> </a:t>
            </a:r>
            <a:r>
              <a:rPr lang="en-US" altLang="zh-CN" sz="2600" dirty="0"/>
              <a:t>Fixed</a:t>
            </a:r>
            <a:r>
              <a:rPr lang="zh-CN" altLang="en-US" sz="2600" dirty="0"/>
              <a:t> </a:t>
            </a:r>
            <a:r>
              <a:rPr lang="en-US" altLang="zh-CN" sz="2600" dirty="0"/>
              <a:t>Point</a:t>
            </a:r>
            <a:endParaRPr lang="en-US" sz="2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2226CF-00E5-D449-B635-14FD7E12B9A3}"/>
              </a:ext>
            </a:extLst>
          </p:cNvPr>
          <p:cNvSpPr/>
          <p:nvPr/>
        </p:nvSpPr>
        <p:spPr>
          <a:xfrm>
            <a:off x="3136702" y="1413289"/>
            <a:ext cx="24224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fixed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EA8B81-6713-9E43-AB3B-6E4A1F4AED81}"/>
              </a:ext>
            </a:extLst>
          </p:cNvPr>
          <p:cNvSpPr/>
          <p:nvPr/>
        </p:nvSpPr>
        <p:spPr>
          <a:xfrm>
            <a:off x="3720644" y="5589240"/>
            <a:ext cx="17027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Scale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Precision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2C1CC1-B3B8-C846-A947-45C7501C4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88840"/>
            <a:ext cx="7874206" cy="22321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DCDB235-5E8B-DE48-A0B4-DF8899DB2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025" y="4481110"/>
            <a:ext cx="4633949" cy="70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0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Convolution</a:t>
            </a:r>
            <a:endParaRPr lang="en-US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338F1D-6E4F-4342-A106-AB17F736680A}"/>
              </a:ext>
            </a:extLst>
          </p:cNvPr>
          <p:cNvSpPr/>
          <p:nvPr/>
        </p:nvSpPr>
        <p:spPr>
          <a:xfrm>
            <a:off x="1852184" y="1772816"/>
            <a:ext cx="5501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Open Sans"/>
              </a:rPr>
              <a:t>第一层卷积结果统计，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C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model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与</a:t>
            </a:r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tensorflow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对比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DCE7C2-DE18-4B4C-AE27-4A06D00B5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2597150"/>
            <a:ext cx="32258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99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Plan</a:t>
            </a:r>
            <a:endParaRPr lang="en-US" sz="2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DF8FA5-907C-D34E-A2CF-54BA8BDF3B99}"/>
              </a:ext>
            </a:extLst>
          </p:cNvPr>
          <p:cNvSpPr/>
          <p:nvPr/>
        </p:nvSpPr>
        <p:spPr>
          <a:xfrm>
            <a:off x="2339752" y="2135581"/>
            <a:ext cx="79778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Quantization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C</a:t>
            </a:r>
            <a:r>
              <a:rPr lang="zh-CN" altLang="en-US" b="1" dirty="0"/>
              <a:t> </a:t>
            </a:r>
            <a:r>
              <a:rPr lang="en-US" altLang="zh-CN" b="1" dirty="0"/>
              <a:t>model.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Quantization-aware</a:t>
            </a:r>
            <a:r>
              <a:rPr lang="zh-CN" altLang="en-US" b="1" dirty="0"/>
              <a:t> </a:t>
            </a:r>
            <a:r>
              <a:rPr lang="en-US" altLang="zh-CN" b="1" dirty="0"/>
              <a:t>training.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9478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Batch</a:t>
            </a:r>
            <a:r>
              <a:rPr lang="zh-CN" altLang="en-US" sz="2600" dirty="0"/>
              <a:t> </a:t>
            </a:r>
            <a:r>
              <a:rPr lang="en-US" altLang="zh-CN" sz="2600" dirty="0"/>
              <a:t>Normalization</a:t>
            </a:r>
            <a:endParaRPr lang="en-US" sz="2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C80007-9D67-AD43-919C-6DAF73BC0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2597150"/>
            <a:ext cx="3225800" cy="16637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59B697D-4443-5A4E-9243-D89AB7E4CC67}"/>
              </a:ext>
            </a:extLst>
          </p:cNvPr>
          <p:cNvSpPr/>
          <p:nvPr/>
        </p:nvSpPr>
        <p:spPr>
          <a:xfrm>
            <a:off x="1852184" y="1772816"/>
            <a:ext cx="5501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Open Sans"/>
              </a:rPr>
              <a:t>第一层卷积结果统计，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C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model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与</a:t>
            </a:r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tensorflow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对比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90F67E-24C3-8D40-8587-632A33FC6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834" y="4739210"/>
            <a:ext cx="5289600" cy="6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7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Activation</a:t>
            </a:r>
            <a:r>
              <a:rPr lang="zh-CN" altLang="en-US" sz="2600" dirty="0"/>
              <a:t> </a:t>
            </a:r>
            <a:r>
              <a:rPr lang="en-US" altLang="zh-CN" sz="2600" dirty="0"/>
              <a:t>Function</a:t>
            </a:r>
            <a:endParaRPr lang="en-US" sz="2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00181E-2EE1-B64C-A15D-47BCDD5A2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276872"/>
            <a:ext cx="3225800" cy="16637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2C3AADB-A1B0-054A-9450-D0E6F18770EC}"/>
              </a:ext>
            </a:extLst>
          </p:cNvPr>
          <p:cNvSpPr/>
          <p:nvPr/>
        </p:nvSpPr>
        <p:spPr>
          <a:xfrm>
            <a:off x="1736892" y="1452538"/>
            <a:ext cx="5501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Open Sans"/>
              </a:rPr>
              <a:t>第一层卷积结果统计，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C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model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与</a:t>
            </a:r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tensorflow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对比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3928B6-475F-1D49-A05F-330F6236FB1A}"/>
              </a:ext>
            </a:extLst>
          </p:cNvPr>
          <p:cNvSpPr/>
          <p:nvPr/>
        </p:nvSpPr>
        <p:spPr>
          <a:xfrm>
            <a:off x="1547664" y="4805298"/>
            <a:ext cx="6513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Open Sans"/>
              </a:rPr>
              <a:t>测试时使用的是理想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tanh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，之后换成硬件中的分段函数。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84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C</a:t>
            </a:r>
            <a:r>
              <a:rPr lang="zh-CN" altLang="en-US" sz="2600" dirty="0"/>
              <a:t> </a:t>
            </a:r>
            <a:r>
              <a:rPr lang="en-US" altLang="zh-CN" sz="2600" dirty="0"/>
              <a:t>model</a:t>
            </a:r>
            <a:endParaRPr lang="en-US" sz="2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C1C89D-3CB4-5641-BDCF-5A91C54E086A}"/>
              </a:ext>
            </a:extLst>
          </p:cNvPr>
          <p:cNvSpPr/>
          <p:nvPr/>
        </p:nvSpPr>
        <p:spPr>
          <a:xfrm>
            <a:off x="1071787" y="1772816"/>
            <a:ext cx="38320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Weight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的分布较广，从小于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0.01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到大于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都有。</a:t>
            </a: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Dynamic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Fixed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Point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的公共指数部分，目前有两种取值策略：</a:t>
            </a: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）根据最大数取值，比如最大数是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2.5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，则公共指数位取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。但这样缺点是较小数会精度损失。</a:t>
            </a: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）舍弃较大数，比如大于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的数全部设为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，则公共指数位取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即可，较小数精度损失会小。</a:t>
            </a:r>
            <a:endParaRPr lang="en-US" altLang="zh-CN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2AD505-6DED-994E-A48A-EF41478A9164}"/>
              </a:ext>
            </a:extLst>
          </p:cNvPr>
          <p:cNvSpPr/>
          <p:nvPr/>
        </p:nvSpPr>
        <p:spPr>
          <a:xfrm>
            <a:off x="6156176" y="4653136"/>
            <a:ext cx="23778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二进制0.000</a:t>
            </a:r>
            <a:r>
              <a:rPr lang="en-US" altLang="zh-CN" dirty="0"/>
              <a:t>0</a:t>
            </a:r>
            <a:r>
              <a:rPr lang="zh-CN" altLang="en-US" dirty="0"/>
              <a:t>001等于十进制</a:t>
            </a:r>
            <a:r>
              <a:rPr lang="en-US" altLang="zh-CN" dirty="0"/>
              <a:t>0.02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6A84FD-A1FE-5A42-A4BF-81826D1F3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148" y="2276872"/>
            <a:ext cx="3022600" cy="1689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z="2600" dirty="0"/>
              <a:t>C</a:t>
            </a:r>
            <a:r>
              <a:rPr lang="zh-CN" altLang="en-US" sz="2600" dirty="0"/>
              <a:t> </a:t>
            </a:r>
            <a:r>
              <a:rPr lang="en-US" altLang="zh-CN" sz="2600" dirty="0"/>
              <a:t>model</a:t>
            </a:r>
            <a:endParaRPr lang="en-US" sz="2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62B017-C78D-4A43-8269-DA3C24AD5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2464993"/>
            <a:ext cx="2598491" cy="295232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2A1D374-9107-C941-B939-FEEC4D63A1FE}"/>
              </a:ext>
            </a:extLst>
          </p:cNvPr>
          <p:cNvSpPr/>
          <p:nvPr/>
        </p:nvSpPr>
        <p:spPr>
          <a:xfrm>
            <a:off x="3888246" y="1888929"/>
            <a:ext cx="14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W_scale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取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1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38D93B-8917-3A47-852D-0457B39FB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2470064"/>
            <a:ext cx="2598491" cy="295232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D3E550D-1C00-7248-98AF-2076A1479FB1}"/>
              </a:ext>
            </a:extLst>
          </p:cNvPr>
          <p:cNvSpPr/>
          <p:nvPr/>
        </p:nvSpPr>
        <p:spPr>
          <a:xfrm>
            <a:off x="6615002" y="1888929"/>
            <a:ext cx="1639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W_scale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取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0.5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CF781EA-1508-D143-A29D-D8A51D797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464993"/>
            <a:ext cx="2598491" cy="295232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B4BBA39-4849-1B40-87D6-C96D4D539CF6}"/>
              </a:ext>
            </a:extLst>
          </p:cNvPr>
          <p:cNvSpPr/>
          <p:nvPr/>
        </p:nvSpPr>
        <p:spPr>
          <a:xfrm>
            <a:off x="899914" y="1888929"/>
            <a:ext cx="14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W_scale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取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2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4107D9-EBDE-964C-8A0D-C786E0651772}"/>
              </a:ext>
            </a:extLst>
          </p:cNvPr>
          <p:cNvSpPr/>
          <p:nvPr/>
        </p:nvSpPr>
        <p:spPr>
          <a:xfrm>
            <a:off x="467544" y="1257334"/>
            <a:ext cx="33218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 conv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(7,128,128) 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测试结果：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071A5F-AF9F-4448-9A49-C22BB13EEF43}"/>
              </a:ext>
            </a:extLst>
          </p:cNvPr>
          <p:cNvSpPr/>
          <p:nvPr/>
        </p:nvSpPr>
        <p:spPr>
          <a:xfrm>
            <a:off x="899914" y="5671953"/>
            <a:ext cx="5544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C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model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结果和</a:t>
            </a:r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tensorflow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相比偏小，目前怀疑是因为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DFP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的舍入误差，也有可能是代码出错，还需进一步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debug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31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Plan</a:t>
            </a:r>
            <a:endParaRPr lang="en-US" sz="2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4107D9-EBDE-964C-8A0D-C786E0651772}"/>
              </a:ext>
            </a:extLst>
          </p:cNvPr>
          <p:cNvSpPr/>
          <p:nvPr/>
        </p:nvSpPr>
        <p:spPr>
          <a:xfrm>
            <a:off x="1619672" y="2204864"/>
            <a:ext cx="402462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完成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conv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(7,128,128) 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测试。</a:t>
            </a: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Open Sans"/>
              </a:rPr>
              <a:t>不同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dilated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reate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的卷积测试。</a:t>
            </a: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Open Sans"/>
              </a:rPr>
              <a:t>完成网络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mapping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46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6232" y="2761156"/>
            <a:ext cx="8471535" cy="1008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0"/>
              </a:lnSpc>
              <a:buClrTx/>
              <a:buSzTx/>
            </a:pPr>
            <a:r>
              <a:rPr lang="en-US" altLang="zh-CN" sz="4800" b="1" dirty="0"/>
              <a:t>2019.3.11</a:t>
            </a:r>
          </a:p>
        </p:txBody>
      </p:sp>
    </p:spTree>
    <p:extLst>
      <p:ext uri="{BB962C8B-B14F-4D97-AF65-F5344CB8AC3E}">
        <p14:creationId xmlns:p14="http://schemas.microsoft.com/office/powerpoint/2010/main" val="279889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 model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15D366-F125-DE47-A01F-541DEFE74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221088"/>
            <a:ext cx="5032226" cy="22890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1D2CF1B-7E0D-284E-8A86-DF7330FF2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5" y="1217990"/>
            <a:ext cx="5032225" cy="237246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0D5ED88-977D-6B47-A655-C736356E2FDB}"/>
              </a:ext>
            </a:extLst>
          </p:cNvPr>
          <p:cNvSpPr/>
          <p:nvPr/>
        </p:nvSpPr>
        <p:spPr>
          <a:xfrm>
            <a:off x="5724127" y="2023799"/>
            <a:ext cx="302433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800" dirty="0"/>
              <a:t>上次使用的测试方法有点问题，使用的</a:t>
            </a:r>
            <a:r>
              <a:rPr kumimoji="1" lang="en-US" altLang="zh-CN" sz="1800" dirty="0"/>
              <a:t>8</a:t>
            </a:r>
            <a:r>
              <a:rPr kumimoji="1" lang="zh-CN" altLang="en-US" sz="1800" dirty="0"/>
              <a:t>位与</a:t>
            </a:r>
            <a:r>
              <a:rPr kumimoji="1" lang="en-US" altLang="zh-CN" sz="1800" dirty="0"/>
              <a:t>16</a:t>
            </a:r>
            <a:r>
              <a:rPr kumimoji="1" lang="zh-CN" altLang="en-US" sz="1800" dirty="0"/>
              <a:t>位量化的数据与</a:t>
            </a:r>
            <a:r>
              <a:rPr kumimoji="1" lang="en-US" altLang="zh-CN" sz="1800" dirty="0" err="1"/>
              <a:t>tensorflow</a:t>
            </a:r>
            <a:r>
              <a:rPr kumimoji="1" lang="zh-CN" altLang="en-US" sz="1800" dirty="0"/>
              <a:t>中的</a:t>
            </a:r>
            <a:r>
              <a:rPr kumimoji="1" lang="en-US" altLang="zh-CN" sz="1800" dirty="0"/>
              <a:t>float</a:t>
            </a:r>
            <a:r>
              <a:rPr kumimoji="1" lang="zh-CN" altLang="en-US" sz="1800" dirty="0"/>
              <a:t>型进行误差比较。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现在做了改动，</a:t>
            </a:r>
            <a:r>
              <a:rPr kumimoji="1" lang="en-US" altLang="zh-CN" sz="1800" dirty="0"/>
              <a:t>C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model</a:t>
            </a:r>
            <a:r>
              <a:rPr kumimoji="1" lang="zh-CN" altLang="en-US" sz="1800" dirty="0"/>
              <a:t>中原有流程不变，数据改成</a:t>
            </a:r>
            <a:r>
              <a:rPr kumimoji="1" lang="en-US" altLang="zh-CN" sz="1800" dirty="0"/>
              <a:t>float</a:t>
            </a:r>
            <a:r>
              <a:rPr kumimoji="1" lang="zh-CN" altLang="en-US" sz="1800" dirty="0"/>
              <a:t>型，方便在同一基准进行比较。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849958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4a318247-9f19-4aee-8d68-9b2c5214c49b}"/>
</p:tagLst>
</file>

<file path=ppt/theme/theme1.xml><?xml version="1.0" encoding="utf-8"?>
<a:theme xmlns:a="http://schemas.openxmlformats.org/drawingml/2006/main" name="BCRC PPT模板">
  <a:themeElements>
    <a:clrScheme name="RWTH">
      <a:dk1>
        <a:sysClr val="windowText" lastClr="000000"/>
      </a:dk1>
      <a:lt1>
        <a:sysClr val="window" lastClr="FFFFFF"/>
      </a:lt1>
      <a:dk2>
        <a:srgbClr val="00549F"/>
      </a:dk2>
      <a:lt2>
        <a:srgbClr val="EEECE1"/>
      </a:lt2>
      <a:accent1>
        <a:srgbClr val="00549F"/>
      </a:accent1>
      <a:accent2>
        <a:srgbClr val="C0504D"/>
      </a:accent2>
      <a:accent3>
        <a:srgbClr val="9BBB59"/>
      </a:accent3>
      <a:accent4>
        <a:srgbClr val="8064A2"/>
      </a:accent4>
      <a:accent5>
        <a:srgbClr val="8EBAE5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 pitchFamily="1" charset="-128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FDU2</Template>
  <TotalTime>1245</TotalTime>
  <Words>863</Words>
  <Application>Microsoft Macintosh PowerPoint</Application>
  <PresentationFormat>全屏显示(4:3)</PresentationFormat>
  <Paragraphs>136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黑体</vt:lpstr>
      <vt:lpstr>Open Sans</vt:lpstr>
      <vt:lpstr>Arial</vt:lpstr>
      <vt:lpstr>Menlo</vt:lpstr>
      <vt:lpstr>Wingdings</vt:lpstr>
      <vt:lpstr>BCRC PPT模板</vt:lpstr>
      <vt:lpstr>Conv Layer</vt:lpstr>
      <vt:lpstr>Convolution</vt:lpstr>
      <vt:lpstr>Batch Normalization</vt:lpstr>
      <vt:lpstr>Activation Function</vt:lpstr>
      <vt:lpstr>C model</vt:lpstr>
      <vt:lpstr>C model</vt:lpstr>
      <vt:lpstr>Plan</vt:lpstr>
      <vt:lpstr>PowerPoint 演示文稿</vt:lpstr>
      <vt:lpstr>C model</vt:lpstr>
      <vt:lpstr>C model</vt:lpstr>
      <vt:lpstr>C model</vt:lpstr>
      <vt:lpstr>C model</vt:lpstr>
      <vt:lpstr>Plan</vt:lpstr>
      <vt:lpstr>PowerPoint 演示文稿</vt:lpstr>
      <vt:lpstr>Weight Quantization</vt:lpstr>
      <vt:lpstr>Result Comparison</vt:lpstr>
      <vt:lpstr>Int8 Quantization in TFlite</vt:lpstr>
      <vt:lpstr>Int8 Quantization in TFlite</vt:lpstr>
      <vt:lpstr>Dynamic Fixed Point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Multi-channel Neural Recording System</dc:title>
  <dc:creator>Yu Wang</dc:creator>
  <cp:lastModifiedBy>Microsoft Office User</cp:lastModifiedBy>
  <cp:revision>1677</cp:revision>
  <dcterms:created xsi:type="dcterms:W3CDTF">2016-12-26T10:45:00Z</dcterms:created>
  <dcterms:modified xsi:type="dcterms:W3CDTF">2020-03-16T01:04:27Z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